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6"/>
  </p:notesMasterIdLst>
  <p:sldIdLst>
    <p:sldId id="256" r:id="rId2"/>
    <p:sldId id="284" r:id="rId3"/>
    <p:sldId id="388" r:id="rId4"/>
    <p:sldId id="389" r:id="rId5"/>
    <p:sldId id="390" r:id="rId6"/>
    <p:sldId id="392" r:id="rId7"/>
    <p:sldId id="391"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6" r:id="rId31"/>
    <p:sldId id="415" r:id="rId32"/>
    <p:sldId id="417" r:id="rId33"/>
    <p:sldId id="418" r:id="rId34"/>
    <p:sldId id="419" r:id="rId35"/>
    <p:sldId id="420" r:id="rId36"/>
    <p:sldId id="421" r:id="rId37"/>
    <p:sldId id="422" r:id="rId38"/>
    <p:sldId id="423" r:id="rId39"/>
    <p:sldId id="424" r:id="rId40"/>
    <p:sldId id="426" r:id="rId41"/>
    <p:sldId id="427" r:id="rId42"/>
    <p:sldId id="428" r:id="rId43"/>
    <p:sldId id="429" r:id="rId44"/>
    <p:sldId id="283" r:id="rId45"/>
  </p:sldIdLst>
  <p:sldSz cx="9144000" cy="5143500" type="screen16x9"/>
  <p:notesSz cx="6858000" cy="9144000"/>
  <p:embeddedFontLst>
    <p:embeddedFont>
      <p:font typeface="Kalam" charset="0"/>
      <p:regular r:id="rId47"/>
      <p:bold r:id="rId48"/>
    </p:embeddedFont>
    <p:embeddedFont>
      <p:font typeface="Merriweather"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64BB94AB-5C2F-49A0-9A6B-913DB827DD9F}">
  <a:tblStyle styleId="{64BB94AB-5C2F-49A0-9A6B-913DB827DD9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76" autoAdjust="0"/>
    <p:restoredTop sz="94660"/>
  </p:normalViewPr>
  <p:slideViewPr>
    <p:cSldViewPr>
      <p:cViewPr varScale="1">
        <p:scale>
          <a:sx n="86" d="100"/>
          <a:sy n="86" d="100"/>
        </p:scale>
        <p:origin x="-798"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308200" y="1991825"/>
            <a:ext cx="4226100" cy="1159800"/>
          </a:xfrm>
          <a:prstGeom prst="rect">
            <a:avLst/>
          </a:prstGeom>
        </p:spPr>
        <p:txBody>
          <a:bodyPr spcFirstLastPara="1" wrap="square" lIns="0" tIns="0" rIns="0" bIns="0" anchor="ctr" anchorCtr="0">
            <a:noAutofit/>
          </a:bodyPr>
          <a:lstStyle>
            <a:lvl1pPr lvl="0">
              <a:spcBef>
                <a:spcPts val="0"/>
              </a:spcBef>
              <a:spcAft>
                <a:spcPts val="0"/>
              </a:spcAft>
              <a:buClr>
                <a:schemeClr val="accent3"/>
              </a:buClr>
              <a:buSzPts val="5600"/>
              <a:buNone/>
              <a:defRPr sz="5600">
                <a:solidFill>
                  <a:schemeClr val="accent3"/>
                </a:solidFill>
              </a:defRPr>
            </a:lvl1pPr>
            <a:lvl2pPr lvl="1">
              <a:spcBef>
                <a:spcPts val="0"/>
              </a:spcBef>
              <a:spcAft>
                <a:spcPts val="0"/>
              </a:spcAft>
              <a:buClr>
                <a:schemeClr val="accent3"/>
              </a:buClr>
              <a:buSzPts val="5600"/>
              <a:buNone/>
              <a:defRPr sz="5600">
                <a:solidFill>
                  <a:schemeClr val="accent3"/>
                </a:solidFill>
              </a:defRPr>
            </a:lvl2pPr>
            <a:lvl3pPr lvl="2">
              <a:spcBef>
                <a:spcPts val="0"/>
              </a:spcBef>
              <a:spcAft>
                <a:spcPts val="0"/>
              </a:spcAft>
              <a:buClr>
                <a:schemeClr val="accent3"/>
              </a:buClr>
              <a:buSzPts val="5600"/>
              <a:buNone/>
              <a:defRPr sz="5600">
                <a:solidFill>
                  <a:schemeClr val="accent3"/>
                </a:solidFill>
              </a:defRPr>
            </a:lvl3pPr>
            <a:lvl4pPr lvl="3">
              <a:spcBef>
                <a:spcPts val="0"/>
              </a:spcBef>
              <a:spcAft>
                <a:spcPts val="0"/>
              </a:spcAft>
              <a:buClr>
                <a:schemeClr val="accent3"/>
              </a:buClr>
              <a:buSzPts val="5600"/>
              <a:buNone/>
              <a:defRPr sz="5600">
                <a:solidFill>
                  <a:schemeClr val="accent3"/>
                </a:solidFill>
              </a:defRPr>
            </a:lvl4pPr>
            <a:lvl5pPr lvl="4">
              <a:spcBef>
                <a:spcPts val="0"/>
              </a:spcBef>
              <a:spcAft>
                <a:spcPts val="0"/>
              </a:spcAft>
              <a:buClr>
                <a:schemeClr val="accent3"/>
              </a:buClr>
              <a:buSzPts val="5600"/>
              <a:buNone/>
              <a:defRPr sz="5600">
                <a:solidFill>
                  <a:schemeClr val="accent3"/>
                </a:solidFill>
              </a:defRPr>
            </a:lvl5pPr>
            <a:lvl6pPr lvl="5">
              <a:spcBef>
                <a:spcPts val="0"/>
              </a:spcBef>
              <a:spcAft>
                <a:spcPts val="0"/>
              </a:spcAft>
              <a:buClr>
                <a:schemeClr val="accent3"/>
              </a:buClr>
              <a:buSzPts val="5600"/>
              <a:buNone/>
              <a:defRPr sz="5600">
                <a:solidFill>
                  <a:schemeClr val="accent3"/>
                </a:solidFill>
              </a:defRPr>
            </a:lvl6pPr>
            <a:lvl7pPr lvl="6">
              <a:spcBef>
                <a:spcPts val="0"/>
              </a:spcBef>
              <a:spcAft>
                <a:spcPts val="0"/>
              </a:spcAft>
              <a:buClr>
                <a:schemeClr val="accent3"/>
              </a:buClr>
              <a:buSzPts val="5600"/>
              <a:buNone/>
              <a:defRPr sz="5600">
                <a:solidFill>
                  <a:schemeClr val="accent3"/>
                </a:solidFill>
              </a:defRPr>
            </a:lvl7pPr>
            <a:lvl8pPr lvl="7">
              <a:spcBef>
                <a:spcPts val="0"/>
              </a:spcBef>
              <a:spcAft>
                <a:spcPts val="0"/>
              </a:spcAft>
              <a:buClr>
                <a:schemeClr val="accent3"/>
              </a:buClr>
              <a:buSzPts val="5600"/>
              <a:buNone/>
              <a:defRPr sz="5600">
                <a:solidFill>
                  <a:schemeClr val="accent3"/>
                </a:solidFill>
              </a:defRPr>
            </a:lvl8pPr>
            <a:lvl9pPr lvl="8">
              <a:spcBef>
                <a:spcPts val="0"/>
              </a:spcBef>
              <a:spcAft>
                <a:spcPts val="0"/>
              </a:spcAft>
              <a:buClr>
                <a:schemeClr val="accent3"/>
              </a:buClr>
              <a:buSzPts val="5600"/>
              <a:buNone/>
              <a:defRPr sz="56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4308200" y="1735750"/>
            <a:ext cx="4150200" cy="1159800"/>
          </a:xfrm>
          <a:prstGeom prst="rect">
            <a:avLst/>
          </a:prstGeom>
        </p:spPr>
        <p:txBody>
          <a:bodyPr spcFirstLastPara="1" wrap="square" lIns="0" tIns="0" rIns="0" bIns="0" anchor="b" anchorCtr="0">
            <a:noAutofit/>
          </a:bodyPr>
          <a:lstStyle>
            <a:lvl1pPr lvl="0" rtl="0">
              <a:spcBef>
                <a:spcPts val="0"/>
              </a:spcBef>
              <a:spcAft>
                <a:spcPts val="0"/>
              </a:spcAft>
              <a:buClr>
                <a:schemeClr val="accent3"/>
              </a:buClr>
              <a:buSzPts val="4000"/>
              <a:buNone/>
              <a:defRPr sz="4000">
                <a:solidFill>
                  <a:schemeClr val="accent3"/>
                </a:solidFill>
              </a:defRPr>
            </a:lvl1pPr>
            <a:lvl2pPr lvl="1" rtl="0">
              <a:spcBef>
                <a:spcPts val="0"/>
              </a:spcBef>
              <a:spcAft>
                <a:spcPts val="0"/>
              </a:spcAft>
              <a:buClr>
                <a:schemeClr val="accent3"/>
              </a:buClr>
              <a:buSzPts val="4000"/>
              <a:buNone/>
              <a:defRPr sz="4000">
                <a:solidFill>
                  <a:schemeClr val="accent3"/>
                </a:solidFill>
              </a:defRPr>
            </a:lvl2pPr>
            <a:lvl3pPr lvl="2" rtl="0">
              <a:spcBef>
                <a:spcPts val="0"/>
              </a:spcBef>
              <a:spcAft>
                <a:spcPts val="0"/>
              </a:spcAft>
              <a:buClr>
                <a:schemeClr val="accent3"/>
              </a:buClr>
              <a:buSzPts val="4000"/>
              <a:buNone/>
              <a:defRPr sz="4000">
                <a:solidFill>
                  <a:schemeClr val="accent3"/>
                </a:solidFill>
              </a:defRPr>
            </a:lvl3pPr>
            <a:lvl4pPr lvl="3" rtl="0">
              <a:spcBef>
                <a:spcPts val="0"/>
              </a:spcBef>
              <a:spcAft>
                <a:spcPts val="0"/>
              </a:spcAft>
              <a:buClr>
                <a:schemeClr val="accent3"/>
              </a:buClr>
              <a:buSzPts val="4000"/>
              <a:buNone/>
              <a:defRPr sz="4000">
                <a:solidFill>
                  <a:schemeClr val="accent3"/>
                </a:solidFill>
              </a:defRPr>
            </a:lvl4pPr>
            <a:lvl5pPr lvl="4" rtl="0">
              <a:spcBef>
                <a:spcPts val="0"/>
              </a:spcBef>
              <a:spcAft>
                <a:spcPts val="0"/>
              </a:spcAft>
              <a:buClr>
                <a:schemeClr val="accent3"/>
              </a:buClr>
              <a:buSzPts val="4000"/>
              <a:buNone/>
              <a:defRPr sz="4000">
                <a:solidFill>
                  <a:schemeClr val="accent3"/>
                </a:solidFill>
              </a:defRPr>
            </a:lvl5pPr>
            <a:lvl6pPr lvl="5" rtl="0">
              <a:spcBef>
                <a:spcPts val="0"/>
              </a:spcBef>
              <a:spcAft>
                <a:spcPts val="0"/>
              </a:spcAft>
              <a:buClr>
                <a:schemeClr val="accent3"/>
              </a:buClr>
              <a:buSzPts val="4000"/>
              <a:buNone/>
              <a:defRPr sz="4000">
                <a:solidFill>
                  <a:schemeClr val="accent3"/>
                </a:solidFill>
              </a:defRPr>
            </a:lvl6pPr>
            <a:lvl7pPr lvl="6" rtl="0">
              <a:spcBef>
                <a:spcPts val="0"/>
              </a:spcBef>
              <a:spcAft>
                <a:spcPts val="0"/>
              </a:spcAft>
              <a:buClr>
                <a:schemeClr val="accent3"/>
              </a:buClr>
              <a:buSzPts val="4000"/>
              <a:buNone/>
              <a:defRPr sz="4000">
                <a:solidFill>
                  <a:schemeClr val="accent3"/>
                </a:solidFill>
              </a:defRPr>
            </a:lvl7pPr>
            <a:lvl8pPr lvl="7" rtl="0">
              <a:spcBef>
                <a:spcPts val="0"/>
              </a:spcBef>
              <a:spcAft>
                <a:spcPts val="0"/>
              </a:spcAft>
              <a:buClr>
                <a:schemeClr val="accent3"/>
              </a:buClr>
              <a:buSzPts val="4000"/>
              <a:buNone/>
              <a:defRPr sz="4000">
                <a:solidFill>
                  <a:schemeClr val="accent3"/>
                </a:solidFill>
              </a:defRPr>
            </a:lvl8pPr>
            <a:lvl9pPr lvl="8" rtl="0">
              <a:spcBef>
                <a:spcPts val="0"/>
              </a:spcBef>
              <a:spcAft>
                <a:spcPts val="0"/>
              </a:spcAft>
              <a:buClr>
                <a:schemeClr val="accent3"/>
              </a:buClr>
              <a:buSzPts val="4000"/>
              <a:buNone/>
              <a:defRPr sz="4000">
                <a:solidFill>
                  <a:schemeClr val="accent3"/>
                </a:solidFill>
              </a:defRPr>
            </a:lvl9pPr>
          </a:lstStyle>
          <a:p>
            <a:endParaRPr/>
          </a:p>
        </p:txBody>
      </p:sp>
      <p:sp>
        <p:nvSpPr>
          <p:cNvPr id="13" name="Google Shape;13;p3"/>
          <p:cNvSpPr txBox="1">
            <a:spLocks noGrp="1"/>
          </p:cNvSpPr>
          <p:nvPr>
            <p:ph type="subTitle" idx="1"/>
          </p:nvPr>
        </p:nvSpPr>
        <p:spPr>
          <a:xfrm>
            <a:off x="4308200" y="2992452"/>
            <a:ext cx="41502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000"/>
              <a:buNone/>
              <a:defRPr>
                <a:solidFill>
                  <a:schemeClr val="accent5"/>
                </a:solidFill>
              </a:defRPr>
            </a:lvl1pPr>
            <a:lvl2pPr lvl="1" rtl="0">
              <a:spcBef>
                <a:spcPts val="1000"/>
              </a:spcBef>
              <a:spcAft>
                <a:spcPts val="0"/>
              </a:spcAft>
              <a:buClr>
                <a:schemeClr val="accent5"/>
              </a:buClr>
              <a:buSzPts val="3000"/>
              <a:buNone/>
              <a:defRPr sz="3000">
                <a:solidFill>
                  <a:schemeClr val="accent5"/>
                </a:solidFill>
              </a:defRPr>
            </a:lvl2pPr>
            <a:lvl3pPr lvl="2" rtl="0">
              <a:spcBef>
                <a:spcPts val="1000"/>
              </a:spcBef>
              <a:spcAft>
                <a:spcPts val="0"/>
              </a:spcAft>
              <a:buClr>
                <a:schemeClr val="accent5"/>
              </a:buClr>
              <a:buSzPts val="3000"/>
              <a:buNone/>
              <a:defRPr sz="3000">
                <a:solidFill>
                  <a:schemeClr val="accent5"/>
                </a:solidFill>
              </a:defRPr>
            </a:lvl3pPr>
            <a:lvl4pPr lvl="3" rtl="0">
              <a:spcBef>
                <a:spcPts val="1000"/>
              </a:spcBef>
              <a:spcAft>
                <a:spcPts val="0"/>
              </a:spcAft>
              <a:buClr>
                <a:schemeClr val="accent5"/>
              </a:buClr>
              <a:buSzPts val="3000"/>
              <a:buNone/>
              <a:defRPr sz="3000">
                <a:solidFill>
                  <a:schemeClr val="accent5"/>
                </a:solidFill>
              </a:defRPr>
            </a:lvl4pPr>
            <a:lvl5pPr lvl="4" rtl="0">
              <a:spcBef>
                <a:spcPts val="1000"/>
              </a:spcBef>
              <a:spcAft>
                <a:spcPts val="0"/>
              </a:spcAft>
              <a:buClr>
                <a:schemeClr val="accent5"/>
              </a:buClr>
              <a:buSzPts val="3000"/>
              <a:buNone/>
              <a:defRPr sz="3000">
                <a:solidFill>
                  <a:schemeClr val="accent5"/>
                </a:solidFill>
              </a:defRPr>
            </a:lvl5pPr>
            <a:lvl6pPr lvl="5" rtl="0">
              <a:spcBef>
                <a:spcPts val="1000"/>
              </a:spcBef>
              <a:spcAft>
                <a:spcPts val="0"/>
              </a:spcAft>
              <a:buClr>
                <a:schemeClr val="accent5"/>
              </a:buClr>
              <a:buSzPts val="3000"/>
              <a:buNone/>
              <a:defRPr sz="3000">
                <a:solidFill>
                  <a:schemeClr val="accent5"/>
                </a:solidFill>
              </a:defRPr>
            </a:lvl6pPr>
            <a:lvl7pPr lvl="6" rtl="0">
              <a:spcBef>
                <a:spcPts val="1000"/>
              </a:spcBef>
              <a:spcAft>
                <a:spcPts val="0"/>
              </a:spcAft>
              <a:buClr>
                <a:schemeClr val="accent5"/>
              </a:buClr>
              <a:buSzPts val="3000"/>
              <a:buNone/>
              <a:defRPr sz="3000">
                <a:solidFill>
                  <a:schemeClr val="accent5"/>
                </a:solidFill>
              </a:defRPr>
            </a:lvl7pPr>
            <a:lvl8pPr lvl="7" rtl="0">
              <a:spcBef>
                <a:spcPts val="1000"/>
              </a:spcBef>
              <a:spcAft>
                <a:spcPts val="0"/>
              </a:spcAft>
              <a:buClr>
                <a:schemeClr val="accent5"/>
              </a:buClr>
              <a:buSzPts val="3000"/>
              <a:buNone/>
              <a:defRPr sz="3000">
                <a:solidFill>
                  <a:schemeClr val="accent5"/>
                </a:solidFill>
              </a:defRPr>
            </a:lvl8pPr>
            <a:lvl9pPr lvl="8" rtl="0">
              <a:spcBef>
                <a:spcPts val="1000"/>
              </a:spcBef>
              <a:spcAft>
                <a:spcPts val="100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4115700" y="4406300"/>
            <a:ext cx="4571100" cy="519600"/>
          </a:xfrm>
          <a:prstGeom prst="rect">
            <a:avLst/>
          </a:prstGeom>
        </p:spPr>
        <p:txBody>
          <a:bodyPr spcFirstLastPara="1" wrap="square" lIns="0" tIns="0" rIns="0" bIns="0" anchor="t" anchorCtr="0">
            <a:noAutofit/>
          </a:bodyPr>
          <a:lstStyle>
            <a:lvl1pPr marL="457200" lvl="0" indent="-228600">
              <a:spcBef>
                <a:spcPts val="360"/>
              </a:spcBef>
              <a:spcAft>
                <a:spcPts val="1000"/>
              </a:spcAft>
              <a:buSzPts val="1600"/>
              <a:buNone/>
              <a:defRPr sz="1600"/>
            </a:lvl1pPr>
          </a:lstStyle>
          <a:p>
            <a:endParaRPr/>
          </a:p>
        </p:txBody>
      </p:sp>
      <p:sp>
        <p:nvSpPr>
          <p:cNvPr id="39" name="Google Shape;39;p9"/>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854150" y="205975"/>
            <a:ext cx="5832600" cy="857400"/>
          </a:xfrm>
          <a:prstGeom prst="rect">
            <a:avLst/>
          </a:prstGeom>
        </p:spPr>
        <p:txBody>
          <a:bodyPr spcFirstLastPara="1" wrap="square" lIns="0" tIns="0" rIns="0" bIns="0"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5" name="Google Shape;25;p6"/>
          <p:cNvSpPr txBox="1">
            <a:spLocks noGrp="1"/>
          </p:cNvSpPr>
          <p:nvPr>
            <p:ph type="body" idx="1"/>
          </p:nvPr>
        </p:nvSpPr>
        <p:spPr>
          <a:xfrm>
            <a:off x="2854175" y="1333125"/>
            <a:ext cx="2831100" cy="34596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26" name="Google Shape;26;p6"/>
          <p:cNvSpPr txBox="1">
            <a:spLocks noGrp="1"/>
          </p:cNvSpPr>
          <p:nvPr>
            <p:ph type="body" idx="2"/>
          </p:nvPr>
        </p:nvSpPr>
        <p:spPr>
          <a:xfrm>
            <a:off x="5855725" y="1333125"/>
            <a:ext cx="2831100" cy="3459600"/>
          </a:xfrm>
          <a:prstGeom prst="rect">
            <a:avLst/>
          </a:prstGeom>
        </p:spPr>
        <p:txBody>
          <a:bodyPr spcFirstLastPara="1" wrap="square" lIns="0" tIns="0" rIns="0" bIns="0" anchor="t" anchorCtr="0">
            <a:noAutofit/>
          </a:bodyPr>
          <a:lstStyle>
            <a:lvl1pPr marL="457200" lvl="0" indent="-342900">
              <a:spcBef>
                <a:spcPts val="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27" name="Google Shape;27;p6"/>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5700" y="205975"/>
            <a:ext cx="45711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1pPr>
            <a:lvl2pPr lvl="1">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2pPr>
            <a:lvl3pPr lvl="2">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3pPr>
            <a:lvl4pPr lvl="3">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4pPr>
            <a:lvl5pPr lvl="4">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5pPr>
            <a:lvl6pPr lvl="5">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6pPr>
            <a:lvl7pPr lvl="6">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7pPr>
            <a:lvl8pPr lvl="7">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8pPr>
            <a:lvl9pPr lvl="8">
              <a:spcBef>
                <a:spcPts val="0"/>
              </a:spcBef>
              <a:spcAft>
                <a:spcPts val="0"/>
              </a:spcAft>
              <a:buClr>
                <a:schemeClr val="accent3"/>
              </a:buClr>
              <a:buSzPts val="2000"/>
              <a:buFont typeface="Kalam"/>
              <a:buNone/>
              <a:defRPr sz="2000">
                <a:solidFill>
                  <a:schemeClr val="accent3"/>
                </a:solidFill>
                <a:latin typeface="Kalam"/>
                <a:ea typeface="Kalam"/>
                <a:cs typeface="Kalam"/>
                <a:sym typeface="Kalam"/>
              </a:defRPr>
            </a:lvl9pPr>
          </a:lstStyle>
          <a:p>
            <a:endParaRPr/>
          </a:p>
        </p:txBody>
      </p:sp>
      <p:sp>
        <p:nvSpPr>
          <p:cNvPr id="7" name="Google Shape;7;p1"/>
          <p:cNvSpPr txBox="1">
            <a:spLocks noGrp="1"/>
          </p:cNvSpPr>
          <p:nvPr>
            <p:ph type="body" idx="1"/>
          </p:nvPr>
        </p:nvSpPr>
        <p:spPr>
          <a:xfrm>
            <a:off x="4115700" y="1338300"/>
            <a:ext cx="4571100" cy="3411600"/>
          </a:xfrm>
          <a:prstGeom prst="rect">
            <a:avLst/>
          </a:prstGeom>
          <a:noFill/>
          <a:ln>
            <a:noFill/>
          </a:ln>
        </p:spPr>
        <p:txBody>
          <a:bodyPr spcFirstLastPara="1" wrap="square" lIns="0" tIns="0" rIns="0" bIns="0" anchor="t" anchorCtr="0">
            <a:noAutofit/>
          </a:bodyPr>
          <a:lstStyle>
            <a:lvl1pPr marL="457200" lvl="0" indent="-355600">
              <a:lnSpc>
                <a:spcPct val="115000"/>
              </a:lnSpc>
              <a:spcBef>
                <a:spcPts val="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1pPr>
            <a:lvl2pPr marL="914400" lvl="1" indent="-35560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2pPr>
            <a:lvl3pPr marL="1371600" lvl="2" indent="-355600">
              <a:lnSpc>
                <a:spcPct val="115000"/>
              </a:lnSpc>
              <a:spcBef>
                <a:spcPts val="1000"/>
              </a:spcBef>
              <a:spcAft>
                <a:spcPts val="0"/>
              </a:spcAft>
              <a:buClr>
                <a:schemeClr val="accent4"/>
              </a:buClr>
              <a:buSzPts val="2000"/>
              <a:buFont typeface="Merriweather"/>
              <a:buChar char="■"/>
              <a:defRPr sz="2000">
                <a:solidFill>
                  <a:schemeClr val="dk1"/>
                </a:solidFill>
                <a:latin typeface="Merriweather"/>
                <a:ea typeface="Merriweather"/>
                <a:cs typeface="Merriweather"/>
                <a:sym typeface="Merriweather"/>
              </a:defRPr>
            </a:lvl3pPr>
            <a:lvl4pPr marL="1828800" lvl="3"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4pPr>
            <a:lvl5pPr marL="2286000" lvl="4"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5pPr>
            <a:lvl6pPr marL="2743200" lvl="5"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6pPr>
            <a:lvl7pPr marL="3200400" lvl="6"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7pPr>
            <a:lvl8pPr marL="3657600" lvl="7" indent="-355600">
              <a:lnSpc>
                <a:spcPct val="115000"/>
              </a:lnSpc>
              <a:spcBef>
                <a:spcPts val="1000"/>
              </a:spcBef>
              <a:spcAft>
                <a:spcPts val="0"/>
              </a:spcAft>
              <a:buClr>
                <a:schemeClr val="dk1"/>
              </a:buClr>
              <a:buSzPts val="2000"/>
              <a:buFont typeface="Merriweather"/>
              <a:buChar char="○"/>
              <a:defRPr sz="2000">
                <a:solidFill>
                  <a:schemeClr val="dk1"/>
                </a:solidFill>
                <a:latin typeface="Merriweather"/>
                <a:ea typeface="Merriweather"/>
                <a:cs typeface="Merriweather"/>
                <a:sym typeface="Merriweather"/>
              </a:defRPr>
            </a:lvl8pPr>
            <a:lvl9pPr marL="4114800" lvl="8" indent="-355600">
              <a:lnSpc>
                <a:spcPct val="115000"/>
              </a:lnSpc>
              <a:spcBef>
                <a:spcPts val="1000"/>
              </a:spcBef>
              <a:spcAft>
                <a:spcPts val="1000"/>
              </a:spcAft>
              <a:buClr>
                <a:schemeClr val="dk1"/>
              </a:buClr>
              <a:buSzPts val="2000"/>
              <a:buFont typeface="Merriweather"/>
              <a:buChar char="■"/>
              <a:defRPr sz="2000">
                <a:solidFill>
                  <a:schemeClr val="dk1"/>
                </a:solidFill>
                <a:latin typeface="Merriweather"/>
                <a:ea typeface="Merriweather"/>
                <a:cs typeface="Merriweather"/>
                <a:sym typeface="Merriweather"/>
              </a:defRPr>
            </a:lvl9pPr>
          </a:lstStyle>
          <a:p>
            <a:endParaRPr/>
          </a:p>
        </p:txBody>
      </p:sp>
      <p:sp>
        <p:nvSpPr>
          <p:cNvPr id="8" name="Google Shape;8;p1"/>
          <p:cNvSpPr txBox="1">
            <a:spLocks noGrp="1"/>
          </p:cNvSpPr>
          <p:nvPr>
            <p:ph type="sldNum" idx="12"/>
          </p:nvPr>
        </p:nvSpPr>
        <p:spPr>
          <a:xfrm>
            <a:off x="152409" y="4749901"/>
            <a:ext cx="548700" cy="393600"/>
          </a:xfrm>
          <a:prstGeom prst="rect">
            <a:avLst/>
          </a:prstGeom>
          <a:noFill/>
          <a:ln>
            <a:noFill/>
          </a:ln>
        </p:spPr>
        <p:txBody>
          <a:bodyPr spcFirstLastPara="1" wrap="square" lIns="0" tIns="0" rIns="0" bIns="0" anchor="ctr" anchorCtr="0">
            <a:noAutofit/>
          </a:bodyPr>
          <a:lstStyle>
            <a:lvl1pPr lvl="0">
              <a:buNone/>
              <a:defRPr sz="1300">
                <a:solidFill>
                  <a:schemeClr val="accent1"/>
                </a:solidFill>
                <a:latin typeface="Kalam"/>
                <a:ea typeface="Kalam"/>
                <a:cs typeface="Kalam"/>
                <a:sym typeface="Kalam"/>
              </a:defRPr>
            </a:lvl1pPr>
            <a:lvl2pPr lvl="1">
              <a:buNone/>
              <a:defRPr sz="1300">
                <a:solidFill>
                  <a:schemeClr val="accent1"/>
                </a:solidFill>
                <a:latin typeface="Kalam"/>
                <a:ea typeface="Kalam"/>
                <a:cs typeface="Kalam"/>
                <a:sym typeface="Kalam"/>
              </a:defRPr>
            </a:lvl2pPr>
            <a:lvl3pPr lvl="2">
              <a:buNone/>
              <a:defRPr sz="1300">
                <a:solidFill>
                  <a:schemeClr val="accent1"/>
                </a:solidFill>
                <a:latin typeface="Kalam"/>
                <a:ea typeface="Kalam"/>
                <a:cs typeface="Kalam"/>
                <a:sym typeface="Kalam"/>
              </a:defRPr>
            </a:lvl3pPr>
            <a:lvl4pPr lvl="3">
              <a:buNone/>
              <a:defRPr sz="1300">
                <a:solidFill>
                  <a:schemeClr val="accent1"/>
                </a:solidFill>
                <a:latin typeface="Kalam"/>
                <a:ea typeface="Kalam"/>
                <a:cs typeface="Kalam"/>
                <a:sym typeface="Kalam"/>
              </a:defRPr>
            </a:lvl4pPr>
            <a:lvl5pPr lvl="4">
              <a:buNone/>
              <a:defRPr sz="1300">
                <a:solidFill>
                  <a:schemeClr val="accent1"/>
                </a:solidFill>
                <a:latin typeface="Kalam"/>
                <a:ea typeface="Kalam"/>
                <a:cs typeface="Kalam"/>
                <a:sym typeface="Kalam"/>
              </a:defRPr>
            </a:lvl5pPr>
            <a:lvl6pPr lvl="5">
              <a:buNone/>
              <a:defRPr sz="1300">
                <a:solidFill>
                  <a:schemeClr val="accent1"/>
                </a:solidFill>
                <a:latin typeface="Kalam"/>
                <a:ea typeface="Kalam"/>
                <a:cs typeface="Kalam"/>
                <a:sym typeface="Kalam"/>
              </a:defRPr>
            </a:lvl6pPr>
            <a:lvl7pPr lvl="6">
              <a:buNone/>
              <a:defRPr sz="1300">
                <a:solidFill>
                  <a:schemeClr val="accent1"/>
                </a:solidFill>
                <a:latin typeface="Kalam"/>
                <a:ea typeface="Kalam"/>
                <a:cs typeface="Kalam"/>
                <a:sym typeface="Kalam"/>
              </a:defRPr>
            </a:lvl7pPr>
            <a:lvl8pPr lvl="7">
              <a:buNone/>
              <a:defRPr sz="1300">
                <a:solidFill>
                  <a:schemeClr val="accent1"/>
                </a:solidFill>
                <a:latin typeface="Kalam"/>
                <a:ea typeface="Kalam"/>
                <a:cs typeface="Kalam"/>
                <a:sym typeface="Kalam"/>
              </a:defRPr>
            </a:lvl8pPr>
            <a:lvl9pPr lvl="8">
              <a:buNone/>
              <a:defRPr sz="1300">
                <a:solidFill>
                  <a:schemeClr val="accent1"/>
                </a:solidFill>
                <a:latin typeface="Kalam"/>
                <a:ea typeface="Kalam"/>
                <a:cs typeface="Kalam"/>
                <a:sym typeface="Kalam"/>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mayacameramovements%20(2).mp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2020/3d%20modeling/lectures/modelobjectsubdivision.mp4"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4071934" y="1991825"/>
            <a:ext cx="4462366" cy="1159800"/>
          </a:xfrm>
          <a:prstGeom prst="rect">
            <a:avLst/>
          </a:prstGeom>
        </p:spPr>
        <p:txBody>
          <a:bodyPr spcFirstLastPara="1" wrap="square" lIns="0" tIns="0" rIns="0" bIns="0" anchor="ctr" anchorCtr="0">
            <a:noAutofit/>
          </a:bodyPr>
          <a:lstStyle/>
          <a:p>
            <a:pPr>
              <a:defRPr/>
            </a:pPr>
            <a:r>
              <a:rPr lang="en-US" dirty="0" smtClean="0"/>
              <a:t>Lecture 6 </a:t>
            </a:r>
            <a:br>
              <a:rPr lang="en-US" dirty="0" smtClean="0"/>
            </a:br>
            <a:r>
              <a:rPr lang="en-US" dirty="0" smtClean="0"/>
              <a:t>3D Modeling and Animation</a:t>
            </a:r>
            <a:br>
              <a:rPr lang="en-US" dirty="0" smtClean="0"/>
            </a:br>
            <a:r>
              <a:rPr lang="en-US" sz="1600" dirty="0" smtClean="0">
                <a:solidFill>
                  <a:schemeClr val="accent6">
                    <a:lumMod val="50000"/>
                  </a:schemeClr>
                </a:solidFill>
              </a:rPr>
              <a:t> </a:t>
            </a:r>
            <a:r>
              <a:rPr lang="en-US" sz="1600" dirty="0" err="1" smtClean="0">
                <a:solidFill>
                  <a:schemeClr val="accent6">
                    <a:lumMod val="50000"/>
                  </a:schemeClr>
                </a:solidFill>
              </a:rPr>
              <a:t>Assoc.Prof.Dr</a:t>
            </a:r>
            <a:r>
              <a:rPr lang="en-US" sz="1600" dirty="0" smtClean="0">
                <a:solidFill>
                  <a:schemeClr val="accent6">
                    <a:lumMod val="50000"/>
                  </a:schemeClr>
                </a:solidFill>
              </a:rPr>
              <a:t>. </a:t>
            </a:r>
            <a:r>
              <a:rPr lang="en-US" sz="1600" dirty="0" err="1" smtClean="0">
                <a:solidFill>
                  <a:schemeClr val="accent6">
                    <a:lumMod val="50000"/>
                  </a:schemeClr>
                </a:solidFill>
              </a:rPr>
              <a:t>Hossam</a:t>
            </a:r>
            <a:r>
              <a:rPr lang="en-US" sz="1600" dirty="0" smtClean="0">
                <a:solidFill>
                  <a:schemeClr val="accent6">
                    <a:lumMod val="50000"/>
                  </a:schemeClr>
                </a:solidFill>
              </a:rPr>
              <a:t> </a:t>
            </a:r>
            <a:r>
              <a:rPr lang="en-US" sz="1600" dirty="0" err="1" smtClean="0">
                <a:solidFill>
                  <a:schemeClr val="accent6">
                    <a:lumMod val="50000"/>
                  </a:schemeClr>
                </a:solidFill>
              </a:rPr>
              <a:t>Mahmoud</a:t>
            </a:r>
            <a:r>
              <a:rPr lang="en-US" sz="1600" dirty="0" smtClean="0">
                <a:solidFill>
                  <a:schemeClr val="accent6">
                    <a:lumMod val="50000"/>
                  </a:schemeClr>
                </a:solidFill>
              </a:rPr>
              <a:t> </a:t>
            </a:r>
            <a:r>
              <a:rPr lang="en-US" sz="1600" dirty="0" err="1" smtClean="0">
                <a:solidFill>
                  <a:schemeClr val="accent6">
                    <a:lumMod val="50000"/>
                  </a:schemeClr>
                </a:solidFill>
              </a:rPr>
              <a:t>Moftah</a:t>
            </a:r>
            <a:r>
              <a:rPr lang="en-US" sz="1600" dirty="0" smtClean="0">
                <a:solidFill>
                  <a:schemeClr val="accent6">
                    <a:lumMod val="50000"/>
                  </a:schemeClr>
                </a:solidFill>
              </a:rPr>
              <a:t/>
            </a:r>
            <a:br>
              <a:rPr lang="en-US" sz="1600" dirty="0" smtClean="0">
                <a:solidFill>
                  <a:schemeClr val="accent6">
                    <a:lumMod val="50000"/>
                  </a:schemeClr>
                </a:solidFill>
              </a:rPr>
            </a:br>
            <a:r>
              <a:rPr lang="en-US" sz="1600" dirty="0" smtClean="0">
                <a:solidFill>
                  <a:schemeClr val="accent6">
                    <a:lumMod val="50000"/>
                  </a:schemeClr>
                </a:solidFill>
              </a:rPr>
              <a:t>Associate professor – Faculty of computers and artificial intelligence– </a:t>
            </a:r>
            <a:r>
              <a:rPr lang="en-US" sz="1600" dirty="0" err="1" smtClean="0">
                <a:solidFill>
                  <a:schemeClr val="accent6">
                    <a:lumMod val="50000"/>
                  </a:schemeClr>
                </a:solidFill>
              </a:rPr>
              <a:t>Beni-Suef</a:t>
            </a:r>
            <a:r>
              <a:rPr lang="en-US" sz="1600" dirty="0" smtClean="0">
                <a:solidFill>
                  <a:schemeClr val="accent6">
                    <a:lumMod val="50000"/>
                  </a:schemeClr>
                </a:solidFill>
              </a:rPr>
              <a:t> University</a:t>
            </a:r>
            <a:endParaRPr lang="en-US" sz="16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673518"/>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Cameras movements ways: </a:t>
            </a:r>
          </a:p>
          <a:p>
            <a:pPr lvl="1">
              <a:buNone/>
            </a:pPr>
            <a:r>
              <a:rPr lang="en-US" sz="1200" b="1" dirty="0" smtClean="0">
                <a:solidFill>
                  <a:schemeClr val="accent2">
                    <a:lumMod val="75000"/>
                  </a:schemeClr>
                </a:solidFill>
              </a:rPr>
              <a:t>7.</a:t>
            </a:r>
            <a:r>
              <a:rPr lang="en-US" sz="1200" b="1" dirty="0" smtClean="0">
                <a:solidFill>
                  <a:srgbClr val="0070C0"/>
                </a:solidFill>
              </a:rPr>
              <a:t> </a:t>
            </a:r>
            <a:r>
              <a:rPr lang="en-US" sz="1200" b="1" dirty="0" smtClean="0"/>
              <a:t>Zoom :</a:t>
            </a:r>
          </a:p>
          <a:p>
            <a:pPr lvl="2"/>
            <a:r>
              <a:rPr lang="en-US" sz="1200" b="1" dirty="0" smtClean="0"/>
              <a:t>Zoom definition: </a:t>
            </a:r>
            <a:r>
              <a:rPr lang="en-US" sz="1200" dirty="0" smtClean="0"/>
              <a:t>A zoom is different from the other camera moves because you are not physically moving the camera, but rather moving the lens to create movement in the frame.</a:t>
            </a:r>
          </a:p>
          <a:p>
            <a:pPr lvl="2"/>
            <a:endParaRPr lang="en-US"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10</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7170" name="Picture 2"/>
          <p:cNvPicPr>
            <a:picLocks noChangeAspect="1" noChangeArrowheads="1"/>
          </p:cNvPicPr>
          <p:nvPr/>
        </p:nvPicPr>
        <p:blipFill>
          <a:blip r:embed="rId3"/>
          <a:srcRect/>
          <a:stretch>
            <a:fillRect/>
          </a:stretch>
        </p:blipFill>
        <p:spPr bwMode="auto">
          <a:xfrm>
            <a:off x="2428860" y="2214560"/>
            <a:ext cx="5643564" cy="20594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887832"/>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Cameras movements ways: </a:t>
            </a:r>
          </a:p>
          <a:p>
            <a:pPr lvl="1">
              <a:buNone/>
            </a:pPr>
            <a:r>
              <a:rPr lang="en-US" sz="1200" b="1" dirty="0" smtClean="0">
                <a:solidFill>
                  <a:schemeClr val="accent2">
                    <a:lumMod val="75000"/>
                  </a:schemeClr>
                </a:solidFill>
              </a:rPr>
              <a:t>8.</a:t>
            </a:r>
            <a:r>
              <a:rPr lang="en-US" sz="1200" b="1" dirty="0" smtClean="0">
                <a:solidFill>
                  <a:srgbClr val="0070C0"/>
                </a:solidFill>
              </a:rPr>
              <a:t> </a:t>
            </a:r>
            <a:r>
              <a:rPr lang="en-US" sz="1200" b="1" dirty="0" smtClean="0"/>
              <a:t>Handheld :</a:t>
            </a:r>
          </a:p>
          <a:p>
            <a:pPr lvl="2"/>
            <a:r>
              <a:rPr lang="en-US" sz="1200" b="1" dirty="0" smtClean="0"/>
              <a:t>Handheld definition: </a:t>
            </a:r>
            <a:r>
              <a:rPr lang="en-US" sz="1200" dirty="0" smtClean="0"/>
              <a:t>A handheld movement (Figure 4.47) entails holding the camera and moving freely in any direction to follow the action.</a:t>
            </a:r>
          </a:p>
          <a:p>
            <a:pPr lvl="2"/>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11</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8194" name="Picture 2"/>
          <p:cNvPicPr>
            <a:picLocks noChangeAspect="1" noChangeArrowheads="1"/>
          </p:cNvPicPr>
          <p:nvPr/>
        </p:nvPicPr>
        <p:blipFill>
          <a:blip r:embed="rId3"/>
          <a:srcRect/>
          <a:stretch>
            <a:fillRect/>
          </a:stretch>
        </p:blipFill>
        <p:spPr bwMode="auto">
          <a:xfrm>
            <a:off x="3857620" y="2357436"/>
            <a:ext cx="2928958" cy="18628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887832"/>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Cameras movements ways: </a:t>
            </a:r>
          </a:p>
          <a:p>
            <a:pPr lvl="1">
              <a:buNone/>
            </a:pPr>
            <a:r>
              <a:rPr lang="en-US" sz="1200" b="1" dirty="0" smtClean="0">
                <a:solidFill>
                  <a:schemeClr val="accent2">
                    <a:lumMod val="75000"/>
                  </a:schemeClr>
                </a:solidFill>
              </a:rPr>
              <a:t>9.</a:t>
            </a:r>
            <a:r>
              <a:rPr lang="en-US" sz="1200" b="1" dirty="0" smtClean="0">
                <a:solidFill>
                  <a:srgbClr val="0070C0"/>
                </a:solidFill>
              </a:rPr>
              <a:t> </a:t>
            </a:r>
            <a:r>
              <a:rPr lang="en-US" sz="1200" b="1" dirty="0" smtClean="0"/>
              <a:t>Rack Focus:</a:t>
            </a:r>
          </a:p>
          <a:p>
            <a:pPr lvl="2"/>
            <a:r>
              <a:rPr lang="en-US" sz="1200" b="1" dirty="0" smtClean="0"/>
              <a:t>Rack Focus definition: </a:t>
            </a:r>
            <a:r>
              <a:rPr lang="en-US" sz="1200" dirty="0" smtClean="0"/>
              <a:t>This involves changing the focus of the camera to push an object that is out of focus into focus, or vice versa.</a:t>
            </a:r>
          </a:p>
          <a:p>
            <a:pPr lvl="2"/>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12</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9218" name="Picture 2"/>
          <p:cNvPicPr>
            <a:picLocks noChangeAspect="1" noChangeArrowheads="1"/>
          </p:cNvPicPr>
          <p:nvPr/>
        </p:nvPicPr>
        <p:blipFill>
          <a:blip r:embed="rId3"/>
          <a:srcRect/>
          <a:stretch>
            <a:fillRect/>
          </a:stretch>
        </p:blipFill>
        <p:spPr bwMode="auto">
          <a:xfrm>
            <a:off x="2500298" y="2071684"/>
            <a:ext cx="5786478" cy="2361429"/>
          </a:xfrm>
          <a:prstGeom prst="rect">
            <a:avLst/>
          </a:prstGeom>
          <a:noFill/>
          <a:ln w="9525">
            <a:noFill/>
            <a:miter lim="800000"/>
            <a:headEnd/>
            <a:tailEnd/>
          </a:ln>
          <a:effectLst/>
        </p:spPr>
      </p:pic>
      <p:sp>
        <p:nvSpPr>
          <p:cNvPr id="7" name="Rectangle 6">
            <a:hlinkClick r:id="rId4" action="ppaction://hlinkfile"/>
          </p:cNvPr>
          <p:cNvSpPr/>
          <p:nvPr/>
        </p:nvSpPr>
        <p:spPr>
          <a:xfrm>
            <a:off x="6929454" y="4429138"/>
            <a:ext cx="1935145" cy="307777"/>
          </a:xfrm>
          <a:prstGeom prst="rect">
            <a:avLst/>
          </a:prstGeom>
        </p:spPr>
        <p:txBody>
          <a:bodyPr wrap="none">
            <a:spAutoFit/>
          </a:bodyPr>
          <a:lstStyle/>
          <a:p>
            <a:r>
              <a:rPr lang="en-US" u="sng" dirty="0" smtClean="0">
                <a:solidFill>
                  <a:schemeClr val="accent1">
                    <a:lumMod val="75000"/>
                  </a:schemeClr>
                </a:solidFill>
              </a:rPr>
              <a:t>Cameras movements </a:t>
            </a:r>
            <a:endParaRPr lang="en-US"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887832"/>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Editing: </a:t>
            </a:r>
          </a:p>
          <a:p>
            <a:pPr lvl="1"/>
            <a:r>
              <a:rPr lang="en-US" sz="1200" b="1" dirty="0" smtClean="0"/>
              <a:t>Editing definition:</a:t>
            </a:r>
            <a:r>
              <a:rPr lang="en-US" sz="1200" dirty="0" smtClean="0"/>
              <a:t> is the stage where the story really comes together.</a:t>
            </a:r>
            <a:endParaRPr lang="en-US" sz="1200" b="1" dirty="0" smtClean="0"/>
          </a:p>
          <a:p>
            <a:pPr lvl="1"/>
            <a:r>
              <a:rPr lang="en-US" sz="1200" b="1" dirty="0" smtClean="0"/>
              <a:t>The guidelines for the editing process:</a:t>
            </a:r>
          </a:p>
          <a:p>
            <a:pPr lvl="2"/>
            <a:r>
              <a:rPr lang="en-US" sz="1200" dirty="0" smtClean="0"/>
              <a:t>Cuts</a:t>
            </a:r>
          </a:p>
          <a:p>
            <a:pPr lvl="2"/>
            <a:r>
              <a:rPr lang="en-US" sz="1200" dirty="0" smtClean="0"/>
              <a:t>180-Degree Rule</a:t>
            </a:r>
          </a:p>
          <a:p>
            <a:pPr lvl="2"/>
            <a:endParaRPr lang="en-US" sz="1200" b="1"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887832"/>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Editing: </a:t>
            </a:r>
          </a:p>
          <a:p>
            <a:pPr lvl="1"/>
            <a:r>
              <a:rPr lang="en-US" sz="1200" b="1" dirty="0" smtClean="0"/>
              <a:t>Cuts</a:t>
            </a:r>
          </a:p>
          <a:p>
            <a:pPr lvl="2"/>
            <a:r>
              <a:rPr lang="en-US" sz="1200" b="1" dirty="0" smtClean="0"/>
              <a:t>Cuts  definition: </a:t>
            </a:r>
            <a:r>
              <a:rPr lang="en-US" sz="1200" dirty="0" smtClean="0"/>
              <a:t>A cut is an abrupt change in the imagery that provides the transition to a new shot.</a:t>
            </a:r>
          </a:p>
          <a:p>
            <a:pPr lvl="1"/>
            <a:r>
              <a:rPr lang="en-US" sz="1200" b="1" dirty="0" smtClean="0"/>
              <a:t>basic types of cuts:</a:t>
            </a:r>
          </a:p>
          <a:p>
            <a:pPr lvl="2">
              <a:buFont typeface="+mj-lt"/>
              <a:buAutoNum type="arabicPeriod"/>
            </a:pPr>
            <a:r>
              <a:rPr lang="en-US" sz="1200" dirty="0" smtClean="0"/>
              <a:t>Thoughtful Cuts</a:t>
            </a:r>
          </a:p>
          <a:p>
            <a:pPr lvl="2">
              <a:buFont typeface="+mj-lt"/>
              <a:buAutoNum type="arabicPeriod"/>
            </a:pPr>
            <a:r>
              <a:rPr lang="en-US" sz="1200" dirty="0" smtClean="0"/>
              <a:t>Cut on a Look</a:t>
            </a:r>
          </a:p>
          <a:p>
            <a:pPr lvl="2">
              <a:buFont typeface="+mj-lt"/>
              <a:buAutoNum type="arabicPeriod"/>
            </a:pPr>
            <a:r>
              <a:rPr lang="en-US" sz="1200" dirty="0" smtClean="0"/>
              <a:t>Jump Cuts</a:t>
            </a:r>
          </a:p>
          <a:p>
            <a:pPr lvl="2">
              <a:buFont typeface="+mj-lt"/>
              <a:buAutoNum type="arabicPeriod"/>
            </a:pPr>
            <a:r>
              <a:rPr lang="en-US" sz="1200" dirty="0" smtClean="0"/>
              <a:t>Transitions</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887832"/>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Editing: </a:t>
            </a:r>
          </a:p>
          <a:p>
            <a:pPr lvl="1"/>
            <a:r>
              <a:rPr lang="en-US" sz="1200" b="1" dirty="0" smtClean="0"/>
              <a:t>Thoughtful Cuts</a:t>
            </a:r>
          </a:p>
          <a:p>
            <a:pPr lvl="2"/>
            <a:r>
              <a:rPr lang="en-US" sz="1200" b="1" dirty="0" smtClean="0"/>
              <a:t>Thoughtful Cuts definition: </a:t>
            </a:r>
            <a:r>
              <a:rPr lang="en-US" sz="1200" dirty="0" smtClean="0"/>
              <a:t>Never make a cut without a reason. </a:t>
            </a:r>
          </a:p>
          <a:p>
            <a:pPr lvl="2"/>
            <a:r>
              <a:rPr lang="en-US" sz="1200" dirty="0" smtClean="0"/>
              <a:t>That reason can be simple: something gets in the way of the action, or the actors just stopped being in character because they are being distracted by something </a:t>
            </a:r>
            <a:r>
              <a:rPr lang="en-US" sz="1200" dirty="0" err="1" smtClean="0"/>
              <a:t>offscreen</a:t>
            </a:r>
            <a:r>
              <a:rPr lang="en-US" sz="1200" dirty="0" smtClean="0"/>
              <a:t> or laughing at another actor, for example.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887832"/>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Editing: </a:t>
            </a:r>
          </a:p>
          <a:p>
            <a:pPr lvl="1"/>
            <a:r>
              <a:rPr lang="en-US" sz="1200" b="1" dirty="0" smtClean="0"/>
              <a:t>Cut on a Look</a:t>
            </a:r>
          </a:p>
          <a:p>
            <a:pPr lvl="2"/>
            <a:r>
              <a:rPr lang="en-US" sz="1200" b="1" dirty="0" smtClean="0"/>
              <a:t>Cut on a Look definition: </a:t>
            </a:r>
            <a:r>
              <a:rPr lang="en-US" sz="1200" dirty="0" smtClean="0"/>
              <a:t>It is difficult to the viewer to cut from a shot with movement to a shot that has no movement in it. (For that reason, this type of cut is known as a cut in movement.).</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887832"/>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Editing: </a:t>
            </a:r>
          </a:p>
          <a:p>
            <a:pPr lvl="1"/>
            <a:r>
              <a:rPr lang="en-US" sz="1200" b="1" dirty="0" smtClean="0"/>
              <a:t>Jump Cuts</a:t>
            </a:r>
          </a:p>
          <a:p>
            <a:pPr lvl="2"/>
            <a:r>
              <a:rPr lang="en-US" sz="1200" b="1" dirty="0" smtClean="0"/>
              <a:t>Jump Cuts definition: </a:t>
            </a:r>
            <a:r>
              <a:rPr lang="en-US" sz="1200" dirty="0" smtClean="0"/>
              <a:t>Avoid jump cuts! A jump cut is one that changes from one shot to another that has the same composition.</a:t>
            </a:r>
          </a:p>
          <a:p>
            <a:pPr lvl="2"/>
            <a:r>
              <a:rPr lang="en-US" sz="1200" dirty="0" smtClean="0"/>
              <a:t>For instance, if you start with a medium shot of a character centered in the frame and cut to another medium shot of a character centered in the frame, that is a jump cut.</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0242" name="Picture 2"/>
          <p:cNvPicPr>
            <a:picLocks noChangeAspect="1" noChangeArrowheads="1"/>
          </p:cNvPicPr>
          <p:nvPr/>
        </p:nvPicPr>
        <p:blipFill>
          <a:blip r:embed="rId3"/>
          <a:srcRect/>
          <a:stretch>
            <a:fillRect/>
          </a:stretch>
        </p:blipFill>
        <p:spPr bwMode="auto">
          <a:xfrm>
            <a:off x="3286116" y="2928940"/>
            <a:ext cx="5314950" cy="1771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887832"/>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Editing: </a:t>
            </a:r>
          </a:p>
          <a:p>
            <a:pPr lvl="1"/>
            <a:r>
              <a:rPr lang="en-US" sz="1200" b="1" dirty="0" smtClean="0"/>
              <a:t>180-Degree Rule</a:t>
            </a:r>
          </a:p>
          <a:p>
            <a:pPr lvl="2"/>
            <a:r>
              <a:rPr lang="en-US" sz="1200" b="1" dirty="0" smtClean="0"/>
              <a:t>180-Degree Rule  definition: </a:t>
            </a:r>
            <a:r>
              <a:rPr lang="en-US" sz="1200" dirty="0" smtClean="0"/>
              <a:t>The 180-degree rule states that two characters should have the same left and right space onscreen in a sequence.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18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1266" name="Picture 2"/>
          <p:cNvPicPr>
            <a:picLocks noChangeAspect="1" noChangeArrowheads="1"/>
          </p:cNvPicPr>
          <p:nvPr/>
        </p:nvPicPr>
        <p:blipFill>
          <a:blip r:embed="rId3"/>
          <a:srcRect/>
          <a:stretch>
            <a:fillRect/>
          </a:stretch>
        </p:blipFill>
        <p:spPr bwMode="auto">
          <a:xfrm>
            <a:off x="3214678" y="2071684"/>
            <a:ext cx="5000660" cy="2748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Google Shape;70;p15"/>
          <p:cNvSpPr txBox="1">
            <a:spLocks/>
          </p:cNvSpPr>
          <p:nvPr/>
        </p:nvSpPr>
        <p:spPr>
          <a:xfrm>
            <a:off x="4143372" y="928676"/>
            <a:ext cx="4786346" cy="1159800"/>
          </a:xfrm>
          <a:prstGeom prst="rect">
            <a:avLst/>
          </a:prstGeom>
          <a:noFill/>
          <a:ln>
            <a:noFill/>
          </a:ln>
        </p:spPr>
        <p:txBody>
          <a:bodyPr spcFirstLastPara="1" wrap="square" lIns="0" tIns="0" rIns="0" bIns="0" anchor="b" anchorCtr="0">
            <a:noAutofit/>
          </a:bodyPr>
          <a:lstStyle/>
          <a:p>
            <a:r>
              <a:rPr kumimoji="0" lang="en-US" sz="2800" b="1" i="0" u="none" strike="noStrike" kern="0" cap="none" spc="0" normalizeH="0" baseline="0" noProof="0" dirty="0" smtClean="0">
                <a:ln>
                  <a:noFill/>
                </a:ln>
                <a:solidFill>
                  <a:schemeClr val="accent3"/>
                </a:solidFill>
                <a:effectLst/>
                <a:uLnTx/>
                <a:uFillTx/>
                <a:latin typeface="Kalam"/>
                <a:ea typeface="Kalam"/>
                <a:cs typeface="Kalam"/>
                <a:sym typeface="Kalam"/>
              </a:rPr>
              <a:t>Chapter 5</a:t>
            </a:r>
            <a:br>
              <a:rPr kumimoji="0" lang="en-US" sz="2800" b="1" i="0" u="none" strike="noStrike" kern="0" cap="none" spc="0" normalizeH="0" baseline="0" noProof="0" dirty="0" smtClean="0">
                <a:ln>
                  <a:noFill/>
                </a:ln>
                <a:solidFill>
                  <a:schemeClr val="accent3"/>
                </a:solidFill>
                <a:effectLst/>
                <a:uLnTx/>
                <a:uFillTx/>
                <a:latin typeface="Kalam"/>
                <a:ea typeface="Kalam"/>
                <a:cs typeface="Kalam"/>
                <a:sym typeface="Kalam"/>
              </a:rPr>
            </a:br>
            <a:r>
              <a:rPr lang="en-US" sz="2800" b="1" dirty="0" smtClean="0"/>
              <a:t> </a:t>
            </a:r>
            <a:r>
              <a:rPr lang="en-US" sz="2800" b="1" dirty="0" smtClean="0">
                <a:solidFill>
                  <a:schemeClr val="accent3"/>
                </a:solidFill>
                <a:latin typeface="Kalam"/>
                <a:ea typeface="Kalam"/>
                <a:cs typeface="Kalam"/>
                <a:sym typeface="Kalam"/>
              </a:rPr>
              <a:t>Understanding Modeling and</a:t>
            </a:r>
          </a:p>
          <a:p>
            <a:r>
              <a:rPr lang="en-US" sz="2800" b="1" dirty="0" smtClean="0">
                <a:solidFill>
                  <a:schemeClr val="accent3"/>
                </a:solidFill>
                <a:latin typeface="Kalam"/>
                <a:ea typeface="Kalam"/>
                <a:cs typeface="Kalam"/>
                <a:sym typeface="Kalam"/>
              </a:rPr>
              <a:t>Texturing</a:t>
            </a:r>
            <a:endParaRPr lang="en-US" sz="2800" b="1" dirty="0">
              <a:solidFill>
                <a:schemeClr val="accent3"/>
              </a:solidFill>
              <a:latin typeface="Kalam"/>
              <a:ea typeface="Kalam"/>
              <a:cs typeface="Kalam"/>
              <a:sym typeface="Kalam"/>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Google Shape;70;p15"/>
          <p:cNvSpPr txBox="1">
            <a:spLocks/>
          </p:cNvSpPr>
          <p:nvPr/>
        </p:nvSpPr>
        <p:spPr>
          <a:xfrm>
            <a:off x="4143372" y="928676"/>
            <a:ext cx="4786346" cy="1159800"/>
          </a:xfrm>
          <a:prstGeom prst="rect">
            <a:avLst/>
          </a:prstGeom>
          <a:noFill/>
          <a:ln>
            <a:noFill/>
          </a:ln>
        </p:spPr>
        <p:txBody>
          <a:bodyPr spcFirstLastPara="1" wrap="square" lIns="0" tIns="0" rIns="0" bIns="0" anchor="b" anchorCtr="0">
            <a:noAutofit/>
          </a:bodyPr>
          <a:lstStyle/>
          <a:p>
            <a:r>
              <a:rPr kumimoji="0" lang="en-US" sz="2800" b="1" i="0" u="none" strike="noStrike" kern="0" cap="none" spc="0" normalizeH="0" baseline="0" noProof="0" dirty="0" smtClean="0">
                <a:ln>
                  <a:noFill/>
                </a:ln>
                <a:solidFill>
                  <a:schemeClr val="accent3"/>
                </a:solidFill>
                <a:effectLst/>
                <a:uLnTx/>
                <a:uFillTx/>
                <a:latin typeface="Kalam"/>
                <a:ea typeface="Kalam"/>
                <a:cs typeface="Kalam"/>
                <a:sym typeface="Kalam"/>
              </a:rPr>
              <a:t>Chapter 4</a:t>
            </a:r>
            <a:br>
              <a:rPr kumimoji="0" lang="en-US" sz="2800" b="1" i="0" u="none" strike="noStrike" kern="0" cap="none" spc="0" normalizeH="0" baseline="0" noProof="0" dirty="0" smtClean="0">
                <a:ln>
                  <a:noFill/>
                </a:ln>
                <a:solidFill>
                  <a:schemeClr val="accent3"/>
                </a:solidFill>
                <a:effectLst/>
                <a:uLnTx/>
                <a:uFillTx/>
                <a:latin typeface="Kalam"/>
                <a:ea typeface="Kalam"/>
                <a:cs typeface="Kalam"/>
                <a:sym typeface="Kalam"/>
              </a:rPr>
            </a:br>
            <a:r>
              <a:rPr lang="en-US" sz="2800" b="1" dirty="0" smtClean="0"/>
              <a:t> </a:t>
            </a:r>
            <a:r>
              <a:rPr lang="en-US" sz="2800" b="1" dirty="0" smtClean="0">
                <a:solidFill>
                  <a:schemeClr val="accent3"/>
                </a:solidFill>
                <a:latin typeface="Kalam"/>
                <a:ea typeface="Kalam"/>
                <a:cs typeface="Kalam"/>
                <a:sym typeface="Kalam"/>
              </a:rPr>
              <a:t>Exploring Animation, Story, and Pre-visualization</a:t>
            </a:r>
            <a:endParaRPr lang="en-US" sz="2800" b="1" dirty="0">
              <a:solidFill>
                <a:schemeClr val="accent3"/>
              </a:solidFill>
              <a:latin typeface="Kalam"/>
              <a:ea typeface="Kalam"/>
              <a:cs typeface="Kalam"/>
              <a:sym typeface="Kalam"/>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 and Texturing</a:t>
            </a:r>
          </a:p>
        </p:txBody>
      </p:sp>
      <p:sp>
        <p:nvSpPr>
          <p:cNvPr id="56" name="Google Shape;56;p13"/>
          <p:cNvSpPr txBox="1">
            <a:spLocks noGrp="1"/>
          </p:cNvSpPr>
          <p:nvPr>
            <p:ph type="body" idx="1"/>
          </p:nvPr>
        </p:nvSpPr>
        <p:spPr>
          <a:xfrm>
            <a:off x="2357422" y="755224"/>
            <a:ext cx="6500858" cy="744956"/>
          </a:xfrm>
          <a:prstGeom prst="rect">
            <a:avLst/>
          </a:prstGeom>
        </p:spPr>
        <p:txBody>
          <a:bodyPr spcFirstLastPara="1" wrap="square" lIns="0" tIns="0" rIns="0" bIns="0" anchor="t" anchorCtr="0">
            <a:noAutofit/>
          </a:bodyPr>
          <a:lstStyle/>
          <a:p>
            <a:r>
              <a:rPr lang="en-US" sz="1200" b="1" dirty="0" smtClean="0"/>
              <a:t>Modeling</a:t>
            </a:r>
            <a:r>
              <a:rPr lang="en-US" sz="1200" dirty="0" smtClean="0"/>
              <a:t> is the act of creating a 3D object. </a:t>
            </a:r>
          </a:p>
          <a:p>
            <a:endParaRPr lang="en-US" sz="1200" dirty="0" smtClean="0"/>
          </a:p>
          <a:p>
            <a:r>
              <a:rPr lang="en-US" sz="1200" b="1" dirty="0" smtClean="0"/>
              <a:t>Texturing</a:t>
            </a:r>
            <a:r>
              <a:rPr lang="en-US" sz="1200" i="1" dirty="0" smtClean="0"/>
              <a:t> </a:t>
            </a:r>
            <a:r>
              <a:rPr lang="en-US" sz="1200" dirty="0" smtClean="0"/>
              <a:t>is applying the color and surface properties to the model.</a:t>
            </a:r>
          </a:p>
          <a:p>
            <a:endParaRPr lang="en-US" sz="1200" dirty="0" smtClean="0"/>
          </a:p>
          <a:p>
            <a:r>
              <a:rPr lang="en-US" sz="1200" b="1" dirty="0" smtClean="0"/>
              <a:t>Modeling and texturing </a:t>
            </a:r>
            <a:r>
              <a:rPr lang="en-US" sz="1200" dirty="0" smtClean="0"/>
              <a:t>are two of the primary jobs within the field of 3D animation and are closely tied to one another.</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20</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1387898"/>
          </a:xfrm>
          <a:prstGeom prst="rect">
            <a:avLst/>
          </a:prstGeom>
        </p:spPr>
        <p:txBody>
          <a:bodyPr spcFirstLastPara="1" wrap="square" lIns="0" tIns="0" rIns="0" bIns="0" anchor="t" anchorCtr="0">
            <a:noAutofit/>
          </a:bodyPr>
          <a:lstStyle/>
          <a:p>
            <a:r>
              <a:rPr lang="en-US" sz="1200" b="1" dirty="0" smtClean="0"/>
              <a:t>Modeler</a:t>
            </a:r>
            <a:r>
              <a:rPr lang="en-US" sz="1200" dirty="0" smtClean="0"/>
              <a:t> is the job title of an artist who creates or cleans up the geometry of a 3D model.</a:t>
            </a:r>
          </a:p>
          <a:p>
            <a:endParaRPr lang="en-US" sz="1200" dirty="0" smtClean="0"/>
          </a:p>
          <a:p>
            <a:r>
              <a:rPr lang="en-US" sz="1200" b="1" dirty="0" smtClean="0"/>
              <a:t>A modeler </a:t>
            </a:r>
            <a:r>
              <a:rPr lang="en-US" sz="1200" dirty="0" smtClean="0"/>
              <a:t>can use three geometry types to create models: </a:t>
            </a:r>
          </a:p>
          <a:p>
            <a:pPr lvl="1"/>
            <a:r>
              <a:rPr lang="en-US" sz="1200" dirty="0" smtClean="0"/>
              <a:t>polygons, </a:t>
            </a:r>
          </a:p>
          <a:p>
            <a:pPr lvl="1"/>
            <a:r>
              <a:rPr lang="en-US" sz="1200" dirty="0" smtClean="0"/>
              <a:t>non uniform rational B-</a:t>
            </a:r>
            <a:r>
              <a:rPr lang="en-US" sz="1200" dirty="0" err="1" smtClean="0"/>
              <a:t>splines</a:t>
            </a:r>
            <a:r>
              <a:rPr lang="en-US" sz="1200" dirty="0" smtClean="0"/>
              <a:t> (NURBS), </a:t>
            </a:r>
          </a:p>
          <a:p>
            <a:pPr lvl="1"/>
            <a:r>
              <a:rPr lang="en-US" sz="1200" dirty="0" smtClean="0"/>
              <a:t>subdivision surfaces.</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21</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2888096"/>
          </a:xfrm>
          <a:prstGeom prst="rect">
            <a:avLst/>
          </a:prstGeom>
        </p:spPr>
        <p:txBody>
          <a:bodyPr spcFirstLastPara="1" wrap="square" lIns="0" tIns="0" rIns="0" bIns="0" anchor="t" anchorCtr="0">
            <a:noAutofit/>
          </a:bodyPr>
          <a:lstStyle/>
          <a:p>
            <a:r>
              <a:rPr lang="en-US" sz="1200" b="1" dirty="0" smtClean="0"/>
              <a:t>polygons </a:t>
            </a:r>
          </a:p>
          <a:p>
            <a:endParaRPr lang="en-US" sz="1200" b="1" dirty="0" smtClean="0"/>
          </a:p>
          <a:p>
            <a:r>
              <a:rPr lang="en-US" sz="1200" b="1" dirty="0" smtClean="0"/>
              <a:t>polygons  definition: </a:t>
            </a:r>
            <a:r>
              <a:rPr lang="en-US" sz="1200" dirty="0" smtClean="0"/>
              <a:t>Polygons are made up of three or more corners known as vertices (a single one is called a vertex) and the lines connecting those vertices, called edges.</a:t>
            </a:r>
          </a:p>
          <a:p>
            <a:endParaRPr lang="en-US" sz="1200" dirty="0" smtClean="0"/>
          </a:p>
          <a:p>
            <a:r>
              <a:rPr lang="en-US" sz="1200" b="1" dirty="0" smtClean="0"/>
              <a:t>Polygons </a:t>
            </a:r>
            <a:r>
              <a:rPr lang="en-US" sz="1200" dirty="0" smtClean="0"/>
              <a:t>are the geometry type most widely used by 3D modelers today.</a:t>
            </a:r>
          </a:p>
          <a:p>
            <a:endParaRPr lang="en-US" sz="1200" dirty="0" smtClean="0"/>
          </a:p>
          <a:p>
            <a:r>
              <a:rPr lang="en-US" sz="1200" b="1" dirty="0" smtClean="0"/>
              <a:t>Polygons forms:</a:t>
            </a:r>
          </a:p>
          <a:p>
            <a:pPr lvl="1"/>
            <a:r>
              <a:rPr lang="en-US" sz="1200" dirty="0" smtClean="0"/>
              <a:t>tri.</a:t>
            </a:r>
          </a:p>
          <a:p>
            <a:pPr lvl="1"/>
            <a:r>
              <a:rPr lang="en-US" sz="1200" dirty="0" smtClean="0"/>
              <a:t>Quad</a:t>
            </a:r>
          </a:p>
          <a:p>
            <a:pPr lvl="1"/>
            <a:r>
              <a:rPr lang="en-US" sz="1200" dirty="0" smtClean="0"/>
              <a:t>n-</a:t>
            </a:r>
            <a:r>
              <a:rPr lang="en-US" sz="1200" dirty="0" err="1" smtClean="0"/>
              <a:t>gon</a:t>
            </a:r>
            <a:r>
              <a:rPr lang="en-US" sz="1200" dirty="0" smtClean="0"/>
              <a:t>, or n-sided polygon</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22</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2888096"/>
          </a:xfrm>
          <a:prstGeom prst="rect">
            <a:avLst/>
          </a:prstGeom>
        </p:spPr>
        <p:txBody>
          <a:bodyPr spcFirstLastPara="1" wrap="square" lIns="0" tIns="0" rIns="0" bIns="0" anchor="t" anchorCtr="0">
            <a:noAutofit/>
          </a:bodyPr>
          <a:lstStyle/>
          <a:p>
            <a:r>
              <a:rPr lang="en-US" sz="1200" b="1" dirty="0" smtClean="0"/>
              <a:t>Polygons forms:</a:t>
            </a:r>
          </a:p>
          <a:p>
            <a:pPr lvl="1"/>
            <a:r>
              <a:rPr lang="en-US" sz="1200" b="1" dirty="0" smtClean="0"/>
              <a:t>Tri</a:t>
            </a:r>
            <a:r>
              <a:rPr lang="en-US" sz="1200" dirty="0" smtClean="0"/>
              <a:t>: </a:t>
            </a:r>
          </a:p>
          <a:p>
            <a:pPr lvl="2"/>
            <a:r>
              <a:rPr lang="en-US" sz="1200" dirty="0" smtClean="0"/>
              <a:t>The most basic form of polygon is a three-sided one called a </a:t>
            </a:r>
            <a:r>
              <a:rPr lang="en-US" sz="1200" i="1" dirty="0" smtClean="0"/>
              <a:t>tri.</a:t>
            </a:r>
          </a:p>
          <a:p>
            <a:pPr lvl="1"/>
            <a:r>
              <a:rPr lang="en-US" sz="1200" b="1" dirty="0" smtClean="0"/>
              <a:t>Quad</a:t>
            </a:r>
            <a:r>
              <a:rPr lang="en-US" sz="1200" dirty="0" smtClean="0"/>
              <a:t> : </a:t>
            </a:r>
          </a:p>
          <a:p>
            <a:pPr lvl="2"/>
            <a:r>
              <a:rPr lang="en-US" sz="1200" dirty="0" smtClean="0"/>
              <a:t>The most used type of polygon is a four-sided one known as a quad.</a:t>
            </a:r>
          </a:p>
          <a:p>
            <a:pPr lvl="1"/>
            <a:r>
              <a:rPr lang="en-US" sz="1200" b="1" dirty="0" smtClean="0"/>
              <a:t>n-</a:t>
            </a:r>
            <a:r>
              <a:rPr lang="en-US" sz="1200" b="1" dirty="0" err="1" smtClean="0"/>
              <a:t>gon</a:t>
            </a:r>
            <a:r>
              <a:rPr lang="en-US" sz="1200" b="1" dirty="0" smtClean="0"/>
              <a:t>, or n-sided polygon: </a:t>
            </a:r>
          </a:p>
          <a:p>
            <a:pPr lvl="2"/>
            <a:r>
              <a:rPr lang="en-US" sz="1200" dirty="0" smtClean="0"/>
              <a:t>Most 3D modelers avoid using an n-</a:t>
            </a:r>
            <a:r>
              <a:rPr lang="en-US" sz="1200" dirty="0" err="1" smtClean="0"/>
              <a:t>gon</a:t>
            </a:r>
            <a:r>
              <a:rPr lang="en-US" sz="1200" dirty="0" smtClean="0"/>
              <a:t>, or n-sided polygon, which is a polygon with five or more sides.</a:t>
            </a:r>
          </a:p>
          <a:p>
            <a:pPr lvl="2"/>
            <a:endParaRPr lang="en-US" sz="1200" dirty="0" smtClean="0"/>
          </a:p>
          <a:p>
            <a:pPr lvl="2"/>
            <a:endParaRPr lang="en-US"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2888096"/>
          </a:xfrm>
          <a:prstGeom prst="rect">
            <a:avLst/>
          </a:prstGeom>
        </p:spPr>
        <p:txBody>
          <a:bodyPr spcFirstLastPara="1" wrap="square" lIns="0" tIns="0" rIns="0" bIns="0" anchor="t" anchorCtr="0">
            <a:noAutofit/>
          </a:bodyPr>
          <a:lstStyle/>
          <a:p>
            <a:r>
              <a:rPr lang="en-US" sz="1200" b="1" dirty="0" smtClean="0"/>
              <a:t>Polygon components :</a:t>
            </a:r>
          </a:p>
          <a:p>
            <a:pPr lvl="1"/>
            <a:r>
              <a:rPr lang="en-US" sz="1200" dirty="0" smtClean="0"/>
              <a:t>vertex, </a:t>
            </a:r>
          </a:p>
          <a:p>
            <a:pPr lvl="1"/>
            <a:r>
              <a:rPr lang="en-US" sz="1200" dirty="0" smtClean="0"/>
              <a:t>edge, </a:t>
            </a:r>
          </a:p>
          <a:p>
            <a:pPr lvl="1"/>
            <a:r>
              <a:rPr lang="en-US" sz="1200" dirty="0" smtClean="0"/>
              <a:t>face</a:t>
            </a:r>
          </a:p>
          <a:p>
            <a:pPr lvl="2"/>
            <a:endParaRPr lang="en-US"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026" name="Picture 2"/>
          <p:cNvPicPr>
            <a:picLocks noChangeAspect="1" noChangeArrowheads="1"/>
          </p:cNvPicPr>
          <p:nvPr/>
        </p:nvPicPr>
        <p:blipFill>
          <a:blip r:embed="rId3"/>
          <a:srcRect/>
          <a:stretch>
            <a:fillRect/>
          </a:stretch>
        </p:blipFill>
        <p:spPr bwMode="auto">
          <a:xfrm>
            <a:off x="2928926" y="2000246"/>
            <a:ext cx="3571900" cy="27463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2888096"/>
          </a:xfrm>
          <a:prstGeom prst="rect">
            <a:avLst/>
          </a:prstGeom>
        </p:spPr>
        <p:txBody>
          <a:bodyPr spcFirstLastPara="1" wrap="square" lIns="0" tIns="0" rIns="0" bIns="0" anchor="t" anchorCtr="0">
            <a:noAutofit/>
          </a:bodyPr>
          <a:lstStyle/>
          <a:p>
            <a:r>
              <a:rPr lang="en-US" sz="1200" b="1" dirty="0" smtClean="0"/>
              <a:t>Polygon objects and polygon meshes</a:t>
            </a:r>
          </a:p>
          <a:p>
            <a:pPr lvl="1"/>
            <a:r>
              <a:rPr lang="en-US" sz="1200" dirty="0" smtClean="0"/>
              <a:t>Collections of polygons make up a polygon object or polygon mesh, creating a shape such as a sphere (see Figure 5.2).</a:t>
            </a:r>
          </a:p>
          <a:p>
            <a:endParaRPr lang="en-US"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2050" name="Picture 2"/>
          <p:cNvPicPr>
            <a:picLocks noChangeAspect="1" noChangeArrowheads="1"/>
          </p:cNvPicPr>
          <p:nvPr/>
        </p:nvPicPr>
        <p:blipFill>
          <a:blip r:embed="rId3"/>
          <a:srcRect/>
          <a:stretch>
            <a:fillRect/>
          </a:stretch>
        </p:blipFill>
        <p:spPr bwMode="auto">
          <a:xfrm>
            <a:off x="2928926" y="1571618"/>
            <a:ext cx="4643470" cy="31847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2888096"/>
          </a:xfrm>
          <a:prstGeom prst="rect">
            <a:avLst/>
          </a:prstGeom>
        </p:spPr>
        <p:txBody>
          <a:bodyPr spcFirstLastPara="1" wrap="square" lIns="0" tIns="0" rIns="0" bIns="0" anchor="t" anchorCtr="0">
            <a:noAutofit/>
          </a:bodyPr>
          <a:lstStyle/>
          <a:p>
            <a:r>
              <a:rPr lang="en-US" sz="1200" b="1" dirty="0" smtClean="0"/>
              <a:t>Operations on polygons:</a:t>
            </a:r>
          </a:p>
          <a:p>
            <a:pPr lvl="1">
              <a:buFont typeface="+mj-lt"/>
              <a:buAutoNum type="arabicPeriod"/>
            </a:pPr>
            <a:r>
              <a:rPr lang="en-US" sz="1200" dirty="0" smtClean="0"/>
              <a:t>dividing, </a:t>
            </a:r>
          </a:p>
          <a:p>
            <a:pPr lvl="1">
              <a:buFont typeface="+mj-lt"/>
              <a:buAutoNum type="arabicPeriod"/>
            </a:pPr>
            <a:r>
              <a:rPr lang="en-US" sz="1200" dirty="0" smtClean="0"/>
              <a:t>smoothing, </a:t>
            </a:r>
          </a:p>
          <a:p>
            <a:pPr lvl="1">
              <a:buFont typeface="+mj-lt"/>
              <a:buAutoNum type="arabicPeriod"/>
            </a:pPr>
            <a:r>
              <a:rPr lang="en-US" sz="1200" dirty="0" smtClean="0"/>
              <a:t>extruding, </a:t>
            </a:r>
          </a:p>
          <a:p>
            <a:pPr lvl="1">
              <a:buFont typeface="+mj-lt"/>
              <a:buAutoNum type="arabicPeriod"/>
            </a:pPr>
            <a:r>
              <a:rPr lang="en-US" sz="1200" dirty="0" smtClean="0"/>
              <a:t>beveling, </a:t>
            </a:r>
          </a:p>
          <a:p>
            <a:pPr lvl="1">
              <a:buFont typeface="+mj-lt"/>
              <a:buAutoNum type="arabicPeriod"/>
            </a:pPr>
            <a:r>
              <a:rPr lang="en-US" sz="1200" dirty="0" smtClean="0"/>
              <a:t>deleting, </a:t>
            </a:r>
          </a:p>
          <a:p>
            <a:pPr lvl="1">
              <a:buFont typeface="+mj-lt"/>
              <a:buAutoNum type="arabicPeriod"/>
            </a:pPr>
            <a:r>
              <a:rPr lang="en-US" sz="1200" dirty="0" smtClean="0"/>
              <a:t>combining, </a:t>
            </a:r>
          </a:p>
          <a:p>
            <a:pPr lvl="1">
              <a:buFont typeface="+mj-lt"/>
              <a:buAutoNum type="arabicPeriod"/>
            </a:pPr>
            <a:r>
              <a:rPr lang="en-US" sz="1200" dirty="0" smtClean="0"/>
              <a:t>separating.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2888096"/>
          </a:xfrm>
          <a:prstGeom prst="rect">
            <a:avLst/>
          </a:prstGeom>
        </p:spPr>
        <p:txBody>
          <a:bodyPr spcFirstLastPara="1" wrap="square" lIns="0" tIns="0" rIns="0" bIns="0" anchor="t" anchorCtr="0">
            <a:noAutofit/>
          </a:bodyPr>
          <a:lstStyle/>
          <a:p>
            <a:r>
              <a:rPr lang="en-US" sz="1200" b="1" dirty="0" smtClean="0"/>
              <a:t>Operations on polygons:</a:t>
            </a:r>
          </a:p>
          <a:p>
            <a:pPr lvl="1">
              <a:buFont typeface="+mj-lt"/>
              <a:buAutoNum type="arabicPeriod"/>
            </a:pPr>
            <a:r>
              <a:rPr lang="en-US" sz="1200" b="1" dirty="0" smtClean="0"/>
              <a:t>dividing</a:t>
            </a:r>
            <a:r>
              <a:rPr lang="en-US" sz="1200" dirty="0" smtClean="0"/>
              <a:t>, </a:t>
            </a:r>
          </a:p>
          <a:p>
            <a:pPr lvl="2"/>
            <a:r>
              <a:rPr lang="en-US" sz="1200" dirty="0" smtClean="0"/>
              <a:t>When dividing a polygon, you create a new edge across its face, as shown in Figure 5.3.</a:t>
            </a:r>
          </a:p>
          <a:p>
            <a:pPr lvl="2"/>
            <a:r>
              <a:rPr lang="en-US" sz="1200" dirty="0" smtClean="0"/>
              <a:t>Dividing can happen across a single polygon or around an entire polygon object.</a:t>
            </a:r>
          </a:p>
          <a:p>
            <a:pPr lvl="2"/>
            <a:r>
              <a:rPr lang="en-US" sz="1200" dirty="0" smtClean="0"/>
              <a:t>Dividing an entire polygon object is often referred to </a:t>
            </a:r>
            <a:r>
              <a:rPr lang="en-US" sz="1200" b="1" dirty="0" smtClean="0"/>
              <a:t>as adding an edge loop</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4098" name="Picture 2"/>
          <p:cNvPicPr>
            <a:picLocks noChangeAspect="1" noChangeArrowheads="1"/>
          </p:cNvPicPr>
          <p:nvPr/>
        </p:nvPicPr>
        <p:blipFill>
          <a:blip r:embed="rId3"/>
          <a:srcRect/>
          <a:stretch>
            <a:fillRect/>
          </a:stretch>
        </p:blipFill>
        <p:spPr bwMode="auto">
          <a:xfrm>
            <a:off x="2643174" y="857238"/>
            <a:ext cx="4605356" cy="3498729"/>
          </a:xfrm>
          <a:prstGeom prst="rect">
            <a:avLst/>
          </a:prstGeom>
          <a:noFill/>
          <a:ln w="9525">
            <a:noFill/>
            <a:miter lim="800000"/>
            <a:headEnd/>
            <a:tailEnd/>
          </a:ln>
          <a:effectLst/>
        </p:spPr>
      </p:pic>
      <p:sp>
        <p:nvSpPr>
          <p:cNvPr id="6" name="Rectangle 5"/>
          <p:cNvSpPr/>
          <p:nvPr/>
        </p:nvSpPr>
        <p:spPr>
          <a:xfrm>
            <a:off x="2643174" y="642924"/>
            <a:ext cx="1026243" cy="276999"/>
          </a:xfrm>
          <a:prstGeom prst="rect">
            <a:avLst/>
          </a:prstGeom>
        </p:spPr>
        <p:txBody>
          <a:bodyPr wrap="none">
            <a:spAutoFit/>
          </a:bodyPr>
          <a:lstStyle/>
          <a:p>
            <a:pPr>
              <a:buFont typeface="+mj-lt"/>
              <a:buAutoNum type="arabicPeriod"/>
            </a:pPr>
            <a:r>
              <a:rPr lang="en-US" sz="1200" b="1" dirty="0" smtClean="0">
                <a:solidFill>
                  <a:schemeClr val="dk1"/>
                </a:solidFill>
                <a:latin typeface="Merriweather"/>
                <a:ea typeface="Merriweather"/>
                <a:cs typeface="Merriweather"/>
                <a:sym typeface="Merriweather"/>
              </a:rPr>
              <a:t>dividing</a:t>
            </a:r>
            <a:r>
              <a:rPr lang="en-US" sz="1200"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2888096"/>
          </a:xfrm>
          <a:prstGeom prst="rect">
            <a:avLst/>
          </a:prstGeom>
        </p:spPr>
        <p:txBody>
          <a:bodyPr spcFirstLastPara="1" wrap="square" lIns="0" tIns="0" rIns="0" bIns="0" anchor="t" anchorCtr="0">
            <a:noAutofit/>
          </a:bodyPr>
          <a:lstStyle/>
          <a:p>
            <a:r>
              <a:rPr lang="en-US" sz="1200" b="1" dirty="0" smtClean="0"/>
              <a:t>Operations on polygons:</a:t>
            </a:r>
          </a:p>
          <a:p>
            <a:pPr lvl="1">
              <a:buFont typeface="+mj-lt"/>
              <a:buAutoNum type="arabicPeriod"/>
            </a:pPr>
            <a:r>
              <a:rPr lang="en-US" sz="1200" b="1" dirty="0" smtClean="0"/>
              <a:t>dividing</a:t>
            </a:r>
            <a:r>
              <a:rPr lang="en-US" sz="1200" dirty="0" smtClean="0"/>
              <a:t>, </a:t>
            </a:r>
          </a:p>
          <a:p>
            <a:pPr lvl="2"/>
            <a:r>
              <a:rPr lang="en-US" sz="1200" dirty="0" smtClean="0"/>
              <a:t>The way edges flow along a model is called </a:t>
            </a:r>
            <a:r>
              <a:rPr lang="en-US" sz="1200" b="1" dirty="0" smtClean="0"/>
              <a:t>edge flow.</a:t>
            </a:r>
          </a:p>
          <a:p>
            <a:pPr lvl="2"/>
            <a:r>
              <a:rPr lang="en-US" sz="1200" dirty="0" smtClean="0"/>
              <a:t>Good edge flow is organized and typically follows the shape of the object or the muscle anatomy of a creature.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29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5857915" cy="673518"/>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 Movements</a:t>
            </a:r>
          </a:p>
          <a:p>
            <a:pPr lvl="1"/>
            <a:r>
              <a:rPr lang="en-US" sz="1200" b="1" dirty="0" smtClean="0"/>
              <a:t>Camera movements definition :</a:t>
            </a:r>
            <a:r>
              <a:rPr lang="en-US" sz="1200" dirty="0" smtClean="0"/>
              <a:t> indicate how the camera can be moved.</a:t>
            </a:r>
          </a:p>
          <a:p>
            <a:pPr lvl="1"/>
            <a:r>
              <a:rPr lang="en-US" sz="1200" b="1" dirty="0" smtClean="0"/>
              <a:t>Cameras movements ways:</a:t>
            </a:r>
          </a:p>
          <a:p>
            <a:pPr lvl="2">
              <a:buFont typeface="+mj-lt"/>
              <a:buAutoNum type="arabicPeriod"/>
            </a:pPr>
            <a:r>
              <a:rPr lang="en-US" sz="1200" dirty="0" smtClean="0"/>
              <a:t>Pan</a:t>
            </a:r>
          </a:p>
          <a:p>
            <a:pPr lvl="2">
              <a:buFont typeface="+mj-lt"/>
              <a:buAutoNum type="arabicPeriod"/>
            </a:pPr>
            <a:r>
              <a:rPr lang="en-US" sz="1200" dirty="0" smtClean="0"/>
              <a:t>Tilt</a:t>
            </a:r>
          </a:p>
          <a:p>
            <a:pPr lvl="2">
              <a:buFont typeface="+mj-lt"/>
              <a:buAutoNum type="arabicPeriod"/>
            </a:pPr>
            <a:r>
              <a:rPr lang="en-US" sz="1200" dirty="0" smtClean="0"/>
              <a:t>Roll</a:t>
            </a:r>
          </a:p>
          <a:p>
            <a:pPr lvl="2">
              <a:buFont typeface="+mj-lt"/>
              <a:buAutoNum type="arabicPeriod"/>
            </a:pPr>
            <a:r>
              <a:rPr lang="en-US" sz="1200" dirty="0" smtClean="0"/>
              <a:t>Dolly</a:t>
            </a:r>
          </a:p>
          <a:p>
            <a:pPr lvl="2">
              <a:buFont typeface="+mj-lt"/>
              <a:buAutoNum type="arabicPeriod"/>
            </a:pPr>
            <a:r>
              <a:rPr lang="en-US" sz="1200" dirty="0" smtClean="0"/>
              <a:t>Track</a:t>
            </a:r>
          </a:p>
          <a:p>
            <a:pPr lvl="2">
              <a:buFont typeface="+mj-lt"/>
              <a:buAutoNum type="arabicPeriod"/>
            </a:pPr>
            <a:r>
              <a:rPr lang="en-US" sz="1200" dirty="0" smtClean="0"/>
              <a:t>Pedestal</a:t>
            </a:r>
          </a:p>
          <a:p>
            <a:pPr lvl="2">
              <a:buFont typeface="+mj-lt"/>
              <a:buAutoNum type="arabicPeriod"/>
            </a:pPr>
            <a:r>
              <a:rPr lang="en-US" sz="1200" dirty="0" smtClean="0"/>
              <a:t>Zoom</a:t>
            </a:r>
          </a:p>
          <a:p>
            <a:pPr lvl="2">
              <a:buFont typeface="+mj-lt"/>
              <a:buAutoNum type="arabicPeriod"/>
            </a:pPr>
            <a:r>
              <a:rPr lang="en-US" sz="1200" dirty="0" smtClean="0"/>
              <a:t>Handheld</a:t>
            </a:r>
          </a:p>
          <a:p>
            <a:pPr lvl="2">
              <a:buFont typeface="+mj-lt"/>
              <a:buAutoNum type="arabicPeriod"/>
            </a:pPr>
            <a:r>
              <a:rPr lang="en-US" sz="1200" dirty="0" smtClean="0"/>
              <a:t>Rack Focus</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30</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5122" name="Picture 2"/>
          <p:cNvPicPr>
            <a:picLocks noChangeAspect="1" noChangeArrowheads="1"/>
          </p:cNvPicPr>
          <p:nvPr/>
        </p:nvPicPr>
        <p:blipFill>
          <a:blip r:embed="rId3"/>
          <a:srcRect/>
          <a:stretch>
            <a:fillRect/>
          </a:stretch>
        </p:blipFill>
        <p:spPr bwMode="auto">
          <a:xfrm>
            <a:off x="3500430" y="857238"/>
            <a:ext cx="2928958" cy="3916532"/>
          </a:xfrm>
          <a:prstGeom prst="rect">
            <a:avLst/>
          </a:prstGeom>
          <a:noFill/>
          <a:ln w="9525">
            <a:noFill/>
            <a:miter lim="800000"/>
            <a:headEnd/>
            <a:tailEnd/>
          </a:ln>
          <a:effectLst/>
        </p:spPr>
      </p:pic>
      <p:sp>
        <p:nvSpPr>
          <p:cNvPr id="6" name="Rectangle 5"/>
          <p:cNvSpPr/>
          <p:nvPr/>
        </p:nvSpPr>
        <p:spPr>
          <a:xfrm>
            <a:off x="2285984" y="928676"/>
            <a:ext cx="992579" cy="276999"/>
          </a:xfrm>
          <a:prstGeom prst="rect">
            <a:avLst/>
          </a:prstGeom>
        </p:spPr>
        <p:txBody>
          <a:bodyPr wrap="none">
            <a:spAutoFit/>
          </a:bodyPr>
          <a:lstStyle/>
          <a:p>
            <a:pPr lvl="1">
              <a:buFont typeface="+mj-lt"/>
              <a:buAutoNum type="arabicPeriod"/>
            </a:pPr>
            <a:r>
              <a:rPr lang="en-US" sz="1200" b="1" dirty="0" smtClean="0"/>
              <a:t>dividing</a:t>
            </a:r>
            <a:r>
              <a:rPr lang="en-US" sz="1200" dirty="0" smtClean="0"/>
              <a:t>, </a:t>
            </a:r>
          </a:p>
        </p:txBody>
      </p:sp>
      <p:sp>
        <p:nvSpPr>
          <p:cNvPr id="7" name="Rectangle 6">
            <a:hlinkClick r:id="rId4" action="ppaction://hlinkfile"/>
          </p:cNvPr>
          <p:cNvSpPr/>
          <p:nvPr/>
        </p:nvSpPr>
        <p:spPr>
          <a:xfrm>
            <a:off x="7572396" y="3429006"/>
            <a:ext cx="792205" cy="307777"/>
          </a:xfrm>
          <a:prstGeom prst="rect">
            <a:avLst/>
          </a:prstGeom>
        </p:spPr>
        <p:txBody>
          <a:bodyPr wrap="none">
            <a:spAutoFit/>
          </a:bodyPr>
          <a:lstStyle/>
          <a:p>
            <a:r>
              <a:rPr lang="en-US" u="sng" dirty="0" smtClean="0">
                <a:solidFill>
                  <a:schemeClr val="accent1">
                    <a:lumMod val="75000"/>
                  </a:schemeClr>
                </a:solidFill>
              </a:rPr>
              <a:t>dividing</a:t>
            </a:r>
            <a:endParaRPr lang="en-US"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2888096"/>
          </a:xfrm>
          <a:prstGeom prst="rect">
            <a:avLst/>
          </a:prstGeom>
        </p:spPr>
        <p:txBody>
          <a:bodyPr spcFirstLastPara="1" wrap="square" lIns="0" tIns="0" rIns="0" bIns="0" anchor="t" anchorCtr="0">
            <a:noAutofit/>
          </a:bodyPr>
          <a:lstStyle/>
          <a:p>
            <a:r>
              <a:rPr lang="en-US" sz="1200" b="1" dirty="0" smtClean="0"/>
              <a:t>Operations on polygons:</a:t>
            </a:r>
          </a:p>
          <a:p>
            <a:pPr lvl="1">
              <a:buNone/>
            </a:pPr>
            <a:r>
              <a:rPr lang="en-US" sz="1200" b="1" dirty="0" smtClean="0">
                <a:solidFill>
                  <a:schemeClr val="accent2">
                    <a:lumMod val="75000"/>
                  </a:schemeClr>
                </a:solidFill>
              </a:rPr>
              <a:t>2. </a:t>
            </a:r>
            <a:r>
              <a:rPr lang="en-US" sz="1200" b="1" dirty="0" smtClean="0"/>
              <a:t>Smoothing</a:t>
            </a:r>
            <a:r>
              <a:rPr lang="en-US" sz="1200" dirty="0" smtClean="0"/>
              <a:t>, </a:t>
            </a:r>
          </a:p>
          <a:p>
            <a:pPr lvl="2"/>
            <a:r>
              <a:rPr lang="en-US" sz="1200" b="1" dirty="0" smtClean="0"/>
              <a:t>Smoothing</a:t>
            </a:r>
            <a:r>
              <a:rPr lang="en-US" sz="1200" dirty="0" smtClean="0"/>
              <a:t> subdivides a polygon object and averages the angles formed by all edges of the original geometry.</a:t>
            </a:r>
          </a:p>
          <a:p>
            <a:pPr lvl="2"/>
            <a:r>
              <a:rPr lang="en-US" sz="1200" dirty="0" smtClean="0"/>
              <a:t>The left image in Figure 5.5 shows a cube that has been smoothed twice, subdividing its faces and changing the cube into a sphere.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31</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32</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6146" name="Picture 2"/>
          <p:cNvPicPr>
            <a:picLocks noChangeAspect="1" noChangeArrowheads="1"/>
          </p:cNvPicPr>
          <p:nvPr/>
        </p:nvPicPr>
        <p:blipFill>
          <a:blip r:embed="rId3"/>
          <a:srcRect/>
          <a:stretch>
            <a:fillRect/>
          </a:stretch>
        </p:blipFill>
        <p:spPr bwMode="auto">
          <a:xfrm>
            <a:off x="2714612" y="1428742"/>
            <a:ext cx="5715040" cy="2805753"/>
          </a:xfrm>
          <a:prstGeom prst="rect">
            <a:avLst/>
          </a:prstGeom>
          <a:noFill/>
          <a:ln w="9525">
            <a:noFill/>
            <a:miter lim="800000"/>
            <a:headEnd/>
            <a:tailEnd/>
          </a:ln>
          <a:effectLst/>
        </p:spPr>
      </p:pic>
      <p:sp>
        <p:nvSpPr>
          <p:cNvPr id="6" name="Rectangle 5"/>
          <p:cNvSpPr/>
          <p:nvPr/>
        </p:nvSpPr>
        <p:spPr>
          <a:xfrm>
            <a:off x="1714480" y="857238"/>
            <a:ext cx="1802096" cy="318998"/>
          </a:xfrm>
          <a:prstGeom prst="rect">
            <a:avLst/>
          </a:prstGeom>
        </p:spPr>
        <p:txBody>
          <a:bodyPr wrap="none">
            <a:spAutoFit/>
          </a:bodyPr>
          <a:lstStyle/>
          <a:p>
            <a:pPr marL="914400" lvl="1" indent="-342900">
              <a:lnSpc>
                <a:spcPct val="115000"/>
              </a:lnSpc>
              <a:spcBef>
                <a:spcPts val="1000"/>
              </a:spcBef>
              <a:buClr>
                <a:schemeClr val="accent4"/>
              </a:buClr>
              <a:buSzPts val="1800"/>
            </a:pPr>
            <a:r>
              <a:rPr lang="en-US" b="1" dirty="0" smtClean="0">
                <a:solidFill>
                  <a:schemeClr val="accent2">
                    <a:lumMod val="75000"/>
                  </a:schemeClr>
                </a:solidFill>
              </a:rPr>
              <a:t>2</a:t>
            </a:r>
            <a:r>
              <a:rPr lang="en-US" sz="1200" b="1" dirty="0" smtClean="0">
                <a:solidFill>
                  <a:schemeClr val="accent2">
                    <a:lumMod val="75000"/>
                  </a:schemeClr>
                </a:solidFill>
                <a:latin typeface="Merriweather"/>
                <a:ea typeface="Merriweather"/>
                <a:cs typeface="Merriweather"/>
                <a:sym typeface="Merriweather"/>
              </a:rPr>
              <a:t>. </a:t>
            </a:r>
            <a:r>
              <a:rPr lang="en-US" sz="1200" b="1" dirty="0" smtClean="0">
                <a:solidFill>
                  <a:schemeClr val="bg2"/>
                </a:solidFill>
                <a:latin typeface="Merriweather"/>
                <a:ea typeface="Merriweather"/>
                <a:cs typeface="Merriweather"/>
                <a:sym typeface="Merriweather"/>
              </a:rPr>
              <a:t>Smoothing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2357422" y="755224"/>
            <a:ext cx="6500858" cy="2030840"/>
          </a:xfrm>
          <a:prstGeom prst="rect">
            <a:avLst/>
          </a:prstGeom>
        </p:spPr>
        <p:txBody>
          <a:bodyPr spcFirstLastPara="1" wrap="square" lIns="0" tIns="0" rIns="0" bIns="0" anchor="t" anchorCtr="0">
            <a:noAutofit/>
          </a:bodyPr>
          <a:lstStyle/>
          <a:p>
            <a:r>
              <a:rPr lang="en-US" sz="1200" b="1" dirty="0" smtClean="0"/>
              <a:t>Operations on polygons:</a:t>
            </a:r>
          </a:p>
          <a:p>
            <a:pPr lvl="1">
              <a:buNone/>
            </a:pPr>
            <a:r>
              <a:rPr lang="en-US" sz="1200" b="1" dirty="0" smtClean="0">
                <a:solidFill>
                  <a:schemeClr val="accent2">
                    <a:lumMod val="75000"/>
                  </a:schemeClr>
                </a:solidFill>
              </a:rPr>
              <a:t>3. </a:t>
            </a:r>
            <a:r>
              <a:rPr lang="en-US" sz="1200" b="1" dirty="0" smtClean="0"/>
              <a:t>Extruding</a:t>
            </a:r>
            <a:r>
              <a:rPr lang="en-US" sz="1200" dirty="0" smtClean="0"/>
              <a:t>, </a:t>
            </a:r>
          </a:p>
          <a:p>
            <a:pPr lvl="2"/>
            <a:r>
              <a:rPr lang="en-US" sz="1200" dirty="0" smtClean="0"/>
              <a:t>Extruding adds geometry to a polygon surface by creating a new surface, offsetting that new surface, and then creating more new surfaces between the offset and original surface.</a:t>
            </a:r>
          </a:p>
          <a:p>
            <a:pPr lvl="2"/>
            <a:endParaRPr lang="en-US" sz="1200" dirty="0" smtClean="0"/>
          </a:p>
          <a:p>
            <a:pPr lvl="2"/>
            <a:r>
              <a:rPr lang="en-US" sz="1200" dirty="0" smtClean="0"/>
              <a:t>Figure 5.6 shows an example of extruding.</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714480" y="571486"/>
            <a:ext cx="6500858" cy="2030840"/>
          </a:xfrm>
          <a:prstGeom prst="rect">
            <a:avLst/>
          </a:prstGeom>
        </p:spPr>
        <p:txBody>
          <a:bodyPr spcFirstLastPara="1" wrap="square" lIns="0" tIns="0" rIns="0" bIns="0" anchor="t" anchorCtr="0">
            <a:noAutofit/>
          </a:bodyPr>
          <a:lstStyle/>
          <a:p>
            <a:r>
              <a:rPr lang="en-US" sz="1200" b="1" dirty="0" smtClean="0"/>
              <a:t>Operations on polygons:</a:t>
            </a:r>
          </a:p>
          <a:p>
            <a:pPr lvl="1">
              <a:buNone/>
            </a:pPr>
            <a:r>
              <a:rPr lang="en-US" sz="1200" b="1" dirty="0" smtClean="0">
                <a:solidFill>
                  <a:schemeClr val="accent2">
                    <a:lumMod val="75000"/>
                  </a:schemeClr>
                </a:solidFill>
              </a:rPr>
              <a:t>3. </a:t>
            </a:r>
            <a:r>
              <a:rPr lang="en-US" sz="1200" b="1" dirty="0" smtClean="0"/>
              <a:t>Extruding</a:t>
            </a:r>
            <a:r>
              <a:rPr lang="en-US" sz="1200" dirty="0" smtClean="0"/>
              <a:t>, </a:t>
            </a:r>
          </a:p>
          <a:p>
            <a:pPr lvl="2"/>
            <a:r>
              <a:rPr lang="en-US" sz="1200" dirty="0" smtClean="0"/>
              <a:t>C </a:t>
            </a:r>
            <a:r>
              <a:rPr lang="en-US" sz="1200" dirty="0" err="1" smtClean="0"/>
              <a:t>ube</a:t>
            </a:r>
            <a:r>
              <a:rPr lang="en-US" sz="1200" dirty="0" smtClean="0"/>
              <a:t> 1 is the original polygon object. In cube 2, the top face has been extruded and scaled inward. In cube 3, the extrusion is moved up. In cube 4, the top face has been extruded and scaled inward, and then the inner face of that extrusion has been extruded again and moved down to make a hole in the top of the cube.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026" name="Picture 2"/>
          <p:cNvPicPr>
            <a:picLocks noChangeAspect="1" noChangeArrowheads="1"/>
          </p:cNvPicPr>
          <p:nvPr/>
        </p:nvPicPr>
        <p:blipFill>
          <a:blip r:embed="rId3"/>
          <a:srcRect/>
          <a:stretch>
            <a:fillRect/>
          </a:stretch>
        </p:blipFill>
        <p:spPr bwMode="auto">
          <a:xfrm>
            <a:off x="3643306" y="2500313"/>
            <a:ext cx="4214842" cy="23544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714480" y="571486"/>
            <a:ext cx="6500858" cy="2030840"/>
          </a:xfrm>
          <a:prstGeom prst="rect">
            <a:avLst/>
          </a:prstGeom>
        </p:spPr>
        <p:txBody>
          <a:bodyPr spcFirstLastPara="1" wrap="square" lIns="0" tIns="0" rIns="0" bIns="0" anchor="t" anchorCtr="0">
            <a:noAutofit/>
          </a:bodyPr>
          <a:lstStyle/>
          <a:p>
            <a:r>
              <a:rPr lang="en-US" sz="1200" b="1" dirty="0" smtClean="0"/>
              <a:t>Operations on polygons:</a:t>
            </a:r>
          </a:p>
          <a:p>
            <a:pPr lvl="1">
              <a:buNone/>
            </a:pPr>
            <a:r>
              <a:rPr lang="en-US" sz="1200" b="1" dirty="0" smtClean="0">
                <a:solidFill>
                  <a:schemeClr val="accent2">
                    <a:lumMod val="75000"/>
                  </a:schemeClr>
                </a:solidFill>
              </a:rPr>
              <a:t>4. </a:t>
            </a:r>
            <a:r>
              <a:rPr lang="en-US" sz="1200" b="1" dirty="0" smtClean="0"/>
              <a:t>Beveling</a:t>
            </a:r>
            <a:r>
              <a:rPr lang="en-US" sz="1200" dirty="0" smtClean="0"/>
              <a:t>, </a:t>
            </a:r>
          </a:p>
          <a:p>
            <a:pPr lvl="2"/>
            <a:r>
              <a:rPr lang="en-US" sz="1200" dirty="0" smtClean="0"/>
              <a:t>Beveling adds a face or faces that are not perpendicular to the original faces connected by the edges of a polygon model, to give them a slightly rounded shape.</a:t>
            </a:r>
          </a:p>
          <a:p>
            <a:pPr lvl="2"/>
            <a:r>
              <a:rPr lang="en-US" sz="1200" dirty="0" smtClean="0"/>
              <a:t>Figure 5.7 shows close-up and </a:t>
            </a:r>
            <a:r>
              <a:rPr lang="en-US" sz="1200" dirty="0" err="1" smtClean="0"/>
              <a:t>zoomedout</a:t>
            </a:r>
            <a:r>
              <a:rPr lang="en-US" sz="1200" dirty="0" smtClean="0"/>
              <a:t> views of two cubes rendered in 3D.</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928694"/>
          </a:xfrm>
          <a:prstGeom prst="rect">
            <a:avLst/>
          </a:prstGeom>
        </p:spPr>
        <p:txBody>
          <a:bodyPr spcFirstLastPara="1" wrap="square" lIns="0" tIns="0" rIns="0" bIns="0" anchor="t" anchorCtr="0">
            <a:noAutofit/>
          </a:bodyPr>
          <a:lstStyle/>
          <a:p>
            <a:r>
              <a:rPr lang="en-US" sz="1200" b="1" dirty="0" smtClean="0"/>
              <a:t>Operations on polygons:</a:t>
            </a:r>
          </a:p>
          <a:p>
            <a:pPr lvl="1">
              <a:buNone/>
            </a:pPr>
            <a:r>
              <a:rPr lang="en-US" sz="1200" b="1" dirty="0" smtClean="0">
                <a:solidFill>
                  <a:schemeClr val="accent2">
                    <a:lumMod val="75000"/>
                  </a:schemeClr>
                </a:solidFill>
              </a:rPr>
              <a:t>4. </a:t>
            </a:r>
            <a:r>
              <a:rPr lang="en-US" sz="1200" b="1" dirty="0" smtClean="0"/>
              <a:t>Beveling</a:t>
            </a:r>
            <a:r>
              <a:rPr lang="en-US" sz="1200" dirty="0" smtClean="0"/>
              <a:t>, </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2050" name="Picture 2"/>
          <p:cNvPicPr>
            <a:picLocks noChangeAspect="1" noChangeArrowheads="1"/>
          </p:cNvPicPr>
          <p:nvPr/>
        </p:nvPicPr>
        <p:blipFill>
          <a:blip r:embed="rId3"/>
          <a:srcRect/>
          <a:stretch>
            <a:fillRect/>
          </a:stretch>
        </p:blipFill>
        <p:spPr bwMode="auto">
          <a:xfrm>
            <a:off x="4500562" y="285734"/>
            <a:ext cx="2968634" cy="45029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714480" y="571486"/>
            <a:ext cx="6500858" cy="2030840"/>
          </a:xfrm>
          <a:prstGeom prst="rect">
            <a:avLst/>
          </a:prstGeom>
        </p:spPr>
        <p:txBody>
          <a:bodyPr spcFirstLastPara="1" wrap="square" lIns="0" tIns="0" rIns="0" bIns="0" anchor="t" anchorCtr="0">
            <a:noAutofit/>
          </a:bodyPr>
          <a:lstStyle/>
          <a:p>
            <a:r>
              <a:rPr lang="en-US" sz="1200" b="1" dirty="0" smtClean="0"/>
              <a:t>Operations on polygons:</a:t>
            </a:r>
          </a:p>
          <a:p>
            <a:pPr lvl="1">
              <a:buNone/>
            </a:pPr>
            <a:r>
              <a:rPr lang="en-US" sz="1200" b="1" dirty="0" smtClean="0">
                <a:solidFill>
                  <a:schemeClr val="accent2">
                    <a:lumMod val="75000"/>
                  </a:schemeClr>
                </a:solidFill>
              </a:rPr>
              <a:t>5. </a:t>
            </a:r>
            <a:r>
              <a:rPr lang="en-US" sz="1200" b="1" dirty="0" smtClean="0"/>
              <a:t>Deleting, </a:t>
            </a:r>
            <a:r>
              <a:rPr lang="en-US" sz="1200" b="1" dirty="0" smtClean="0">
                <a:solidFill>
                  <a:schemeClr val="accent2">
                    <a:lumMod val="75000"/>
                  </a:schemeClr>
                </a:solidFill>
              </a:rPr>
              <a:t>6. </a:t>
            </a:r>
            <a:r>
              <a:rPr lang="en-US" sz="1200" b="1" dirty="0" smtClean="0"/>
              <a:t>Combining, and </a:t>
            </a:r>
            <a:r>
              <a:rPr lang="en-US" sz="1200" b="1" dirty="0" smtClean="0">
                <a:solidFill>
                  <a:schemeClr val="accent2">
                    <a:lumMod val="75000"/>
                  </a:schemeClr>
                </a:solidFill>
              </a:rPr>
              <a:t>7.</a:t>
            </a:r>
            <a:r>
              <a:rPr lang="en-US" sz="1200" b="1" dirty="0" smtClean="0"/>
              <a:t>Separating</a:t>
            </a:r>
            <a:r>
              <a:rPr lang="en-US" sz="1200" dirty="0" smtClean="0"/>
              <a:t>, </a:t>
            </a:r>
          </a:p>
          <a:p>
            <a:pPr lvl="2"/>
            <a:r>
              <a:rPr lang="en-US" sz="1200" dirty="0" smtClean="0"/>
              <a:t>Deleting, combining, and separating all contribute to making the polygon such an easy type of geometry to use.</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714480" y="571486"/>
            <a:ext cx="6500858" cy="857256"/>
          </a:xfrm>
          <a:prstGeom prst="rect">
            <a:avLst/>
          </a:prstGeom>
        </p:spPr>
        <p:txBody>
          <a:bodyPr spcFirstLastPara="1" wrap="square" lIns="0" tIns="0" rIns="0" bIns="0" anchor="t" anchorCtr="0">
            <a:noAutofit/>
          </a:bodyPr>
          <a:lstStyle/>
          <a:p>
            <a:r>
              <a:rPr lang="en-US" sz="1200" b="1" dirty="0" smtClean="0"/>
              <a:t>Operations on polygons:</a:t>
            </a:r>
          </a:p>
          <a:p>
            <a:pPr lvl="1">
              <a:buNone/>
            </a:pPr>
            <a:r>
              <a:rPr lang="en-US" sz="1200" b="1" dirty="0" smtClean="0">
                <a:solidFill>
                  <a:schemeClr val="accent2">
                    <a:lumMod val="75000"/>
                  </a:schemeClr>
                </a:solidFill>
              </a:rPr>
              <a:t>5. </a:t>
            </a:r>
            <a:r>
              <a:rPr lang="en-US" sz="1200" b="1" dirty="0" smtClean="0"/>
              <a:t>Deleting, </a:t>
            </a:r>
            <a:r>
              <a:rPr lang="en-US" sz="1200" b="1" dirty="0" smtClean="0">
                <a:solidFill>
                  <a:schemeClr val="accent2">
                    <a:lumMod val="75000"/>
                  </a:schemeClr>
                </a:solidFill>
              </a:rPr>
              <a:t>6. </a:t>
            </a:r>
            <a:r>
              <a:rPr lang="en-US" sz="1200" b="1" dirty="0" smtClean="0"/>
              <a:t>Combining, and </a:t>
            </a:r>
            <a:r>
              <a:rPr lang="en-US" sz="1200" b="1" dirty="0" smtClean="0">
                <a:solidFill>
                  <a:schemeClr val="accent2">
                    <a:lumMod val="75000"/>
                  </a:schemeClr>
                </a:solidFill>
              </a:rPr>
              <a:t>7.</a:t>
            </a:r>
            <a:r>
              <a:rPr lang="en-US" sz="1200" b="1" dirty="0" smtClean="0"/>
              <a:t>Separating</a:t>
            </a:r>
            <a:r>
              <a:rPr lang="en-US" sz="1200" dirty="0" smtClean="0"/>
              <a:t>, </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4098" name="Picture 2"/>
          <p:cNvPicPr>
            <a:picLocks noChangeAspect="1" noChangeArrowheads="1"/>
          </p:cNvPicPr>
          <p:nvPr/>
        </p:nvPicPr>
        <p:blipFill>
          <a:blip r:embed="rId3"/>
          <a:srcRect/>
          <a:stretch>
            <a:fillRect/>
          </a:stretch>
        </p:blipFill>
        <p:spPr bwMode="auto">
          <a:xfrm>
            <a:off x="5662633" y="285734"/>
            <a:ext cx="3267085" cy="45087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714480" y="571486"/>
            <a:ext cx="6500858" cy="857256"/>
          </a:xfrm>
          <a:prstGeom prst="rect">
            <a:avLst/>
          </a:prstGeom>
        </p:spPr>
        <p:txBody>
          <a:bodyPr spcFirstLastPara="1" wrap="square" lIns="0" tIns="0" rIns="0" bIns="0" anchor="t" anchorCtr="0">
            <a:noAutofit/>
          </a:bodyPr>
          <a:lstStyle/>
          <a:p>
            <a:r>
              <a:rPr lang="en-US" sz="1200" b="1" dirty="0" smtClean="0"/>
              <a:t>Operations on polygons:</a:t>
            </a:r>
          </a:p>
          <a:p>
            <a:pPr lvl="1">
              <a:buNone/>
            </a:pPr>
            <a:r>
              <a:rPr lang="en-US" sz="1200" b="1" dirty="0" smtClean="0">
                <a:solidFill>
                  <a:schemeClr val="accent2">
                    <a:lumMod val="75000"/>
                  </a:schemeClr>
                </a:solidFill>
              </a:rPr>
              <a:t>5. </a:t>
            </a:r>
            <a:r>
              <a:rPr lang="en-US" sz="1200" b="1" dirty="0" smtClean="0"/>
              <a:t>Deleting, </a:t>
            </a:r>
            <a:r>
              <a:rPr lang="en-US" sz="1200" b="1" dirty="0" smtClean="0">
                <a:solidFill>
                  <a:schemeClr val="accent2">
                    <a:lumMod val="75000"/>
                  </a:schemeClr>
                </a:solidFill>
              </a:rPr>
              <a:t>6. </a:t>
            </a:r>
            <a:r>
              <a:rPr lang="en-US" sz="1200" b="1" dirty="0" smtClean="0"/>
              <a:t>Combining, and </a:t>
            </a:r>
            <a:r>
              <a:rPr lang="en-US" sz="1200" b="1" dirty="0" smtClean="0">
                <a:solidFill>
                  <a:schemeClr val="accent2">
                    <a:lumMod val="75000"/>
                  </a:schemeClr>
                </a:solidFill>
              </a:rPr>
              <a:t>7.</a:t>
            </a:r>
            <a:r>
              <a:rPr lang="en-US" sz="1200" b="1" dirty="0" smtClean="0"/>
              <a:t>Separating</a:t>
            </a:r>
            <a:r>
              <a:rPr lang="en-US" sz="1200" dirty="0" smtClean="0"/>
              <a:t>, </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39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026" name="Picture 2"/>
          <p:cNvPicPr>
            <a:picLocks noChangeAspect="1" noChangeArrowheads="1"/>
          </p:cNvPicPr>
          <p:nvPr/>
        </p:nvPicPr>
        <p:blipFill>
          <a:blip r:embed="rId3"/>
          <a:srcRect/>
          <a:stretch>
            <a:fillRect/>
          </a:stretch>
        </p:blipFill>
        <p:spPr bwMode="auto">
          <a:xfrm>
            <a:off x="2071670" y="1500180"/>
            <a:ext cx="5242318" cy="20812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673518"/>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Cameras movements ways: </a:t>
            </a:r>
          </a:p>
          <a:p>
            <a:pPr lvl="1">
              <a:buFont typeface="+mj-lt"/>
              <a:buAutoNum type="arabicPeriod"/>
            </a:pPr>
            <a:r>
              <a:rPr lang="en-US" sz="1200" b="1" dirty="0" smtClean="0"/>
              <a:t>Pan:</a:t>
            </a:r>
          </a:p>
          <a:p>
            <a:pPr lvl="2"/>
            <a:r>
              <a:rPr lang="en-US" sz="1200" b="1" dirty="0" smtClean="0"/>
              <a:t>Pan definition: </a:t>
            </a:r>
            <a:r>
              <a:rPr lang="en-US" sz="1200" dirty="0" smtClean="0"/>
              <a:t>A pan (Figure 4.40) is a rotation of the camera side to side, horizontally. This move can be created by hand or by rotating the camera on a tripod.</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4</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1026" name="Picture 2"/>
          <p:cNvPicPr>
            <a:picLocks noChangeAspect="1" noChangeArrowheads="1"/>
          </p:cNvPicPr>
          <p:nvPr/>
        </p:nvPicPr>
        <p:blipFill>
          <a:blip r:embed="rId3"/>
          <a:srcRect/>
          <a:stretch>
            <a:fillRect/>
          </a:stretch>
        </p:blipFill>
        <p:spPr bwMode="auto">
          <a:xfrm>
            <a:off x="3857620" y="2214560"/>
            <a:ext cx="2143140" cy="17775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1357322"/>
          </a:xfrm>
          <a:prstGeom prst="rect">
            <a:avLst/>
          </a:prstGeom>
        </p:spPr>
        <p:txBody>
          <a:bodyPr spcFirstLastPara="1" wrap="square" lIns="0" tIns="0" rIns="0" bIns="0" anchor="t" anchorCtr="0">
            <a:noAutofit/>
          </a:bodyPr>
          <a:lstStyle/>
          <a:p>
            <a:r>
              <a:rPr lang="en-US" sz="1200" b="1" dirty="0" smtClean="0"/>
              <a:t>Shading of a polygon</a:t>
            </a:r>
          </a:p>
          <a:p>
            <a:pPr lvl="1"/>
            <a:r>
              <a:rPr lang="en-US" sz="1200" dirty="0" smtClean="0"/>
              <a:t>Shading is created by the </a:t>
            </a:r>
            <a:r>
              <a:rPr lang="en-US" sz="1200" dirty="0" err="1" smtClean="0"/>
              <a:t>normals</a:t>
            </a:r>
            <a:r>
              <a:rPr lang="en-US" sz="1200" dirty="0" smtClean="0"/>
              <a:t>  of a polygon surface.</a:t>
            </a:r>
          </a:p>
          <a:p>
            <a:pPr lvl="1"/>
            <a:r>
              <a:rPr lang="en-US" sz="1200" dirty="0" smtClean="0"/>
              <a:t>A normal is a vector line that points perpendicularly straight out of the surface, as shown in Figure 5.10.</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40</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2050" name="Picture 2"/>
          <p:cNvPicPr>
            <a:picLocks noChangeAspect="1" noChangeArrowheads="1"/>
          </p:cNvPicPr>
          <p:nvPr/>
        </p:nvPicPr>
        <p:blipFill>
          <a:blip r:embed="rId3"/>
          <a:srcRect/>
          <a:stretch>
            <a:fillRect/>
          </a:stretch>
        </p:blipFill>
        <p:spPr bwMode="auto">
          <a:xfrm>
            <a:off x="3000364" y="1928808"/>
            <a:ext cx="3857652"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143272"/>
          </a:xfrm>
          <a:prstGeom prst="rect">
            <a:avLst/>
          </a:prstGeom>
        </p:spPr>
        <p:txBody>
          <a:bodyPr spcFirstLastPara="1" wrap="square" lIns="0" tIns="0" rIns="0" bIns="0" anchor="t" anchorCtr="0">
            <a:noAutofit/>
          </a:bodyPr>
          <a:lstStyle/>
          <a:p>
            <a:r>
              <a:rPr lang="en-US" sz="1200" b="1" dirty="0" smtClean="0"/>
              <a:t>Shading of a polygon</a:t>
            </a:r>
          </a:p>
          <a:p>
            <a:pPr lvl="1"/>
            <a:r>
              <a:rPr lang="en-US" sz="1200" dirty="0" smtClean="0"/>
              <a:t>The 3D software uses these </a:t>
            </a:r>
            <a:r>
              <a:rPr lang="en-US" sz="1200" dirty="0" err="1" smtClean="0"/>
              <a:t>normals</a:t>
            </a:r>
            <a:r>
              <a:rPr lang="en-US" sz="1200" dirty="0" smtClean="0"/>
              <a:t>  to assign each polygon face its front and back side.</a:t>
            </a:r>
          </a:p>
          <a:p>
            <a:pPr lvl="1"/>
            <a:endParaRPr lang="en-US" sz="1200" dirty="0" smtClean="0"/>
          </a:p>
          <a:p>
            <a:pPr lvl="1"/>
            <a:r>
              <a:rPr lang="en-US" sz="1200" dirty="0" smtClean="0"/>
              <a:t>The vector is drawn in both directions from the face, and the math algorithm that creates the face via the user’s commands differentiates the front from the back side.</a:t>
            </a:r>
          </a:p>
          <a:p>
            <a:pPr lvl="1"/>
            <a:endParaRPr lang="en-US" sz="1200" dirty="0" smtClean="0"/>
          </a:p>
          <a:p>
            <a:pPr lvl="1"/>
            <a:r>
              <a:rPr lang="en-US" sz="1200" dirty="0" smtClean="0"/>
              <a:t>many 3D software packages will not render the back side of a polygon unless instructed to by the user.</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41</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143272"/>
          </a:xfrm>
          <a:prstGeom prst="rect">
            <a:avLst/>
          </a:prstGeom>
        </p:spPr>
        <p:txBody>
          <a:bodyPr spcFirstLastPara="1" wrap="square" lIns="0" tIns="0" rIns="0" bIns="0" anchor="t" anchorCtr="0">
            <a:noAutofit/>
          </a:bodyPr>
          <a:lstStyle/>
          <a:p>
            <a:r>
              <a:rPr lang="en-US" sz="1200" b="1" dirty="0" smtClean="0"/>
              <a:t>Shading of a polygon</a:t>
            </a:r>
          </a:p>
          <a:p>
            <a:pPr lvl="1"/>
            <a:r>
              <a:rPr lang="en-US" sz="1200" dirty="0" smtClean="0"/>
              <a:t>Figure 5.11 shows a polygon sphere.</a:t>
            </a:r>
          </a:p>
          <a:p>
            <a:pPr lvl="1"/>
            <a:endParaRPr lang="en-US" sz="1200" dirty="0" smtClean="0"/>
          </a:p>
          <a:p>
            <a:pPr lvl="1"/>
            <a:r>
              <a:rPr lang="en-US" sz="1200" dirty="0" smtClean="0"/>
              <a:t> On the left side of the image, a few </a:t>
            </a:r>
            <a:r>
              <a:rPr lang="en-US" sz="1200" dirty="0" err="1" smtClean="0"/>
              <a:t>normals</a:t>
            </a:r>
            <a:r>
              <a:rPr lang="en-US" sz="1200" dirty="0" smtClean="0"/>
              <a:t> have been reversed (highlighted).</a:t>
            </a:r>
          </a:p>
          <a:p>
            <a:pPr lvl="1"/>
            <a:endParaRPr lang="en-US" sz="1200" dirty="0" smtClean="0"/>
          </a:p>
          <a:p>
            <a:pPr lvl="1"/>
            <a:r>
              <a:rPr lang="en-US" sz="1200" dirty="0" smtClean="0"/>
              <a:t> The right side of the image shows the faces that have inverted </a:t>
            </a:r>
            <a:r>
              <a:rPr lang="en-US" sz="1200" dirty="0" err="1" smtClean="0"/>
              <a:t>normals</a:t>
            </a:r>
            <a:r>
              <a:rPr lang="en-US" sz="1200" dirty="0" smtClean="0"/>
              <a:t> as black, because the render engine by default ignores the faces that are not facing the camera.</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42</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86050" y="205975"/>
            <a:ext cx="5900700" cy="365511"/>
          </a:xfrm>
          <a:prstGeom prst="rect">
            <a:avLst/>
          </a:prstGeom>
        </p:spPr>
        <p:txBody>
          <a:bodyPr spcFirstLastPara="1" wrap="square" lIns="0" tIns="0" rIns="0" bIns="0" anchor="b" anchorCtr="0">
            <a:noAutofit/>
          </a:bodyPr>
          <a:lstStyle/>
          <a:p>
            <a:r>
              <a:rPr lang="en-US" sz="2800" dirty="0" smtClean="0"/>
              <a:t>Modeling</a:t>
            </a:r>
          </a:p>
        </p:txBody>
      </p:sp>
      <p:sp>
        <p:nvSpPr>
          <p:cNvPr id="56" name="Google Shape;56;p13"/>
          <p:cNvSpPr txBox="1">
            <a:spLocks noGrp="1"/>
          </p:cNvSpPr>
          <p:nvPr>
            <p:ph type="body" idx="1"/>
          </p:nvPr>
        </p:nvSpPr>
        <p:spPr>
          <a:xfrm>
            <a:off x="1928794" y="571486"/>
            <a:ext cx="6500858" cy="357190"/>
          </a:xfrm>
          <a:prstGeom prst="rect">
            <a:avLst/>
          </a:prstGeom>
        </p:spPr>
        <p:txBody>
          <a:bodyPr spcFirstLastPara="1" wrap="square" lIns="0" tIns="0" rIns="0" bIns="0" anchor="t" anchorCtr="0">
            <a:noAutofit/>
          </a:bodyPr>
          <a:lstStyle/>
          <a:p>
            <a:r>
              <a:rPr lang="en-US" sz="1200" b="1" dirty="0" smtClean="0"/>
              <a:t>Shading of a polygon</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43</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3074" name="Picture 2"/>
          <p:cNvPicPr>
            <a:picLocks noChangeAspect="1" noChangeArrowheads="1"/>
          </p:cNvPicPr>
          <p:nvPr/>
        </p:nvPicPr>
        <p:blipFill>
          <a:blip r:embed="rId3"/>
          <a:srcRect/>
          <a:stretch>
            <a:fillRect/>
          </a:stretch>
        </p:blipFill>
        <p:spPr bwMode="auto">
          <a:xfrm>
            <a:off x="2500298" y="1000114"/>
            <a:ext cx="4567255" cy="31611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673518"/>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Cameras movements ways: </a:t>
            </a:r>
          </a:p>
          <a:p>
            <a:pPr lvl="1">
              <a:buNone/>
            </a:pPr>
            <a:r>
              <a:rPr lang="en-US" sz="1200" b="1" dirty="0" smtClean="0">
                <a:solidFill>
                  <a:schemeClr val="accent2">
                    <a:lumMod val="75000"/>
                  </a:schemeClr>
                </a:solidFill>
              </a:rPr>
              <a:t>2.</a:t>
            </a:r>
            <a:r>
              <a:rPr lang="en-US" sz="1200" b="1" dirty="0" smtClean="0">
                <a:solidFill>
                  <a:srgbClr val="0070C0"/>
                </a:solidFill>
              </a:rPr>
              <a:t>  </a:t>
            </a:r>
            <a:r>
              <a:rPr lang="en-US" sz="1200" b="1" dirty="0" smtClean="0"/>
              <a:t>Tilt:</a:t>
            </a:r>
          </a:p>
          <a:p>
            <a:pPr lvl="2"/>
            <a:r>
              <a:rPr lang="en-US" sz="1200" b="1" dirty="0" smtClean="0"/>
              <a:t>Tilt definition: </a:t>
            </a:r>
            <a:r>
              <a:rPr lang="en-US" sz="1200" dirty="0" smtClean="0"/>
              <a:t>tilt (Figure 4.41) is a rotation of the camera up or down, vertically. This move can be created by hand or by rotating the camera on a tripod.</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5</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2050" name="Picture 2"/>
          <p:cNvPicPr>
            <a:picLocks noChangeAspect="1" noChangeArrowheads="1"/>
          </p:cNvPicPr>
          <p:nvPr/>
        </p:nvPicPr>
        <p:blipFill>
          <a:blip r:embed="rId3"/>
          <a:srcRect/>
          <a:stretch>
            <a:fillRect/>
          </a:stretch>
        </p:blipFill>
        <p:spPr bwMode="auto">
          <a:xfrm>
            <a:off x="4071934" y="2214560"/>
            <a:ext cx="1928826" cy="2582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643174" y="785800"/>
            <a:ext cx="6143668" cy="673518"/>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Cameras movements ways: </a:t>
            </a:r>
          </a:p>
          <a:p>
            <a:pPr lvl="1">
              <a:buNone/>
            </a:pPr>
            <a:r>
              <a:rPr lang="en-US" sz="1200" b="1" dirty="0" smtClean="0">
                <a:solidFill>
                  <a:schemeClr val="accent2">
                    <a:lumMod val="75000"/>
                  </a:schemeClr>
                </a:solidFill>
              </a:rPr>
              <a:t>3.</a:t>
            </a:r>
            <a:r>
              <a:rPr lang="en-US" sz="1200" b="1" dirty="0" smtClean="0">
                <a:solidFill>
                  <a:srgbClr val="0070C0"/>
                </a:solidFill>
              </a:rPr>
              <a:t> </a:t>
            </a:r>
            <a:r>
              <a:rPr lang="en-US" sz="1200" b="1" dirty="0" smtClean="0"/>
              <a:t>Roll :</a:t>
            </a:r>
          </a:p>
          <a:p>
            <a:pPr lvl="2"/>
            <a:r>
              <a:rPr lang="en-US" sz="1200" b="1" dirty="0" smtClean="0"/>
              <a:t>Roll definition: </a:t>
            </a:r>
            <a:r>
              <a:rPr lang="en-US" sz="1200" dirty="0" smtClean="0"/>
              <a:t>This involves rotating the camera on its side or upside down. This </a:t>
            </a:r>
            <a:r>
              <a:rPr lang="en-US" sz="1200" dirty="0" err="1" smtClean="0"/>
              <a:t>kindof</a:t>
            </a:r>
            <a:r>
              <a:rPr lang="en-US" sz="1200" dirty="0" smtClean="0"/>
              <a:t> camera rotation will allow the camera to roll 360 degrees if needed for effect. (See Figure 4.42.)</a:t>
            </a:r>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6</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4098" name="Picture 2"/>
          <p:cNvPicPr>
            <a:picLocks noChangeAspect="1" noChangeArrowheads="1"/>
          </p:cNvPicPr>
          <p:nvPr/>
        </p:nvPicPr>
        <p:blipFill>
          <a:blip r:embed="rId3"/>
          <a:srcRect/>
          <a:stretch>
            <a:fillRect/>
          </a:stretch>
        </p:blipFill>
        <p:spPr bwMode="auto">
          <a:xfrm>
            <a:off x="4071934" y="2285997"/>
            <a:ext cx="2302375" cy="23574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673518"/>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Cameras movements ways: </a:t>
            </a:r>
          </a:p>
          <a:p>
            <a:pPr lvl="1">
              <a:buNone/>
            </a:pPr>
            <a:r>
              <a:rPr lang="en-US" sz="1200" b="1" dirty="0" smtClean="0">
                <a:solidFill>
                  <a:schemeClr val="accent2">
                    <a:lumMod val="75000"/>
                  </a:schemeClr>
                </a:solidFill>
              </a:rPr>
              <a:t>4.</a:t>
            </a:r>
            <a:r>
              <a:rPr lang="en-US" sz="1200" b="1" dirty="0" smtClean="0">
                <a:solidFill>
                  <a:srgbClr val="0070C0"/>
                </a:solidFill>
              </a:rPr>
              <a:t> </a:t>
            </a:r>
            <a:r>
              <a:rPr lang="en-US" sz="1200" b="1" dirty="0" smtClean="0"/>
              <a:t>dolly</a:t>
            </a:r>
            <a:r>
              <a:rPr lang="en-US" sz="1200" dirty="0" smtClean="0"/>
              <a:t> </a:t>
            </a:r>
            <a:r>
              <a:rPr lang="en-US" sz="1200" b="1" dirty="0" smtClean="0"/>
              <a:t>:</a:t>
            </a:r>
          </a:p>
          <a:p>
            <a:pPr lvl="2"/>
            <a:r>
              <a:rPr lang="en-US" sz="1200" b="1" dirty="0" smtClean="0"/>
              <a:t>dolly</a:t>
            </a:r>
            <a:r>
              <a:rPr lang="en-US" sz="1200" dirty="0" smtClean="0"/>
              <a:t> </a:t>
            </a:r>
            <a:r>
              <a:rPr lang="en-US" sz="1200" b="1" dirty="0" smtClean="0"/>
              <a:t>definition: </a:t>
            </a:r>
            <a:r>
              <a:rPr lang="en-US" sz="1200" dirty="0" smtClean="0"/>
              <a:t>A dolly (Figure 4.43) can move the camera forward or backward, toward or away from the subject.</a:t>
            </a:r>
          </a:p>
          <a:p>
            <a:pPr lvl="2"/>
            <a:endParaRPr lang="en-US"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7</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3075" name="Picture 3"/>
          <p:cNvPicPr>
            <a:picLocks noChangeAspect="1" noChangeArrowheads="1"/>
          </p:cNvPicPr>
          <p:nvPr/>
        </p:nvPicPr>
        <p:blipFill>
          <a:blip r:embed="rId3"/>
          <a:srcRect/>
          <a:stretch>
            <a:fillRect/>
          </a:stretch>
        </p:blipFill>
        <p:spPr bwMode="auto">
          <a:xfrm>
            <a:off x="3786182" y="2000246"/>
            <a:ext cx="1643074" cy="29127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673518"/>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Cameras movements ways: </a:t>
            </a:r>
          </a:p>
          <a:p>
            <a:pPr lvl="1">
              <a:buNone/>
            </a:pPr>
            <a:r>
              <a:rPr lang="en-US" sz="1200" b="1" dirty="0" smtClean="0">
                <a:solidFill>
                  <a:schemeClr val="accent2">
                    <a:lumMod val="75000"/>
                  </a:schemeClr>
                </a:solidFill>
              </a:rPr>
              <a:t>5.</a:t>
            </a:r>
            <a:r>
              <a:rPr lang="en-US" sz="1200" b="1" dirty="0" smtClean="0">
                <a:solidFill>
                  <a:srgbClr val="0070C0"/>
                </a:solidFill>
              </a:rPr>
              <a:t> </a:t>
            </a:r>
            <a:r>
              <a:rPr lang="en-US" sz="1200" b="1" dirty="0" smtClean="0"/>
              <a:t>Track :</a:t>
            </a:r>
          </a:p>
          <a:p>
            <a:pPr lvl="2"/>
            <a:r>
              <a:rPr lang="en-US" sz="1200" b="1" dirty="0" smtClean="0"/>
              <a:t>Track definition: </a:t>
            </a:r>
            <a:r>
              <a:rPr lang="en-US" sz="1200" dirty="0" smtClean="0"/>
              <a:t>You can move the camera along a track to follow the subject, typically from side to side (Figure 4.44). This is not to be confused with a dolly, which moves forward and backward.</a:t>
            </a:r>
          </a:p>
          <a:p>
            <a:pPr lvl="2"/>
            <a:endParaRPr lang="en-US"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8</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5122" name="Picture 2"/>
          <p:cNvPicPr>
            <a:picLocks noChangeAspect="1" noChangeArrowheads="1"/>
          </p:cNvPicPr>
          <p:nvPr/>
        </p:nvPicPr>
        <p:blipFill>
          <a:blip r:embed="rId3"/>
          <a:srcRect/>
          <a:stretch>
            <a:fillRect/>
          </a:stretch>
        </p:blipFill>
        <p:spPr bwMode="auto">
          <a:xfrm>
            <a:off x="3000364" y="2357436"/>
            <a:ext cx="5353050" cy="2266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854150" y="205975"/>
            <a:ext cx="5832600" cy="365511"/>
          </a:xfrm>
          <a:prstGeom prst="rect">
            <a:avLst/>
          </a:prstGeom>
        </p:spPr>
        <p:txBody>
          <a:bodyPr spcFirstLastPara="1" wrap="square" lIns="0" tIns="0" rIns="0" bIns="0" anchor="b" anchorCtr="0">
            <a:noAutofit/>
          </a:bodyPr>
          <a:lstStyle/>
          <a:p>
            <a:pPr lvl="1"/>
            <a:r>
              <a:rPr lang="en-US" sz="2800" dirty="0" smtClean="0"/>
              <a:t>Using Pre-visualization Techniques</a:t>
            </a:r>
          </a:p>
        </p:txBody>
      </p:sp>
      <p:sp>
        <p:nvSpPr>
          <p:cNvPr id="56" name="Google Shape;56;p13"/>
          <p:cNvSpPr txBox="1">
            <a:spLocks noGrp="1"/>
          </p:cNvSpPr>
          <p:nvPr>
            <p:ph type="body" idx="1"/>
          </p:nvPr>
        </p:nvSpPr>
        <p:spPr>
          <a:xfrm>
            <a:off x="2571736" y="755224"/>
            <a:ext cx="6143668" cy="673518"/>
          </a:xfrm>
          <a:prstGeom prst="rect">
            <a:avLst/>
          </a:prstGeom>
        </p:spPr>
        <p:txBody>
          <a:bodyPr spcFirstLastPara="1" wrap="square" lIns="0" tIns="0" rIns="0" bIns="0" anchor="t" anchorCtr="0">
            <a:noAutofit/>
          </a:bodyPr>
          <a:lstStyle/>
          <a:p>
            <a:pPr marL="457200" lvl="1">
              <a:spcBef>
                <a:spcPts val="0"/>
              </a:spcBef>
              <a:buFont typeface="Merriweather"/>
              <a:buChar char="⪢"/>
            </a:pPr>
            <a:r>
              <a:rPr lang="en-US" sz="1200" b="1" dirty="0" smtClean="0"/>
              <a:t>Cameras movements ways: </a:t>
            </a:r>
          </a:p>
          <a:p>
            <a:pPr lvl="1">
              <a:buNone/>
            </a:pPr>
            <a:r>
              <a:rPr lang="en-US" sz="1200" b="1" dirty="0" smtClean="0">
                <a:solidFill>
                  <a:schemeClr val="accent2">
                    <a:lumMod val="75000"/>
                  </a:schemeClr>
                </a:solidFill>
              </a:rPr>
              <a:t>6.</a:t>
            </a:r>
            <a:r>
              <a:rPr lang="en-US" sz="1200" b="1" dirty="0" smtClean="0">
                <a:solidFill>
                  <a:srgbClr val="0070C0"/>
                </a:solidFill>
              </a:rPr>
              <a:t> </a:t>
            </a:r>
            <a:r>
              <a:rPr lang="en-US" sz="1200" b="1" dirty="0" smtClean="0"/>
              <a:t>Pedestal :</a:t>
            </a:r>
          </a:p>
          <a:p>
            <a:pPr lvl="2"/>
            <a:r>
              <a:rPr lang="en-US" sz="1200" b="1" dirty="0" smtClean="0"/>
              <a:t>Pedestal definition: </a:t>
            </a:r>
            <a:r>
              <a:rPr lang="en-US" sz="1200" dirty="0" smtClean="0"/>
              <a:t>A pedestal (Figure 4.45) tracks the height of an object by moving the camera vertically.</a:t>
            </a:r>
          </a:p>
          <a:p>
            <a:pPr lvl="2"/>
            <a:endParaRPr lang="en-US" sz="1200" dirty="0" smtClean="0"/>
          </a:p>
        </p:txBody>
      </p:sp>
      <p:sp>
        <p:nvSpPr>
          <p:cNvPr id="58" name="Google Shape;58;p13"/>
          <p:cNvSpPr txBox="1">
            <a:spLocks noGrp="1"/>
          </p:cNvSpPr>
          <p:nvPr>
            <p:ph type="sldNum" idx="12"/>
          </p:nvPr>
        </p:nvSpPr>
        <p:spPr>
          <a:xfrm>
            <a:off x="152409" y="4749901"/>
            <a:ext cx="548700" cy="393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9</a:t>
            </a:fld>
            <a:endParaRPr/>
          </a:p>
        </p:txBody>
      </p:sp>
      <p:sp>
        <p:nvSpPr>
          <p:cNvPr id="5" name="Footer Placeholder 4"/>
          <p:cNvSpPr txBox="1">
            <a:spLocks/>
          </p:cNvSpPr>
          <p:nvPr/>
        </p:nvSpPr>
        <p:spPr bwMode="auto">
          <a:xfrm>
            <a:off x="2357422" y="4857766"/>
            <a:ext cx="5429288" cy="214296"/>
          </a:xfrm>
          <a:prstGeom prst="rect">
            <a:avLst/>
          </a:prstGeom>
          <a:noFill/>
          <a:ln w="9525">
            <a:noFill/>
            <a:miter lim="800000"/>
            <a:headEnd/>
            <a:tailEnd/>
          </a:ln>
          <a:effectLst/>
        </p:spPr>
        <p:txBody>
          <a:bodyPr/>
          <a:lstStyle/>
          <a:p>
            <a:pPr>
              <a:defRPr/>
            </a:pPr>
            <a:r>
              <a:rPr lang="en-US" sz="1000" dirty="0">
                <a:solidFill>
                  <a:schemeClr val="dk1"/>
                </a:solidFill>
                <a:latin typeface="Merriweather"/>
                <a:ea typeface="Merriweather"/>
                <a:cs typeface="Merriweather"/>
                <a:sym typeface="Merriweather"/>
              </a:rPr>
              <a:t>Adapted </a:t>
            </a:r>
            <a:r>
              <a:rPr lang="en-US" sz="1000" dirty="0" smtClean="0">
                <a:solidFill>
                  <a:schemeClr val="dk1"/>
                </a:solidFill>
                <a:latin typeface="Merriweather"/>
                <a:ea typeface="Merriweather"/>
                <a:cs typeface="Merriweather"/>
                <a:sym typeface="Merriweather"/>
              </a:rPr>
              <a:t>from</a:t>
            </a:r>
            <a:r>
              <a:rPr lang="en-US" sz="1000" dirty="0">
                <a:solidFill>
                  <a:schemeClr val="dk1"/>
                </a:solidFill>
                <a:latin typeface="Merriweather"/>
                <a:ea typeface="Merriweather"/>
                <a:cs typeface="Merriweather"/>
                <a:sym typeface="Merriweather"/>
              </a:rPr>
              <a:t> </a:t>
            </a:r>
            <a:r>
              <a:rPr lang="en-US" sz="1000" dirty="0" smtClean="0">
                <a:solidFill>
                  <a:schemeClr val="dk1"/>
                </a:solidFill>
                <a:latin typeface="Merriweather"/>
                <a:ea typeface="Merriweather"/>
                <a:cs typeface="Merriweather"/>
                <a:sym typeface="Merriweather"/>
              </a:rPr>
              <a:t>Andy </a:t>
            </a:r>
            <a:r>
              <a:rPr lang="en-US" sz="1000" dirty="0" err="1" smtClean="0">
                <a:solidFill>
                  <a:schemeClr val="dk1"/>
                </a:solidFill>
                <a:latin typeface="Merriweather"/>
                <a:ea typeface="Merriweather"/>
                <a:cs typeface="Merriweather"/>
                <a:sym typeface="Merriweather"/>
              </a:rPr>
              <a:t>Beane</a:t>
            </a:r>
            <a:r>
              <a:rPr lang="en-US" sz="1000" dirty="0" smtClean="0">
                <a:solidFill>
                  <a:schemeClr val="dk1"/>
                </a:solidFill>
                <a:latin typeface="Merriweather"/>
                <a:ea typeface="Merriweather"/>
                <a:cs typeface="Merriweather"/>
                <a:sym typeface="Merriweather"/>
              </a:rPr>
              <a:t>: 3D animation essentials 2012 by John Wiley &amp; Sons, Inc., </a:t>
            </a:r>
            <a:endParaRPr lang="en-US" sz="1000" dirty="0">
              <a:solidFill>
                <a:schemeClr val="dk1"/>
              </a:solidFill>
              <a:latin typeface="Merriweather"/>
              <a:ea typeface="Merriweather"/>
              <a:cs typeface="Merriweather"/>
              <a:sym typeface="Merriweather"/>
            </a:endParaRPr>
          </a:p>
        </p:txBody>
      </p:sp>
      <p:pic>
        <p:nvPicPr>
          <p:cNvPr id="6146" name="Picture 2"/>
          <p:cNvPicPr>
            <a:picLocks noChangeAspect="1" noChangeArrowheads="1"/>
          </p:cNvPicPr>
          <p:nvPr/>
        </p:nvPicPr>
        <p:blipFill>
          <a:blip r:embed="rId3"/>
          <a:srcRect/>
          <a:stretch>
            <a:fillRect/>
          </a:stretch>
        </p:blipFill>
        <p:spPr bwMode="auto">
          <a:xfrm>
            <a:off x="3714744" y="2000246"/>
            <a:ext cx="1785950" cy="26637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oodville template">
  <a:themeElements>
    <a:clrScheme name="Custom 347">
      <a:dk1>
        <a:srgbClr val="38414C"/>
      </a:dk1>
      <a:lt1>
        <a:srgbClr val="FFFFFF"/>
      </a:lt1>
      <a:dk2>
        <a:srgbClr val="222222"/>
      </a:dk2>
      <a:lt2>
        <a:srgbClr val="DCE1E8"/>
      </a:lt2>
      <a:accent1>
        <a:srgbClr val="498BE4"/>
      </a:accent1>
      <a:accent2>
        <a:srgbClr val="8FC6EF"/>
      </a:accent2>
      <a:accent3>
        <a:srgbClr val="4F9CB5"/>
      </a:accent3>
      <a:accent4>
        <a:srgbClr val="9DDDD2"/>
      </a:accent4>
      <a:accent5>
        <a:srgbClr val="75AF77"/>
      </a:accent5>
      <a:accent6>
        <a:srgbClr val="ABDE75"/>
      </a:accent6>
      <a:hlink>
        <a:srgbClr val="4A8D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4215</TotalTime>
  <Words>2333</Words>
  <PresentationFormat>On-screen Show (16:9)</PresentationFormat>
  <Paragraphs>290</Paragraphs>
  <Slides>44</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Kalam</vt:lpstr>
      <vt:lpstr>Merriweather</vt:lpstr>
      <vt:lpstr>Woodville template</vt:lpstr>
      <vt:lpstr>Lecture 6  3D Modeling and Animation  Assoc.Prof.Dr. Hossam Mahmoud Moftah Associate professor – Faculty of computers and artificial intelligence– Beni-Suef University</vt:lpstr>
      <vt:lpstr>Slide 2</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Using Pre-visualization Techniques</vt:lpstr>
      <vt:lpstr>Slide 19</vt:lpstr>
      <vt:lpstr>Modeling and Texturing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Modeling</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Modeling and Animation Dr. Hossam Mahmoud Moftah Assistant professor – Faculty of computers and artificial intelligence– Beni-Suef University</dc:title>
  <cp:lastModifiedBy>حسام</cp:lastModifiedBy>
  <cp:revision>813</cp:revision>
  <dcterms:modified xsi:type="dcterms:W3CDTF">2020-11-23T22:25:26Z</dcterms:modified>
</cp:coreProperties>
</file>