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2"/>
  </p:notesMasterIdLst>
  <p:sldIdLst>
    <p:sldId id="256" r:id="rId2"/>
    <p:sldId id="404" r:id="rId3"/>
    <p:sldId id="427" r:id="rId4"/>
    <p:sldId id="454" r:id="rId5"/>
    <p:sldId id="455" r:id="rId6"/>
    <p:sldId id="456" r:id="rId7"/>
    <p:sldId id="452" r:id="rId8"/>
    <p:sldId id="453" r:id="rId9"/>
    <p:sldId id="450" r:id="rId10"/>
    <p:sldId id="428" r:id="rId11"/>
    <p:sldId id="429" r:id="rId12"/>
    <p:sldId id="430" r:id="rId13"/>
    <p:sldId id="433" r:id="rId14"/>
    <p:sldId id="434" r:id="rId15"/>
    <p:sldId id="431" r:id="rId16"/>
    <p:sldId id="435" r:id="rId17"/>
    <p:sldId id="437" r:id="rId18"/>
    <p:sldId id="436" r:id="rId19"/>
    <p:sldId id="438" r:id="rId20"/>
    <p:sldId id="439" r:id="rId21"/>
    <p:sldId id="440" r:id="rId22"/>
    <p:sldId id="441" r:id="rId23"/>
    <p:sldId id="447" r:id="rId24"/>
    <p:sldId id="443" r:id="rId25"/>
    <p:sldId id="445" r:id="rId26"/>
    <p:sldId id="446" r:id="rId27"/>
    <p:sldId id="444" r:id="rId28"/>
    <p:sldId id="448" r:id="rId29"/>
    <p:sldId id="449" r:id="rId30"/>
    <p:sldId id="283" r:id="rId31"/>
  </p:sldIdLst>
  <p:sldSz cx="9144000" cy="5143500" type="screen16x9"/>
  <p:notesSz cx="6858000" cy="9144000"/>
  <p:embeddedFontLst>
    <p:embeddedFont>
      <p:font typeface="Kalam" charset="0"/>
      <p:regular r:id="rId33"/>
      <p:bold r:id="rId34"/>
    </p:embeddedFont>
    <p:embeddedFont>
      <p:font typeface="Merriweather" charset="0"/>
      <p:regular r:id="rId35"/>
      <p:bold r:id="rId36"/>
      <p:italic r:id="rId37"/>
      <p:boldItalic r:id="rId38"/>
    </p:embeddedFont>
    <p:embeddedFont>
      <p:font typeface="Arial Narrow"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64BB94AB-5C2F-49A0-9A6B-913DB827DD9F}">
  <a:tblStyle styleId="{64BB94AB-5C2F-49A0-9A6B-913DB827DD9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176" autoAdjust="0"/>
    <p:restoredTop sz="94660"/>
  </p:normalViewPr>
  <p:slideViewPr>
    <p:cSldViewPr>
      <p:cViewPr varScale="1">
        <p:scale>
          <a:sx n="86" d="100"/>
          <a:sy n="86" d="100"/>
        </p:scale>
        <p:origin x="-798" y="-78"/>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308200" y="1991825"/>
            <a:ext cx="4226100" cy="1159800"/>
          </a:xfrm>
          <a:prstGeom prst="rect">
            <a:avLst/>
          </a:prstGeom>
        </p:spPr>
        <p:txBody>
          <a:bodyPr spcFirstLastPara="1" wrap="square" lIns="0" tIns="0" rIns="0" bIns="0" anchor="ctr" anchorCtr="0">
            <a:noAutofit/>
          </a:bodyPr>
          <a:lstStyle>
            <a:lvl1pPr lvl="0">
              <a:spcBef>
                <a:spcPts val="0"/>
              </a:spcBef>
              <a:spcAft>
                <a:spcPts val="0"/>
              </a:spcAft>
              <a:buClr>
                <a:schemeClr val="accent3"/>
              </a:buClr>
              <a:buSzPts val="5600"/>
              <a:buNone/>
              <a:defRPr sz="5600">
                <a:solidFill>
                  <a:schemeClr val="accent3"/>
                </a:solidFill>
              </a:defRPr>
            </a:lvl1pPr>
            <a:lvl2pPr lvl="1">
              <a:spcBef>
                <a:spcPts val="0"/>
              </a:spcBef>
              <a:spcAft>
                <a:spcPts val="0"/>
              </a:spcAft>
              <a:buClr>
                <a:schemeClr val="accent3"/>
              </a:buClr>
              <a:buSzPts val="5600"/>
              <a:buNone/>
              <a:defRPr sz="5600">
                <a:solidFill>
                  <a:schemeClr val="accent3"/>
                </a:solidFill>
              </a:defRPr>
            </a:lvl2pPr>
            <a:lvl3pPr lvl="2">
              <a:spcBef>
                <a:spcPts val="0"/>
              </a:spcBef>
              <a:spcAft>
                <a:spcPts val="0"/>
              </a:spcAft>
              <a:buClr>
                <a:schemeClr val="accent3"/>
              </a:buClr>
              <a:buSzPts val="5600"/>
              <a:buNone/>
              <a:defRPr sz="5600">
                <a:solidFill>
                  <a:schemeClr val="accent3"/>
                </a:solidFill>
              </a:defRPr>
            </a:lvl3pPr>
            <a:lvl4pPr lvl="3">
              <a:spcBef>
                <a:spcPts val="0"/>
              </a:spcBef>
              <a:spcAft>
                <a:spcPts val="0"/>
              </a:spcAft>
              <a:buClr>
                <a:schemeClr val="accent3"/>
              </a:buClr>
              <a:buSzPts val="5600"/>
              <a:buNone/>
              <a:defRPr sz="5600">
                <a:solidFill>
                  <a:schemeClr val="accent3"/>
                </a:solidFill>
              </a:defRPr>
            </a:lvl4pPr>
            <a:lvl5pPr lvl="4">
              <a:spcBef>
                <a:spcPts val="0"/>
              </a:spcBef>
              <a:spcAft>
                <a:spcPts val="0"/>
              </a:spcAft>
              <a:buClr>
                <a:schemeClr val="accent3"/>
              </a:buClr>
              <a:buSzPts val="5600"/>
              <a:buNone/>
              <a:defRPr sz="5600">
                <a:solidFill>
                  <a:schemeClr val="accent3"/>
                </a:solidFill>
              </a:defRPr>
            </a:lvl5pPr>
            <a:lvl6pPr lvl="5">
              <a:spcBef>
                <a:spcPts val="0"/>
              </a:spcBef>
              <a:spcAft>
                <a:spcPts val="0"/>
              </a:spcAft>
              <a:buClr>
                <a:schemeClr val="accent3"/>
              </a:buClr>
              <a:buSzPts val="5600"/>
              <a:buNone/>
              <a:defRPr sz="5600">
                <a:solidFill>
                  <a:schemeClr val="accent3"/>
                </a:solidFill>
              </a:defRPr>
            </a:lvl6pPr>
            <a:lvl7pPr lvl="6">
              <a:spcBef>
                <a:spcPts val="0"/>
              </a:spcBef>
              <a:spcAft>
                <a:spcPts val="0"/>
              </a:spcAft>
              <a:buClr>
                <a:schemeClr val="accent3"/>
              </a:buClr>
              <a:buSzPts val="5600"/>
              <a:buNone/>
              <a:defRPr sz="5600">
                <a:solidFill>
                  <a:schemeClr val="accent3"/>
                </a:solidFill>
              </a:defRPr>
            </a:lvl7pPr>
            <a:lvl8pPr lvl="7">
              <a:spcBef>
                <a:spcPts val="0"/>
              </a:spcBef>
              <a:spcAft>
                <a:spcPts val="0"/>
              </a:spcAft>
              <a:buClr>
                <a:schemeClr val="accent3"/>
              </a:buClr>
              <a:buSzPts val="5600"/>
              <a:buNone/>
              <a:defRPr sz="5600">
                <a:solidFill>
                  <a:schemeClr val="accent3"/>
                </a:solidFill>
              </a:defRPr>
            </a:lvl8pPr>
            <a:lvl9pPr lvl="8">
              <a:spcBef>
                <a:spcPts val="0"/>
              </a:spcBef>
              <a:spcAft>
                <a:spcPts val="0"/>
              </a:spcAft>
              <a:buClr>
                <a:schemeClr val="accent3"/>
              </a:buClr>
              <a:buSzPts val="5600"/>
              <a:buNone/>
              <a:defRPr sz="5600">
                <a:solidFill>
                  <a:schemeClr val="accent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4308200" y="1735750"/>
            <a:ext cx="4150200" cy="1159800"/>
          </a:xfrm>
          <a:prstGeom prst="rect">
            <a:avLst/>
          </a:prstGeom>
        </p:spPr>
        <p:txBody>
          <a:bodyPr spcFirstLastPara="1" wrap="square" lIns="0" tIns="0" rIns="0" bIns="0" anchor="b" anchorCtr="0">
            <a:noAutofit/>
          </a:bodyPr>
          <a:lstStyle>
            <a:lvl1pPr lvl="0" rtl="0">
              <a:spcBef>
                <a:spcPts val="0"/>
              </a:spcBef>
              <a:spcAft>
                <a:spcPts val="0"/>
              </a:spcAft>
              <a:buClr>
                <a:schemeClr val="accent3"/>
              </a:buClr>
              <a:buSzPts val="4000"/>
              <a:buNone/>
              <a:defRPr sz="4000">
                <a:solidFill>
                  <a:schemeClr val="accent3"/>
                </a:solidFill>
              </a:defRPr>
            </a:lvl1pPr>
            <a:lvl2pPr lvl="1" rtl="0">
              <a:spcBef>
                <a:spcPts val="0"/>
              </a:spcBef>
              <a:spcAft>
                <a:spcPts val="0"/>
              </a:spcAft>
              <a:buClr>
                <a:schemeClr val="accent3"/>
              </a:buClr>
              <a:buSzPts val="4000"/>
              <a:buNone/>
              <a:defRPr sz="4000">
                <a:solidFill>
                  <a:schemeClr val="accent3"/>
                </a:solidFill>
              </a:defRPr>
            </a:lvl2pPr>
            <a:lvl3pPr lvl="2" rtl="0">
              <a:spcBef>
                <a:spcPts val="0"/>
              </a:spcBef>
              <a:spcAft>
                <a:spcPts val="0"/>
              </a:spcAft>
              <a:buClr>
                <a:schemeClr val="accent3"/>
              </a:buClr>
              <a:buSzPts val="4000"/>
              <a:buNone/>
              <a:defRPr sz="4000">
                <a:solidFill>
                  <a:schemeClr val="accent3"/>
                </a:solidFill>
              </a:defRPr>
            </a:lvl3pPr>
            <a:lvl4pPr lvl="3" rtl="0">
              <a:spcBef>
                <a:spcPts val="0"/>
              </a:spcBef>
              <a:spcAft>
                <a:spcPts val="0"/>
              </a:spcAft>
              <a:buClr>
                <a:schemeClr val="accent3"/>
              </a:buClr>
              <a:buSzPts val="4000"/>
              <a:buNone/>
              <a:defRPr sz="4000">
                <a:solidFill>
                  <a:schemeClr val="accent3"/>
                </a:solidFill>
              </a:defRPr>
            </a:lvl4pPr>
            <a:lvl5pPr lvl="4" rtl="0">
              <a:spcBef>
                <a:spcPts val="0"/>
              </a:spcBef>
              <a:spcAft>
                <a:spcPts val="0"/>
              </a:spcAft>
              <a:buClr>
                <a:schemeClr val="accent3"/>
              </a:buClr>
              <a:buSzPts val="4000"/>
              <a:buNone/>
              <a:defRPr sz="4000">
                <a:solidFill>
                  <a:schemeClr val="accent3"/>
                </a:solidFill>
              </a:defRPr>
            </a:lvl5pPr>
            <a:lvl6pPr lvl="5" rtl="0">
              <a:spcBef>
                <a:spcPts val="0"/>
              </a:spcBef>
              <a:spcAft>
                <a:spcPts val="0"/>
              </a:spcAft>
              <a:buClr>
                <a:schemeClr val="accent3"/>
              </a:buClr>
              <a:buSzPts val="4000"/>
              <a:buNone/>
              <a:defRPr sz="4000">
                <a:solidFill>
                  <a:schemeClr val="accent3"/>
                </a:solidFill>
              </a:defRPr>
            </a:lvl6pPr>
            <a:lvl7pPr lvl="6" rtl="0">
              <a:spcBef>
                <a:spcPts val="0"/>
              </a:spcBef>
              <a:spcAft>
                <a:spcPts val="0"/>
              </a:spcAft>
              <a:buClr>
                <a:schemeClr val="accent3"/>
              </a:buClr>
              <a:buSzPts val="4000"/>
              <a:buNone/>
              <a:defRPr sz="4000">
                <a:solidFill>
                  <a:schemeClr val="accent3"/>
                </a:solidFill>
              </a:defRPr>
            </a:lvl7pPr>
            <a:lvl8pPr lvl="7" rtl="0">
              <a:spcBef>
                <a:spcPts val="0"/>
              </a:spcBef>
              <a:spcAft>
                <a:spcPts val="0"/>
              </a:spcAft>
              <a:buClr>
                <a:schemeClr val="accent3"/>
              </a:buClr>
              <a:buSzPts val="4000"/>
              <a:buNone/>
              <a:defRPr sz="4000">
                <a:solidFill>
                  <a:schemeClr val="accent3"/>
                </a:solidFill>
              </a:defRPr>
            </a:lvl8pPr>
            <a:lvl9pPr lvl="8" rtl="0">
              <a:spcBef>
                <a:spcPts val="0"/>
              </a:spcBef>
              <a:spcAft>
                <a:spcPts val="0"/>
              </a:spcAft>
              <a:buClr>
                <a:schemeClr val="accent3"/>
              </a:buClr>
              <a:buSzPts val="4000"/>
              <a:buNone/>
              <a:defRPr sz="4000">
                <a:solidFill>
                  <a:schemeClr val="accent3"/>
                </a:solidFill>
              </a:defRPr>
            </a:lvl9pPr>
          </a:lstStyle>
          <a:p>
            <a:endParaRPr/>
          </a:p>
        </p:txBody>
      </p:sp>
      <p:sp>
        <p:nvSpPr>
          <p:cNvPr id="13" name="Google Shape;13;p3"/>
          <p:cNvSpPr txBox="1">
            <a:spLocks noGrp="1"/>
          </p:cNvSpPr>
          <p:nvPr>
            <p:ph type="subTitle" idx="1"/>
          </p:nvPr>
        </p:nvSpPr>
        <p:spPr>
          <a:xfrm>
            <a:off x="4308200" y="2992452"/>
            <a:ext cx="41502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5"/>
              </a:buClr>
              <a:buSzPts val="2000"/>
              <a:buNone/>
              <a:defRPr>
                <a:solidFill>
                  <a:schemeClr val="accent5"/>
                </a:solidFill>
              </a:defRPr>
            </a:lvl1pPr>
            <a:lvl2pPr lvl="1" rtl="0">
              <a:spcBef>
                <a:spcPts val="1000"/>
              </a:spcBef>
              <a:spcAft>
                <a:spcPts val="0"/>
              </a:spcAft>
              <a:buClr>
                <a:schemeClr val="accent5"/>
              </a:buClr>
              <a:buSzPts val="3000"/>
              <a:buNone/>
              <a:defRPr sz="3000">
                <a:solidFill>
                  <a:schemeClr val="accent5"/>
                </a:solidFill>
              </a:defRPr>
            </a:lvl2pPr>
            <a:lvl3pPr lvl="2" rtl="0">
              <a:spcBef>
                <a:spcPts val="1000"/>
              </a:spcBef>
              <a:spcAft>
                <a:spcPts val="0"/>
              </a:spcAft>
              <a:buClr>
                <a:schemeClr val="accent5"/>
              </a:buClr>
              <a:buSzPts val="3000"/>
              <a:buNone/>
              <a:defRPr sz="3000">
                <a:solidFill>
                  <a:schemeClr val="accent5"/>
                </a:solidFill>
              </a:defRPr>
            </a:lvl3pPr>
            <a:lvl4pPr lvl="3" rtl="0">
              <a:spcBef>
                <a:spcPts val="1000"/>
              </a:spcBef>
              <a:spcAft>
                <a:spcPts val="0"/>
              </a:spcAft>
              <a:buClr>
                <a:schemeClr val="accent5"/>
              </a:buClr>
              <a:buSzPts val="3000"/>
              <a:buNone/>
              <a:defRPr sz="3000">
                <a:solidFill>
                  <a:schemeClr val="accent5"/>
                </a:solidFill>
              </a:defRPr>
            </a:lvl4pPr>
            <a:lvl5pPr lvl="4" rtl="0">
              <a:spcBef>
                <a:spcPts val="1000"/>
              </a:spcBef>
              <a:spcAft>
                <a:spcPts val="0"/>
              </a:spcAft>
              <a:buClr>
                <a:schemeClr val="accent5"/>
              </a:buClr>
              <a:buSzPts val="3000"/>
              <a:buNone/>
              <a:defRPr sz="3000">
                <a:solidFill>
                  <a:schemeClr val="accent5"/>
                </a:solidFill>
              </a:defRPr>
            </a:lvl5pPr>
            <a:lvl6pPr lvl="5" rtl="0">
              <a:spcBef>
                <a:spcPts val="1000"/>
              </a:spcBef>
              <a:spcAft>
                <a:spcPts val="0"/>
              </a:spcAft>
              <a:buClr>
                <a:schemeClr val="accent5"/>
              </a:buClr>
              <a:buSzPts val="3000"/>
              <a:buNone/>
              <a:defRPr sz="3000">
                <a:solidFill>
                  <a:schemeClr val="accent5"/>
                </a:solidFill>
              </a:defRPr>
            </a:lvl6pPr>
            <a:lvl7pPr lvl="6" rtl="0">
              <a:spcBef>
                <a:spcPts val="1000"/>
              </a:spcBef>
              <a:spcAft>
                <a:spcPts val="0"/>
              </a:spcAft>
              <a:buClr>
                <a:schemeClr val="accent5"/>
              </a:buClr>
              <a:buSzPts val="3000"/>
              <a:buNone/>
              <a:defRPr sz="3000">
                <a:solidFill>
                  <a:schemeClr val="accent5"/>
                </a:solidFill>
              </a:defRPr>
            </a:lvl7pPr>
            <a:lvl8pPr lvl="7" rtl="0">
              <a:spcBef>
                <a:spcPts val="1000"/>
              </a:spcBef>
              <a:spcAft>
                <a:spcPts val="0"/>
              </a:spcAft>
              <a:buClr>
                <a:schemeClr val="accent5"/>
              </a:buClr>
              <a:buSzPts val="3000"/>
              <a:buNone/>
              <a:defRPr sz="3000">
                <a:solidFill>
                  <a:schemeClr val="accent5"/>
                </a:solidFill>
              </a:defRPr>
            </a:lvl8pPr>
            <a:lvl9pPr lvl="8" rtl="0">
              <a:spcBef>
                <a:spcPts val="1000"/>
              </a:spcBef>
              <a:spcAft>
                <a:spcPts val="1000"/>
              </a:spcAft>
              <a:buClr>
                <a:schemeClr val="accent5"/>
              </a:buClr>
              <a:buSzPts val="3000"/>
              <a:buNone/>
              <a:defRPr sz="3000">
                <a:solidFill>
                  <a:schemeClr val="accent5"/>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7"/>
        <p:cNvGrpSpPr/>
        <p:nvPr/>
      </p:nvGrpSpPr>
      <p:grpSpPr>
        <a:xfrm>
          <a:off x="0" y="0"/>
          <a:ext cx="0" cy="0"/>
          <a:chOff x="0" y="0"/>
          <a:chExt cx="0" cy="0"/>
        </a:xfrm>
      </p:grpSpPr>
      <p:sp>
        <p:nvSpPr>
          <p:cNvPr id="38" name="Google Shape;38;p9"/>
          <p:cNvSpPr txBox="1">
            <a:spLocks noGrp="1"/>
          </p:cNvSpPr>
          <p:nvPr>
            <p:ph type="body" idx="1"/>
          </p:nvPr>
        </p:nvSpPr>
        <p:spPr>
          <a:xfrm>
            <a:off x="4115700" y="4406300"/>
            <a:ext cx="4571100" cy="519600"/>
          </a:xfrm>
          <a:prstGeom prst="rect">
            <a:avLst/>
          </a:prstGeom>
        </p:spPr>
        <p:txBody>
          <a:bodyPr spcFirstLastPara="1" wrap="square" lIns="0" tIns="0" rIns="0" bIns="0" anchor="t" anchorCtr="0">
            <a:noAutofit/>
          </a:bodyPr>
          <a:lstStyle>
            <a:lvl1pPr marL="457200" lvl="0" indent="-228600">
              <a:spcBef>
                <a:spcPts val="360"/>
              </a:spcBef>
              <a:spcAft>
                <a:spcPts val="1000"/>
              </a:spcAft>
              <a:buSzPts val="1600"/>
              <a:buNone/>
              <a:defRPr sz="1600"/>
            </a:lvl1pPr>
          </a:lstStyle>
          <a:p>
            <a:endParaRPr/>
          </a:p>
        </p:txBody>
      </p:sp>
      <p:sp>
        <p:nvSpPr>
          <p:cNvPr id="39" name="Google Shape;39;p9"/>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2854150" y="205975"/>
            <a:ext cx="5832600" cy="857400"/>
          </a:xfrm>
          <a:prstGeom prst="rect">
            <a:avLst/>
          </a:prstGeom>
        </p:spPr>
        <p:txBody>
          <a:bodyPr spcFirstLastPara="1" wrap="square" lIns="0" tIns="0" rIns="0" bIns="0"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5" name="Google Shape;25;p6"/>
          <p:cNvSpPr txBox="1">
            <a:spLocks noGrp="1"/>
          </p:cNvSpPr>
          <p:nvPr>
            <p:ph type="body" idx="1"/>
          </p:nvPr>
        </p:nvSpPr>
        <p:spPr>
          <a:xfrm>
            <a:off x="2854175" y="1333125"/>
            <a:ext cx="2831100" cy="3459600"/>
          </a:xfrm>
          <a:prstGeom prst="rect">
            <a:avLst/>
          </a:prstGeom>
        </p:spPr>
        <p:txBody>
          <a:bodyPr spcFirstLastPara="1" wrap="square" lIns="0" tIns="0" rIns="0" bIns="0" anchor="t" anchorCtr="0">
            <a:noAutofit/>
          </a:bodyPr>
          <a:lstStyle>
            <a:lvl1pPr marL="457200" lvl="0" indent="-342900">
              <a:spcBef>
                <a:spcPts val="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26" name="Google Shape;26;p6"/>
          <p:cNvSpPr txBox="1">
            <a:spLocks noGrp="1"/>
          </p:cNvSpPr>
          <p:nvPr>
            <p:ph type="body" idx="2"/>
          </p:nvPr>
        </p:nvSpPr>
        <p:spPr>
          <a:xfrm>
            <a:off x="5855725" y="1333125"/>
            <a:ext cx="2831100" cy="3459600"/>
          </a:xfrm>
          <a:prstGeom prst="rect">
            <a:avLst/>
          </a:prstGeom>
        </p:spPr>
        <p:txBody>
          <a:bodyPr spcFirstLastPara="1" wrap="square" lIns="0" tIns="0" rIns="0" bIns="0" anchor="t" anchorCtr="0">
            <a:noAutofit/>
          </a:bodyPr>
          <a:lstStyle>
            <a:lvl1pPr marL="457200" lvl="0" indent="-342900">
              <a:spcBef>
                <a:spcPts val="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27" name="Google Shape;27;p6"/>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85800" y="4743450"/>
            <a:ext cx="1905000" cy="34290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124200" y="4743450"/>
            <a:ext cx="2895600" cy="34290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F7F6B9D-63C5-4308-9D39-53B0D5225BB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15700" y="205975"/>
            <a:ext cx="45711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1pPr>
            <a:lvl2pPr lvl="1">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2pPr>
            <a:lvl3pPr lvl="2">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3pPr>
            <a:lvl4pPr lvl="3">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4pPr>
            <a:lvl5pPr lvl="4">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5pPr>
            <a:lvl6pPr lvl="5">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6pPr>
            <a:lvl7pPr lvl="6">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7pPr>
            <a:lvl8pPr lvl="7">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8pPr>
            <a:lvl9pPr lvl="8">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9pPr>
          </a:lstStyle>
          <a:p>
            <a:endParaRPr/>
          </a:p>
        </p:txBody>
      </p:sp>
      <p:sp>
        <p:nvSpPr>
          <p:cNvPr id="7" name="Google Shape;7;p1"/>
          <p:cNvSpPr txBox="1">
            <a:spLocks noGrp="1"/>
          </p:cNvSpPr>
          <p:nvPr>
            <p:ph type="body" idx="1"/>
          </p:nvPr>
        </p:nvSpPr>
        <p:spPr>
          <a:xfrm>
            <a:off x="4115700" y="1338300"/>
            <a:ext cx="4571100" cy="3411600"/>
          </a:xfrm>
          <a:prstGeom prst="rect">
            <a:avLst/>
          </a:prstGeom>
          <a:noFill/>
          <a:ln>
            <a:noFill/>
          </a:ln>
        </p:spPr>
        <p:txBody>
          <a:bodyPr spcFirstLastPara="1" wrap="square" lIns="0" tIns="0" rIns="0" bIns="0" anchor="t" anchorCtr="0">
            <a:noAutofit/>
          </a:bodyPr>
          <a:lstStyle>
            <a:lvl1pPr marL="457200" lvl="0" indent="-355600">
              <a:lnSpc>
                <a:spcPct val="115000"/>
              </a:lnSpc>
              <a:spcBef>
                <a:spcPts val="0"/>
              </a:spcBef>
              <a:spcAft>
                <a:spcPts val="0"/>
              </a:spcAft>
              <a:buClr>
                <a:schemeClr val="accent4"/>
              </a:buClr>
              <a:buSzPts val="2000"/>
              <a:buFont typeface="Merriweather"/>
              <a:buChar char="⪢"/>
              <a:defRPr sz="2000">
                <a:solidFill>
                  <a:schemeClr val="dk1"/>
                </a:solidFill>
                <a:latin typeface="Merriweather"/>
                <a:ea typeface="Merriweather"/>
                <a:cs typeface="Merriweather"/>
                <a:sym typeface="Merriweather"/>
              </a:defRPr>
            </a:lvl1pPr>
            <a:lvl2pPr marL="914400" lvl="1" indent="-355600">
              <a:lnSpc>
                <a:spcPct val="115000"/>
              </a:lnSpc>
              <a:spcBef>
                <a:spcPts val="1000"/>
              </a:spcBef>
              <a:spcAft>
                <a:spcPts val="0"/>
              </a:spcAft>
              <a:buClr>
                <a:schemeClr val="accent4"/>
              </a:buClr>
              <a:buSzPts val="2000"/>
              <a:buFont typeface="Merriweather"/>
              <a:buChar char="○"/>
              <a:defRPr sz="2000">
                <a:solidFill>
                  <a:schemeClr val="dk1"/>
                </a:solidFill>
                <a:latin typeface="Merriweather"/>
                <a:ea typeface="Merriweather"/>
                <a:cs typeface="Merriweather"/>
                <a:sym typeface="Merriweather"/>
              </a:defRPr>
            </a:lvl2pPr>
            <a:lvl3pPr marL="1371600" lvl="2" indent="-355600">
              <a:lnSpc>
                <a:spcPct val="115000"/>
              </a:lnSpc>
              <a:spcBef>
                <a:spcPts val="1000"/>
              </a:spcBef>
              <a:spcAft>
                <a:spcPts val="0"/>
              </a:spcAft>
              <a:buClr>
                <a:schemeClr val="accent4"/>
              </a:buClr>
              <a:buSzPts val="2000"/>
              <a:buFont typeface="Merriweather"/>
              <a:buChar char="■"/>
              <a:defRPr sz="2000">
                <a:solidFill>
                  <a:schemeClr val="dk1"/>
                </a:solidFill>
                <a:latin typeface="Merriweather"/>
                <a:ea typeface="Merriweather"/>
                <a:cs typeface="Merriweather"/>
                <a:sym typeface="Merriweather"/>
              </a:defRPr>
            </a:lvl3pPr>
            <a:lvl4pPr marL="1828800" lvl="3" indent="-355600">
              <a:lnSpc>
                <a:spcPct val="115000"/>
              </a:lnSpc>
              <a:spcBef>
                <a:spcPts val="1000"/>
              </a:spcBef>
              <a:spcAft>
                <a:spcPts val="0"/>
              </a:spcAft>
              <a:buClr>
                <a:schemeClr val="dk1"/>
              </a:buClr>
              <a:buSzPts val="2000"/>
              <a:buFont typeface="Merriweather"/>
              <a:buChar char="●"/>
              <a:defRPr sz="2000">
                <a:solidFill>
                  <a:schemeClr val="dk1"/>
                </a:solidFill>
                <a:latin typeface="Merriweather"/>
                <a:ea typeface="Merriweather"/>
                <a:cs typeface="Merriweather"/>
                <a:sym typeface="Merriweather"/>
              </a:defRPr>
            </a:lvl4pPr>
            <a:lvl5pPr marL="2286000" lvl="4" indent="-355600">
              <a:lnSpc>
                <a:spcPct val="115000"/>
              </a:lnSpc>
              <a:spcBef>
                <a:spcPts val="1000"/>
              </a:spcBef>
              <a:spcAft>
                <a:spcPts val="0"/>
              </a:spcAft>
              <a:buClr>
                <a:schemeClr val="dk1"/>
              </a:buClr>
              <a:buSzPts val="2000"/>
              <a:buFont typeface="Merriweather"/>
              <a:buChar char="○"/>
              <a:defRPr sz="2000">
                <a:solidFill>
                  <a:schemeClr val="dk1"/>
                </a:solidFill>
                <a:latin typeface="Merriweather"/>
                <a:ea typeface="Merriweather"/>
                <a:cs typeface="Merriweather"/>
                <a:sym typeface="Merriweather"/>
              </a:defRPr>
            </a:lvl5pPr>
            <a:lvl6pPr marL="2743200" lvl="5" indent="-355600">
              <a:lnSpc>
                <a:spcPct val="115000"/>
              </a:lnSpc>
              <a:spcBef>
                <a:spcPts val="1000"/>
              </a:spcBef>
              <a:spcAft>
                <a:spcPts val="0"/>
              </a:spcAft>
              <a:buClr>
                <a:schemeClr val="dk1"/>
              </a:buClr>
              <a:buSzPts val="2000"/>
              <a:buFont typeface="Merriweather"/>
              <a:buChar char="■"/>
              <a:defRPr sz="2000">
                <a:solidFill>
                  <a:schemeClr val="dk1"/>
                </a:solidFill>
                <a:latin typeface="Merriweather"/>
                <a:ea typeface="Merriweather"/>
                <a:cs typeface="Merriweather"/>
                <a:sym typeface="Merriweather"/>
              </a:defRPr>
            </a:lvl6pPr>
            <a:lvl7pPr marL="3200400" lvl="6" indent="-355600">
              <a:lnSpc>
                <a:spcPct val="115000"/>
              </a:lnSpc>
              <a:spcBef>
                <a:spcPts val="1000"/>
              </a:spcBef>
              <a:spcAft>
                <a:spcPts val="0"/>
              </a:spcAft>
              <a:buClr>
                <a:schemeClr val="dk1"/>
              </a:buClr>
              <a:buSzPts val="2000"/>
              <a:buFont typeface="Merriweather"/>
              <a:buChar char="●"/>
              <a:defRPr sz="2000">
                <a:solidFill>
                  <a:schemeClr val="dk1"/>
                </a:solidFill>
                <a:latin typeface="Merriweather"/>
                <a:ea typeface="Merriweather"/>
                <a:cs typeface="Merriweather"/>
                <a:sym typeface="Merriweather"/>
              </a:defRPr>
            </a:lvl7pPr>
            <a:lvl8pPr marL="3657600" lvl="7" indent="-355600">
              <a:lnSpc>
                <a:spcPct val="115000"/>
              </a:lnSpc>
              <a:spcBef>
                <a:spcPts val="1000"/>
              </a:spcBef>
              <a:spcAft>
                <a:spcPts val="0"/>
              </a:spcAft>
              <a:buClr>
                <a:schemeClr val="dk1"/>
              </a:buClr>
              <a:buSzPts val="2000"/>
              <a:buFont typeface="Merriweather"/>
              <a:buChar char="○"/>
              <a:defRPr sz="2000">
                <a:solidFill>
                  <a:schemeClr val="dk1"/>
                </a:solidFill>
                <a:latin typeface="Merriweather"/>
                <a:ea typeface="Merriweather"/>
                <a:cs typeface="Merriweather"/>
                <a:sym typeface="Merriweather"/>
              </a:defRPr>
            </a:lvl8pPr>
            <a:lvl9pPr marL="4114800" lvl="8" indent="-355600">
              <a:lnSpc>
                <a:spcPct val="115000"/>
              </a:lnSpc>
              <a:spcBef>
                <a:spcPts val="1000"/>
              </a:spcBef>
              <a:spcAft>
                <a:spcPts val="1000"/>
              </a:spcAft>
              <a:buClr>
                <a:schemeClr val="dk1"/>
              </a:buClr>
              <a:buSzPts val="2000"/>
              <a:buFont typeface="Merriweather"/>
              <a:buChar char="■"/>
              <a:defRPr sz="2000">
                <a:solidFill>
                  <a:schemeClr val="dk1"/>
                </a:solidFill>
                <a:latin typeface="Merriweather"/>
                <a:ea typeface="Merriweather"/>
                <a:cs typeface="Merriweather"/>
                <a:sym typeface="Merriweather"/>
              </a:defRPr>
            </a:lvl9pPr>
          </a:lstStyle>
          <a:p>
            <a:endParaRPr/>
          </a:p>
        </p:txBody>
      </p:sp>
      <p:sp>
        <p:nvSpPr>
          <p:cNvPr id="8" name="Google Shape;8;p1"/>
          <p:cNvSpPr txBox="1">
            <a:spLocks noGrp="1"/>
          </p:cNvSpPr>
          <p:nvPr>
            <p:ph type="sldNum" idx="12"/>
          </p:nvPr>
        </p:nvSpPr>
        <p:spPr>
          <a:xfrm>
            <a:off x="152409" y="4749901"/>
            <a:ext cx="548700" cy="393600"/>
          </a:xfrm>
          <a:prstGeom prst="rect">
            <a:avLst/>
          </a:prstGeom>
          <a:noFill/>
          <a:ln>
            <a:noFill/>
          </a:ln>
        </p:spPr>
        <p:txBody>
          <a:bodyPr spcFirstLastPara="1" wrap="square" lIns="0" tIns="0" rIns="0" bIns="0" anchor="ctr" anchorCtr="0">
            <a:noAutofit/>
          </a:bodyPr>
          <a:lstStyle>
            <a:lvl1pPr lvl="0">
              <a:buNone/>
              <a:defRPr sz="1300">
                <a:solidFill>
                  <a:schemeClr val="accent1"/>
                </a:solidFill>
                <a:latin typeface="Kalam"/>
                <a:ea typeface="Kalam"/>
                <a:cs typeface="Kalam"/>
                <a:sym typeface="Kalam"/>
              </a:defRPr>
            </a:lvl1pPr>
            <a:lvl2pPr lvl="1">
              <a:buNone/>
              <a:defRPr sz="1300">
                <a:solidFill>
                  <a:schemeClr val="accent1"/>
                </a:solidFill>
                <a:latin typeface="Kalam"/>
                <a:ea typeface="Kalam"/>
                <a:cs typeface="Kalam"/>
                <a:sym typeface="Kalam"/>
              </a:defRPr>
            </a:lvl2pPr>
            <a:lvl3pPr lvl="2">
              <a:buNone/>
              <a:defRPr sz="1300">
                <a:solidFill>
                  <a:schemeClr val="accent1"/>
                </a:solidFill>
                <a:latin typeface="Kalam"/>
                <a:ea typeface="Kalam"/>
                <a:cs typeface="Kalam"/>
                <a:sym typeface="Kalam"/>
              </a:defRPr>
            </a:lvl3pPr>
            <a:lvl4pPr lvl="3">
              <a:buNone/>
              <a:defRPr sz="1300">
                <a:solidFill>
                  <a:schemeClr val="accent1"/>
                </a:solidFill>
                <a:latin typeface="Kalam"/>
                <a:ea typeface="Kalam"/>
                <a:cs typeface="Kalam"/>
                <a:sym typeface="Kalam"/>
              </a:defRPr>
            </a:lvl4pPr>
            <a:lvl5pPr lvl="4">
              <a:buNone/>
              <a:defRPr sz="1300">
                <a:solidFill>
                  <a:schemeClr val="accent1"/>
                </a:solidFill>
                <a:latin typeface="Kalam"/>
                <a:ea typeface="Kalam"/>
                <a:cs typeface="Kalam"/>
                <a:sym typeface="Kalam"/>
              </a:defRPr>
            </a:lvl5pPr>
            <a:lvl6pPr lvl="5">
              <a:buNone/>
              <a:defRPr sz="1300">
                <a:solidFill>
                  <a:schemeClr val="accent1"/>
                </a:solidFill>
                <a:latin typeface="Kalam"/>
                <a:ea typeface="Kalam"/>
                <a:cs typeface="Kalam"/>
                <a:sym typeface="Kalam"/>
              </a:defRPr>
            </a:lvl6pPr>
            <a:lvl7pPr lvl="6">
              <a:buNone/>
              <a:defRPr sz="1300">
                <a:solidFill>
                  <a:schemeClr val="accent1"/>
                </a:solidFill>
                <a:latin typeface="Kalam"/>
                <a:ea typeface="Kalam"/>
                <a:cs typeface="Kalam"/>
                <a:sym typeface="Kalam"/>
              </a:defRPr>
            </a:lvl7pPr>
            <a:lvl8pPr lvl="7">
              <a:buNone/>
              <a:defRPr sz="1300">
                <a:solidFill>
                  <a:schemeClr val="accent1"/>
                </a:solidFill>
                <a:latin typeface="Kalam"/>
                <a:ea typeface="Kalam"/>
                <a:cs typeface="Kalam"/>
                <a:sym typeface="Kalam"/>
              </a:defRPr>
            </a:lvl8pPr>
            <a:lvl9pPr lvl="8">
              <a:buNone/>
              <a:defRPr sz="1300">
                <a:solidFill>
                  <a:schemeClr val="accent1"/>
                </a:solidFill>
                <a:latin typeface="Kalam"/>
                <a:ea typeface="Kalam"/>
                <a:cs typeface="Kalam"/>
                <a:sym typeface="Kalam"/>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9" r:id="rId4"/>
    <p:sldLayoutId id="2147483660"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hyperlink" Target="../../2020/3d%20modeling/lectures/NURBS-control%20vertices-Hulls-sound.mp4"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hyperlink" Target="../../2020/3d%20modeling/lectures/NURBS-control%20vertices-Isoparmssound.mp4"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hyperlink" Target="../../2020/3d%20modeling/lectures/NURBS-Curves-loft-sound.mp4"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2020/3d%20modeling/lectures/NURBS-revolve%20it%20up%20to%20360-fromimage.mp4"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hyperlink" Target="../../2020/3d%20modeling/lectures/NURBS-revolve.mp4" TargetMode="External"/><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2"/>
          <p:cNvSpPr txBox="1">
            <a:spLocks noGrp="1"/>
          </p:cNvSpPr>
          <p:nvPr>
            <p:ph type="ctrTitle"/>
          </p:nvPr>
        </p:nvSpPr>
        <p:spPr>
          <a:xfrm>
            <a:off x="4071934" y="1991825"/>
            <a:ext cx="4462366" cy="1159800"/>
          </a:xfrm>
          <a:prstGeom prst="rect">
            <a:avLst/>
          </a:prstGeom>
        </p:spPr>
        <p:txBody>
          <a:bodyPr spcFirstLastPara="1" wrap="square" lIns="0" tIns="0" rIns="0" bIns="0" anchor="ctr" anchorCtr="0">
            <a:noAutofit/>
          </a:bodyPr>
          <a:lstStyle/>
          <a:p>
            <a:pPr>
              <a:defRPr/>
            </a:pPr>
            <a:r>
              <a:rPr lang="en-US" dirty="0" smtClean="0"/>
              <a:t>Lecture 7 </a:t>
            </a:r>
            <a:br>
              <a:rPr lang="en-US" dirty="0" smtClean="0"/>
            </a:br>
            <a:r>
              <a:rPr lang="en-US" dirty="0" smtClean="0"/>
              <a:t>3D Modeling and Animation</a:t>
            </a:r>
            <a:br>
              <a:rPr lang="en-US" dirty="0" smtClean="0"/>
            </a:br>
            <a:r>
              <a:rPr lang="en-US" sz="1600" dirty="0" smtClean="0">
                <a:solidFill>
                  <a:schemeClr val="accent6">
                    <a:lumMod val="50000"/>
                  </a:schemeClr>
                </a:solidFill>
              </a:rPr>
              <a:t> </a:t>
            </a:r>
            <a:r>
              <a:rPr lang="en-US" sz="1600" dirty="0" err="1" smtClean="0">
                <a:solidFill>
                  <a:schemeClr val="accent6">
                    <a:lumMod val="50000"/>
                  </a:schemeClr>
                </a:solidFill>
              </a:rPr>
              <a:t>Assoc.Prof.Dr</a:t>
            </a:r>
            <a:r>
              <a:rPr lang="en-US" sz="1600" dirty="0" smtClean="0">
                <a:solidFill>
                  <a:schemeClr val="accent6">
                    <a:lumMod val="50000"/>
                  </a:schemeClr>
                </a:solidFill>
              </a:rPr>
              <a:t>. </a:t>
            </a:r>
            <a:r>
              <a:rPr lang="en-US" sz="1600" dirty="0" err="1" smtClean="0">
                <a:solidFill>
                  <a:schemeClr val="accent6">
                    <a:lumMod val="50000"/>
                  </a:schemeClr>
                </a:solidFill>
              </a:rPr>
              <a:t>Hossam</a:t>
            </a:r>
            <a:r>
              <a:rPr lang="en-US" sz="1600" dirty="0" smtClean="0">
                <a:solidFill>
                  <a:schemeClr val="accent6">
                    <a:lumMod val="50000"/>
                  </a:schemeClr>
                </a:solidFill>
              </a:rPr>
              <a:t> </a:t>
            </a:r>
            <a:r>
              <a:rPr lang="en-US" sz="1600" dirty="0" err="1" smtClean="0">
                <a:solidFill>
                  <a:schemeClr val="accent6">
                    <a:lumMod val="50000"/>
                  </a:schemeClr>
                </a:solidFill>
              </a:rPr>
              <a:t>Mahmoud</a:t>
            </a:r>
            <a:r>
              <a:rPr lang="en-US" sz="1600" dirty="0" smtClean="0">
                <a:solidFill>
                  <a:schemeClr val="accent6">
                    <a:lumMod val="50000"/>
                  </a:schemeClr>
                </a:solidFill>
              </a:rPr>
              <a:t> </a:t>
            </a:r>
            <a:r>
              <a:rPr lang="en-US" sz="1600" dirty="0" err="1" smtClean="0">
                <a:solidFill>
                  <a:schemeClr val="accent6">
                    <a:lumMod val="50000"/>
                  </a:schemeClr>
                </a:solidFill>
              </a:rPr>
              <a:t>Moftah</a:t>
            </a:r>
            <a:r>
              <a:rPr lang="en-US" sz="1600" dirty="0" smtClean="0">
                <a:solidFill>
                  <a:schemeClr val="accent6">
                    <a:lumMod val="50000"/>
                  </a:schemeClr>
                </a:solidFill>
              </a:rPr>
              <a:t/>
            </a:r>
            <a:br>
              <a:rPr lang="en-US" sz="1600" dirty="0" smtClean="0">
                <a:solidFill>
                  <a:schemeClr val="accent6">
                    <a:lumMod val="50000"/>
                  </a:schemeClr>
                </a:solidFill>
              </a:rPr>
            </a:br>
            <a:r>
              <a:rPr lang="en-US" sz="1600" dirty="0" smtClean="0">
                <a:solidFill>
                  <a:schemeClr val="accent6">
                    <a:lumMod val="50000"/>
                  </a:schemeClr>
                </a:solidFill>
              </a:rPr>
              <a:t>Associate professor – Faculty of computers and artificial intelligence– </a:t>
            </a:r>
            <a:r>
              <a:rPr lang="en-US" sz="1600" dirty="0" err="1" smtClean="0">
                <a:solidFill>
                  <a:schemeClr val="accent6">
                    <a:lumMod val="50000"/>
                  </a:schemeClr>
                </a:solidFill>
              </a:rPr>
              <a:t>Beni-Suef</a:t>
            </a:r>
            <a:r>
              <a:rPr lang="en-US" sz="1600" dirty="0" smtClean="0">
                <a:solidFill>
                  <a:schemeClr val="accent6">
                    <a:lumMod val="50000"/>
                  </a:schemeClr>
                </a:solidFill>
              </a:rPr>
              <a:t> University</a:t>
            </a:r>
            <a:endParaRPr lang="en-US" sz="1600"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1928794" y="571486"/>
            <a:ext cx="6500858" cy="357190"/>
          </a:xfrm>
          <a:prstGeom prst="rect">
            <a:avLst/>
          </a:prstGeom>
        </p:spPr>
        <p:txBody>
          <a:bodyPr spcFirstLastPara="1" wrap="square" lIns="0" tIns="0" rIns="0" bIns="0" anchor="t" anchorCtr="0">
            <a:noAutofit/>
          </a:bodyPr>
          <a:lstStyle/>
          <a:p>
            <a:r>
              <a:rPr lang="en-US" sz="1200" b="1" dirty="0" smtClean="0"/>
              <a:t>Shading of a polygon</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10</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1026" name="Picture 2"/>
          <p:cNvPicPr>
            <a:picLocks noChangeAspect="1" noChangeArrowheads="1"/>
          </p:cNvPicPr>
          <p:nvPr/>
        </p:nvPicPr>
        <p:blipFill>
          <a:blip r:embed="rId3"/>
          <a:srcRect/>
          <a:stretch>
            <a:fillRect/>
          </a:stretch>
        </p:blipFill>
        <p:spPr bwMode="auto">
          <a:xfrm>
            <a:off x="2143108" y="928676"/>
            <a:ext cx="2809875" cy="39624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5572132" y="857238"/>
            <a:ext cx="3333750" cy="3933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1928794" y="571486"/>
            <a:ext cx="6500858" cy="357190"/>
          </a:xfrm>
          <a:prstGeom prst="rect">
            <a:avLst/>
          </a:prstGeom>
        </p:spPr>
        <p:txBody>
          <a:bodyPr spcFirstLastPara="1" wrap="square" lIns="0" tIns="0" rIns="0" bIns="0" anchor="t" anchorCtr="0">
            <a:noAutofit/>
          </a:bodyPr>
          <a:lstStyle/>
          <a:p>
            <a:r>
              <a:rPr lang="en-US" sz="1200" b="1" dirty="0" smtClean="0"/>
              <a:t>Shading of a polygon</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11</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2050" name="Picture 2"/>
          <p:cNvPicPr>
            <a:picLocks noChangeAspect="1" noChangeArrowheads="1"/>
          </p:cNvPicPr>
          <p:nvPr/>
        </p:nvPicPr>
        <p:blipFill>
          <a:blip r:embed="rId3"/>
          <a:srcRect/>
          <a:stretch>
            <a:fillRect/>
          </a:stretch>
        </p:blipFill>
        <p:spPr bwMode="auto">
          <a:xfrm>
            <a:off x="2428860" y="857238"/>
            <a:ext cx="4857784" cy="38672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1928794" y="571486"/>
            <a:ext cx="6500858" cy="3143272"/>
          </a:xfrm>
          <a:prstGeom prst="rect">
            <a:avLst/>
          </a:prstGeom>
        </p:spPr>
        <p:txBody>
          <a:bodyPr spcFirstLastPara="1" wrap="square" lIns="0" tIns="0" rIns="0" bIns="0" anchor="t" anchorCtr="0">
            <a:noAutofit/>
          </a:bodyPr>
          <a:lstStyle/>
          <a:p>
            <a:r>
              <a:rPr lang="en-US" sz="1200" b="1" dirty="0" smtClean="0"/>
              <a:t>Shading of a polygon</a:t>
            </a:r>
          </a:p>
          <a:p>
            <a:pPr lvl="1"/>
            <a:r>
              <a:rPr lang="en-US" sz="1200" b="1" dirty="0" smtClean="0"/>
              <a:t>Topology resolution</a:t>
            </a:r>
          </a:p>
          <a:p>
            <a:pPr lvl="2" algn="just"/>
            <a:r>
              <a:rPr lang="en-US" sz="1200" dirty="0" smtClean="0"/>
              <a:t>The density of the polygon mesh, called the topology resolution, </a:t>
            </a:r>
          </a:p>
          <a:p>
            <a:pPr lvl="2" algn="just"/>
            <a:r>
              <a:rPr lang="en-US" sz="1200" dirty="0" smtClean="0"/>
              <a:t>It is an important option in modeling because different industries require different resolutions.</a:t>
            </a:r>
          </a:p>
          <a:p>
            <a:pPr lvl="2"/>
            <a:endParaRPr lang="en-US" sz="1200" dirty="0" smtClean="0"/>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12</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1928794" y="571486"/>
            <a:ext cx="6500858" cy="857256"/>
          </a:xfrm>
          <a:prstGeom prst="rect">
            <a:avLst/>
          </a:prstGeom>
        </p:spPr>
        <p:txBody>
          <a:bodyPr spcFirstLastPara="1" wrap="square" lIns="0" tIns="0" rIns="0" bIns="0" anchor="t" anchorCtr="0">
            <a:noAutofit/>
          </a:bodyPr>
          <a:lstStyle/>
          <a:p>
            <a:r>
              <a:rPr lang="en-US" sz="1200" b="1" dirty="0" smtClean="0"/>
              <a:t>Shading of a polygon</a:t>
            </a:r>
          </a:p>
          <a:p>
            <a:pPr lvl="1"/>
            <a:r>
              <a:rPr lang="en-US" sz="1200" b="1" dirty="0" smtClean="0"/>
              <a:t>Topology resolution</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13</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3074" name="Picture 2"/>
          <p:cNvPicPr>
            <a:picLocks noChangeAspect="1" noChangeArrowheads="1"/>
          </p:cNvPicPr>
          <p:nvPr/>
        </p:nvPicPr>
        <p:blipFill>
          <a:blip r:embed="rId3"/>
          <a:srcRect/>
          <a:stretch>
            <a:fillRect/>
          </a:stretch>
        </p:blipFill>
        <p:spPr bwMode="auto">
          <a:xfrm>
            <a:off x="2643174" y="1500180"/>
            <a:ext cx="6000792" cy="30111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1928794" y="571486"/>
            <a:ext cx="6500858" cy="3143272"/>
          </a:xfrm>
          <a:prstGeom prst="rect">
            <a:avLst/>
          </a:prstGeom>
        </p:spPr>
        <p:txBody>
          <a:bodyPr spcFirstLastPara="1" wrap="square" lIns="0" tIns="0" rIns="0" bIns="0" anchor="t" anchorCtr="0">
            <a:noAutofit/>
          </a:bodyPr>
          <a:lstStyle/>
          <a:p>
            <a:r>
              <a:rPr lang="en-US" sz="1200" b="1" dirty="0" smtClean="0"/>
              <a:t>Shading of a polygon</a:t>
            </a:r>
          </a:p>
          <a:p>
            <a:pPr lvl="1"/>
            <a:r>
              <a:rPr lang="en-US" sz="1200" b="1" dirty="0" smtClean="0"/>
              <a:t>Topology resolution</a:t>
            </a:r>
          </a:p>
          <a:p>
            <a:pPr lvl="1" algn="just"/>
            <a:r>
              <a:rPr lang="en-US" sz="1200" b="1" dirty="0" smtClean="0"/>
              <a:t>Video game vs. Film and television</a:t>
            </a:r>
          </a:p>
          <a:p>
            <a:pPr lvl="2" algn="just"/>
            <a:r>
              <a:rPr lang="en-US" sz="1200" b="1" dirty="0" smtClean="0"/>
              <a:t>The</a:t>
            </a:r>
            <a:r>
              <a:rPr lang="en-US" sz="1200" dirty="0" smtClean="0"/>
              <a:t>  </a:t>
            </a:r>
            <a:r>
              <a:rPr lang="en-US" sz="1200" b="1" dirty="0" smtClean="0"/>
              <a:t>video game</a:t>
            </a:r>
            <a:endParaRPr lang="en-US" sz="1200" dirty="0" smtClean="0"/>
          </a:p>
          <a:p>
            <a:pPr lvl="3" algn="just"/>
            <a:r>
              <a:rPr lang="en-US" sz="1200" dirty="0" smtClean="0"/>
              <a:t>The video game industry relies heavily on </a:t>
            </a:r>
            <a:r>
              <a:rPr lang="en-US" sz="1200" dirty="0" smtClean="0">
                <a:solidFill>
                  <a:schemeClr val="accent2">
                    <a:lumMod val="50000"/>
                  </a:schemeClr>
                </a:solidFill>
              </a:rPr>
              <a:t>low-topology resolutions </a:t>
            </a:r>
            <a:r>
              <a:rPr lang="en-US" sz="1200" dirty="0" smtClean="0"/>
              <a:t>in order to enable real-time interactions during game play. </a:t>
            </a:r>
          </a:p>
          <a:p>
            <a:pPr lvl="3" algn="just"/>
            <a:r>
              <a:rPr lang="en-US" sz="1200" dirty="0" smtClean="0"/>
              <a:t>If all of the objects had overly heavy topology resolutions, the game would not play </a:t>
            </a:r>
            <a:r>
              <a:rPr lang="en-US" sz="1200" dirty="0" smtClean="0">
                <a:solidFill>
                  <a:schemeClr val="accent2">
                    <a:lumMod val="50000"/>
                  </a:schemeClr>
                </a:solidFill>
              </a:rPr>
              <a:t>in real time.</a:t>
            </a:r>
          </a:p>
          <a:p>
            <a:pPr lvl="2"/>
            <a:endParaRPr lang="en-US" sz="1200" dirty="0" smtClean="0"/>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14</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1928794" y="571486"/>
            <a:ext cx="6500858" cy="3143272"/>
          </a:xfrm>
          <a:prstGeom prst="rect">
            <a:avLst/>
          </a:prstGeom>
        </p:spPr>
        <p:txBody>
          <a:bodyPr spcFirstLastPara="1" wrap="square" lIns="0" tIns="0" rIns="0" bIns="0" anchor="t" anchorCtr="0">
            <a:noAutofit/>
          </a:bodyPr>
          <a:lstStyle/>
          <a:p>
            <a:r>
              <a:rPr lang="en-US" sz="1200" b="1" dirty="0" smtClean="0"/>
              <a:t>Shading of a polygon</a:t>
            </a:r>
          </a:p>
          <a:p>
            <a:pPr lvl="1"/>
            <a:r>
              <a:rPr lang="en-US" sz="1200" b="1" dirty="0" smtClean="0"/>
              <a:t>Topology resolution</a:t>
            </a:r>
          </a:p>
          <a:p>
            <a:pPr lvl="1"/>
            <a:r>
              <a:rPr lang="en-US" sz="1200" b="1" dirty="0" smtClean="0"/>
              <a:t>Video game vs. Film and television</a:t>
            </a:r>
          </a:p>
          <a:p>
            <a:pPr lvl="2"/>
            <a:r>
              <a:rPr lang="en-US" sz="1200" b="1" dirty="0" smtClean="0"/>
              <a:t>Film and television </a:t>
            </a:r>
          </a:p>
          <a:p>
            <a:pPr lvl="3" algn="just"/>
            <a:r>
              <a:rPr lang="en-US" sz="1200" dirty="0" smtClean="0"/>
              <a:t>Film and television, on the other hand, can allow for higher topology resolution because a real-time response is not required, and so renders can take up to a day or two per frame.</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15</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1928794" y="1000114"/>
            <a:ext cx="6500858" cy="1928826"/>
          </a:xfrm>
          <a:prstGeom prst="rect">
            <a:avLst/>
          </a:prstGeom>
        </p:spPr>
        <p:txBody>
          <a:bodyPr spcFirstLastPara="1" wrap="square" lIns="0" tIns="0" rIns="0" bIns="0" anchor="t" anchorCtr="0">
            <a:noAutofit/>
          </a:bodyPr>
          <a:lstStyle/>
          <a:p>
            <a:r>
              <a:rPr lang="en-US" sz="1200" b="1" dirty="0" smtClean="0"/>
              <a:t>Polygon modeling potential problems</a:t>
            </a:r>
          </a:p>
          <a:p>
            <a:pPr lvl="1">
              <a:buFont typeface="+mj-lt"/>
              <a:buAutoNum type="arabicPeriod"/>
            </a:pPr>
            <a:r>
              <a:rPr lang="en-US" sz="1200" b="1" dirty="0" err="1" smtClean="0"/>
              <a:t>Nonplanar</a:t>
            </a:r>
            <a:r>
              <a:rPr lang="en-US" sz="1200" b="1" dirty="0" smtClean="0"/>
              <a:t> Polygon Faces</a:t>
            </a:r>
          </a:p>
          <a:p>
            <a:pPr lvl="1">
              <a:buFont typeface="+mj-lt"/>
              <a:buAutoNum type="arabicPeriod"/>
            </a:pPr>
            <a:r>
              <a:rPr lang="en-US" sz="1200" b="1" dirty="0" smtClean="0"/>
              <a:t>Laminated Faces</a:t>
            </a:r>
          </a:p>
          <a:p>
            <a:pPr lvl="1">
              <a:buFont typeface="+mj-lt"/>
              <a:buAutoNum type="arabicPeriod"/>
            </a:pPr>
            <a:r>
              <a:rPr lang="en-US" sz="1200" b="1" dirty="0" smtClean="0"/>
              <a:t>Polygon Bowtie Effect</a:t>
            </a:r>
          </a:p>
          <a:p>
            <a:pPr lvl="1">
              <a:buFont typeface="+mj-lt"/>
              <a:buAutoNum type="arabicPeriod"/>
            </a:pPr>
            <a:r>
              <a:rPr lang="en-US" sz="1200" b="1" dirty="0" smtClean="0"/>
              <a:t>Two Faces Extruded from the Same Edge</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16</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1928794" y="571486"/>
            <a:ext cx="6500858" cy="1928826"/>
          </a:xfrm>
          <a:prstGeom prst="rect">
            <a:avLst/>
          </a:prstGeom>
        </p:spPr>
        <p:txBody>
          <a:bodyPr spcFirstLastPara="1" wrap="square" lIns="0" tIns="0" rIns="0" bIns="0" anchor="t" anchorCtr="0">
            <a:noAutofit/>
          </a:bodyPr>
          <a:lstStyle/>
          <a:p>
            <a:r>
              <a:rPr lang="en-US" sz="1200" b="1" dirty="0" smtClean="0"/>
              <a:t>Polygon modeling potential problems</a:t>
            </a:r>
          </a:p>
          <a:p>
            <a:pPr lvl="1"/>
            <a:r>
              <a:rPr lang="en-US" sz="1200" b="1" dirty="0" err="1" smtClean="0"/>
              <a:t>Nonplanar</a:t>
            </a:r>
            <a:r>
              <a:rPr lang="en-US" sz="1200" b="1" dirty="0" smtClean="0"/>
              <a:t> Polygon Faces</a:t>
            </a:r>
          </a:p>
          <a:p>
            <a:pPr lvl="1"/>
            <a:r>
              <a:rPr lang="en-US" sz="1200" b="1" dirty="0" smtClean="0"/>
              <a:t>planar,  </a:t>
            </a:r>
            <a:r>
              <a:rPr lang="en-US" sz="1200" dirty="0" smtClean="0"/>
              <a:t>means the vertices are all on the same plane, as shown in Figure 5.16.</a:t>
            </a:r>
          </a:p>
          <a:p>
            <a:pPr lvl="1"/>
            <a:r>
              <a:rPr lang="en-US" sz="1200" b="1" dirty="0" err="1" smtClean="0"/>
              <a:t>Nonplanar</a:t>
            </a:r>
            <a:r>
              <a:rPr lang="en-US" sz="1200" b="1" dirty="0" smtClean="0"/>
              <a:t> surface, </a:t>
            </a:r>
            <a:r>
              <a:rPr lang="en-US" sz="1200" dirty="0" smtClean="0"/>
              <a:t>as shown in Figure 5.17, If one of the vertices is not on the same plane</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17</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4098" name="Picture 2"/>
          <p:cNvPicPr>
            <a:picLocks noChangeAspect="1" noChangeArrowheads="1"/>
          </p:cNvPicPr>
          <p:nvPr/>
        </p:nvPicPr>
        <p:blipFill>
          <a:blip r:embed="rId3"/>
          <a:srcRect/>
          <a:stretch>
            <a:fillRect/>
          </a:stretch>
        </p:blipFill>
        <p:spPr bwMode="auto">
          <a:xfrm>
            <a:off x="1500166" y="2428874"/>
            <a:ext cx="3053441" cy="2071702"/>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4643438" y="2357436"/>
            <a:ext cx="3043981" cy="20717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1928794" y="571486"/>
            <a:ext cx="6500858" cy="1928826"/>
          </a:xfrm>
          <a:prstGeom prst="rect">
            <a:avLst/>
          </a:prstGeom>
        </p:spPr>
        <p:txBody>
          <a:bodyPr spcFirstLastPara="1" wrap="square" lIns="0" tIns="0" rIns="0" bIns="0" anchor="t" anchorCtr="0">
            <a:noAutofit/>
          </a:bodyPr>
          <a:lstStyle/>
          <a:p>
            <a:r>
              <a:rPr lang="en-US" sz="1200" b="1" dirty="0" smtClean="0"/>
              <a:t>Polygon modeling potential problems</a:t>
            </a:r>
          </a:p>
          <a:p>
            <a:pPr lvl="1"/>
            <a:r>
              <a:rPr lang="en-US" sz="1200" b="1" dirty="0" err="1" smtClean="0"/>
              <a:t>Nonplanar</a:t>
            </a:r>
            <a:r>
              <a:rPr lang="en-US" sz="1200" b="1" dirty="0" smtClean="0"/>
              <a:t> Polygon Faces</a:t>
            </a:r>
          </a:p>
          <a:p>
            <a:pPr lvl="2"/>
            <a:r>
              <a:rPr lang="en-US" sz="1200" dirty="0" smtClean="0"/>
              <a:t>In addition, smooth shading of a </a:t>
            </a:r>
            <a:r>
              <a:rPr lang="en-US" sz="1200" dirty="0" err="1" smtClean="0"/>
              <a:t>nonplanar</a:t>
            </a:r>
            <a:r>
              <a:rPr lang="en-US" sz="1200" dirty="0" smtClean="0"/>
              <a:t> face will be inaccurate because of the bend in the shape.</a:t>
            </a:r>
          </a:p>
          <a:p>
            <a:pPr lvl="2"/>
            <a:r>
              <a:rPr lang="en-US" sz="1200" dirty="0" smtClean="0">
                <a:solidFill>
                  <a:schemeClr val="accent2">
                    <a:lumMod val="50000"/>
                  </a:schemeClr>
                </a:solidFill>
              </a:rPr>
              <a:t>To fix this problem</a:t>
            </a:r>
            <a:r>
              <a:rPr lang="en-US" sz="1200" dirty="0" smtClean="0"/>
              <a:t>, you can easily split the quad polygon into two planar triangles, or </a:t>
            </a:r>
            <a:r>
              <a:rPr lang="en-US" sz="1200" dirty="0" err="1" smtClean="0"/>
              <a:t>tris</a:t>
            </a:r>
            <a:r>
              <a:rPr lang="en-US" sz="1200" dirty="0" smtClean="0"/>
              <a:t>, so it will behave and render in an expected fashion, as seen in Figure 5.18.</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18</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5122" name="Picture 2"/>
          <p:cNvPicPr>
            <a:picLocks noChangeAspect="1" noChangeArrowheads="1"/>
          </p:cNvPicPr>
          <p:nvPr/>
        </p:nvPicPr>
        <p:blipFill>
          <a:blip r:embed="rId3"/>
          <a:srcRect/>
          <a:stretch>
            <a:fillRect/>
          </a:stretch>
        </p:blipFill>
        <p:spPr bwMode="auto">
          <a:xfrm>
            <a:off x="3428992" y="2428874"/>
            <a:ext cx="3429024" cy="23857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1928794" y="571486"/>
            <a:ext cx="6500858" cy="1285884"/>
          </a:xfrm>
          <a:prstGeom prst="rect">
            <a:avLst/>
          </a:prstGeom>
        </p:spPr>
        <p:txBody>
          <a:bodyPr spcFirstLastPara="1" wrap="square" lIns="0" tIns="0" rIns="0" bIns="0" anchor="t" anchorCtr="0">
            <a:noAutofit/>
          </a:bodyPr>
          <a:lstStyle/>
          <a:p>
            <a:r>
              <a:rPr lang="en-US" sz="1200" b="1" dirty="0" smtClean="0"/>
              <a:t>Polygon modeling potential problems</a:t>
            </a:r>
          </a:p>
          <a:p>
            <a:pPr lvl="1"/>
            <a:r>
              <a:rPr lang="en-US" sz="1200" b="1" dirty="0" smtClean="0"/>
              <a:t>Laminated Faces </a:t>
            </a:r>
          </a:p>
          <a:p>
            <a:pPr lvl="2"/>
            <a:r>
              <a:rPr lang="en-US" sz="1200" dirty="0" smtClean="0"/>
              <a:t>Laminated faces are polygon faces lying right on top of one another.</a:t>
            </a:r>
          </a:p>
          <a:p>
            <a:pPr lvl="2"/>
            <a:r>
              <a:rPr lang="en-US" sz="1200" dirty="0" smtClean="0"/>
              <a:t>As shown in Figure 5.16. this occurs because the front face of the cube on the right is laminated, not allowing the smooth subdivisions to round away the edges.</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19</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6146" name="Picture 2"/>
          <p:cNvPicPr>
            <a:picLocks noChangeAspect="1" noChangeArrowheads="1"/>
          </p:cNvPicPr>
          <p:nvPr/>
        </p:nvPicPr>
        <p:blipFill>
          <a:blip r:embed="rId3"/>
          <a:srcRect/>
          <a:stretch>
            <a:fillRect/>
          </a:stretch>
        </p:blipFill>
        <p:spPr bwMode="auto">
          <a:xfrm>
            <a:off x="3286116" y="2214560"/>
            <a:ext cx="3143272" cy="2686182"/>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57158" y="428610"/>
            <a:ext cx="1632869" cy="14287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4" name="Google Shape;70;p15"/>
          <p:cNvSpPr txBox="1">
            <a:spLocks/>
          </p:cNvSpPr>
          <p:nvPr/>
        </p:nvSpPr>
        <p:spPr>
          <a:xfrm>
            <a:off x="4143372" y="928676"/>
            <a:ext cx="4786346" cy="1159800"/>
          </a:xfrm>
          <a:prstGeom prst="rect">
            <a:avLst/>
          </a:prstGeom>
          <a:noFill/>
          <a:ln>
            <a:noFill/>
          </a:ln>
        </p:spPr>
        <p:txBody>
          <a:bodyPr spcFirstLastPara="1" wrap="square" lIns="0" tIns="0" rIns="0" bIns="0" anchor="b" anchorCtr="0">
            <a:noAutofit/>
          </a:bodyPr>
          <a:lstStyle/>
          <a:p>
            <a:r>
              <a:rPr kumimoji="0" lang="en-US" sz="2800" b="1" i="0" u="none" strike="noStrike" kern="0" cap="none" spc="0" normalizeH="0" baseline="0" noProof="0" dirty="0" smtClean="0">
                <a:ln>
                  <a:noFill/>
                </a:ln>
                <a:solidFill>
                  <a:schemeClr val="accent3"/>
                </a:solidFill>
                <a:effectLst/>
                <a:uLnTx/>
                <a:uFillTx/>
                <a:latin typeface="Kalam"/>
                <a:ea typeface="Kalam"/>
                <a:cs typeface="Kalam"/>
                <a:sym typeface="Kalam"/>
              </a:rPr>
              <a:t>Chapter 5</a:t>
            </a:r>
            <a:br>
              <a:rPr kumimoji="0" lang="en-US" sz="2800" b="1" i="0" u="none" strike="noStrike" kern="0" cap="none" spc="0" normalizeH="0" baseline="0" noProof="0" dirty="0" smtClean="0">
                <a:ln>
                  <a:noFill/>
                </a:ln>
                <a:solidFill>
                  <a:schemeClr val="accent3"/>
                </a:solidFill>
                <a:effectLst/>
                <a:uLnTx/>
                <a:uFillTx/>
                <a:latin typeface="Kalam"/>
                <a:ea typeface="Kalam"/>
                <a:cs typeface="Kalam"/>
                <a:sym typeface="Kalam"/>
              </a:rPr>
            </a:br>
            <a:r>
              <a:rPr lang="en-US" sz="2800" b="1" dirty="0" smtClean="0"/>
              <a:t> </a:t>
            </a:r>
            <a:r>
              <a:rPr lang="en-US" sz="2800" b="1" dirty="0" smtClean="0">
                <a:solidFill>
                  <a:schemeClr val="accent3"/>
                </a:solidFill>
                <a:latin typeface="Kalam"/>
                <a:ea typeface="Kalam"/>
                <a:cs typeface="Kalam"/>
                <a:sym typeface="Kalam"/>
              </a:rPr>
              <a:t>Understanding Modeling and</a:t>
            </a:r>
          </a:p>
          <a:p>
            <a:r>
              <a:rPr lang="en-US" sz="2800" b="1" dirty="0" smtClean="0">
                <a:solidFill>
                  <a:schemeClr val="accent3"/>
                </a:solidFill>
                <a:latin typeface="Kalam"/>
                <a:ea typeface="Kalam"/>
                <a:cs typeface="Kalam"/>
                <a:sym typeface="Kalam"/>
              </a:rPr>
              <a:t>Texturing</a:t>
            </a:r>
            <a:endParaRPr lang="en-US" sz="2800" b="1" dirty="0">
              <a:solidFill>
                <a:schemeClr val="accent3"/>
              </a:solidFill>
              <a:latin typeface="Kalam"/>
              <a:ea typeface="Kalam"/>
              <a:cs typeface="Kalam"/>
              <a:sym typeface="Kalam"/>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1928794" y="571486"/>
            <a:ext cx="6500858" cy="1285884"/>
          </a:xfrm>
          <a:prstGeom prst="rect">
            <a:avLst/>
          </a:prstGeom>
        </p:spPr>
        <p:txBody>
          <a:bodyPr spcFirstLastPara="1" wrap="square" lIns="0" tIns="0" rIns="0" bIns="0" anchor="t" anchorCtr="0">
            <a:noAutofit/>
          </a:bodyPr>
          <a:lstStyle/>
          <a:p>
            <a:r>
              <a:rPr lang="en-US" sz="1200" b="1" dirty="0" smtClean="0"/>
              <a:t>Polygon modeling potential problems</a:t>
            </a:r>
          </a:p>
          <a:p>
            <a:pPr lvl="1"/>
            <a:r>
              <a:rPr lang="en-US" sz="1200" b="1" dirty="0" smtClean="0"/>
              <a:t>Polygon Bowtie Effect </a:t>
            </a:r>
          </a:p>
          <a:p>
            <a:pPr lvl="2" algn="just"/>
            <a:r>
              <a:rPr lang="en-US" sz="1200" dirty="0" smtClean="0"/>
              <a:t>The bowtie effect occurs when a quad or n-</a:t>
            </a:r>
            <a:r>
              <a:rPr lang="en-US" sz="1200" dirty="0" err="1" smtClean="0"/>
              <a:t>gon</a:t>
            </a:r>
            <a:r>
              <a:rPr lang="en-US" sz="1200" dirty="0" smtClean="0"/>
              <a:t> is twisted but remains on the same plane, which will not allow the software to understand which direction is the front of the normal.</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20</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7170" name="Picture 2"/>
          <p:cNvPicPr>
            <a:picLocks noChangeAspect="1" noChangeArrowheads="1"/>
          </p:cNvPicPr>
          <p:nvPr/>
        </p:nvPicPr>
        <p:blipFill>
          <a:blip r:embed="rId3"/>
          <a:srcRect/>
          <a:stretch>
            <a:fillRect/>
          </a:stretch>
        </p:blipFill>
        <p:spPr bwMode="auto">
          <a:xfrm>
            <a:off x="3286116" y="2071684"/>
            <a:ext cx="4650892" cy="25717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1928794" y="571486"/>
            <a:ext cx="6500858" cy="1285884"/>
          </a:xfrm>
          <a:prstGeom prst="rect">
            <a:avLst/>
          </a:prstGeom>
        </p:spPr>
        <p:txBody>
          <a:bodyPr spcFirstLastPara="1" wrap="square" lIns="0" tIns="0" rIns="0" bIns="0" anchor="t" anchorCtr="0">
            <a:noAutofit/>
          </a:bodyPr>
          <a:lstStyle/>
          <a:p>
            <a:r>
              <a:rPr lang="en-US" sz="1200" b="1" dirty="0" smtClean="0"/>
              <a:t>Polygon modeling potential problems</a:t>
            </a:r>
          </a:p>
          <a:p>
            <a:pPr lvl="1"/>
            <a:r>
              <a:rPr lang="en-US" sz="1200" b="1" dirty="0" smtClean="0"/>
              <a:t>Two Faces Extruded from the Same Edge</a:t>
            </a:r>
          </a:p>
          <a:p>
            <a:pPr lvl="2"/>
            <a:r>
              <a:rPr lang="en-US" sz="1200" dirty="0" smtClean="0"/>
              <a:t>A similar problem can arise when you extrude two faces from the same edge, as shown in Figure 5.21</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21</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8194" name="Picture 2"/>
          <p:cNvPicPr>
            <a:picLocks noChangeAspect="1" noChangeArrowheads="1"/>
          </p:cNvPicPr>
          <p:nvPr/>
        </p:nvPicPr>
        <p:blipFill>
          <a:blip r:embed="rId3"/>
          <a:srcRect/>
          <a:stretch>
            <a:fillRect/>
          </a:stretch>
        </p:blipFill>
        <p:spPr bwMode="auto">
          <a:xfrm>
            <a:off x="3214678" y="1714494"/>
            <a:ext cx="4214842" cy="29770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1928794" y="571486"/>
            <a:ext cx="6500858" cy="3429024"/>
          </a:xfrm>
          <a:prstGeom prst="rect">
            <a:avLst/>
          </a:prstGeom>
        </p:spPr>
        <p:txBody>
          <a:bodyPr spcFirstLastPara="1" wrap="square" lIns="0" tIns="0" rIns="0" bIns="0" anchor="t" anchorCtr="0">
            <a:noAutofit/>
          </a:bodyPr>
          <a:lstStyle/>
          <a:p>
            <a:r>
              <a:rPr lang="en-US" sz="1200" b="1" dirty="0" smtClean="0"/>
              <a:t>NURBS</a:t>
            </a:r>
          </a:p>
          <a:p>
            <a:pPr lvl="1"/>
            <a:r>
              <a:rPr lang="en-US" sz="1200" dirty="0" smtClean="0"/>
              <a:t>NURBS geometry is a mathematical model type that uses smooth curves as guideposts that will span a surface between them.</a:t>
            </a:r>
          </a:p>
          <a:p>
            <a:pPr lvl="1"/>
            <a:r>
              <a:rPr lang="en-US" sz="1200" b="1" dirty="0" smtClean="0"/>
              <a:t>Ways to create NURBS.</a:t>
            </a:r>
          </a:p>
          <a:p>
            <a:pPr lvl="2">
              <a:buFont typeface="+mj-lt"/>
              <a:buAutoNum type="arabicPeriod"/>
            </a:pPr>
            <a:r>
              <a:rPr lang="en-US" sz="1200" b="1" dirty="0" smtClean="0"/>
              <a:t>Create a NURBS primitive object</a:t>
            </a:r>
            <a:endParaRPr lang="ar-EG" sz="1200" b="1" dirty="0" smtClean="0"/>
          </a:p>
          <a:p>
            <a:pPr lvl="2">
              <a:buFont typeface="+mj-lt"/>
              <a:buAutoNum type="arabicPeriod"/>
            </a:pPr>
            <a:r>
              <a:rPr lang="en-US" sz="1200" b="1" dirty="0" smtClean="0"/>
              <a:t>create a series of curves and then</a:t>
            </a:r>
            <a:r>
              <a:rPr lang="ar-EG" sz="1200" b="1" dirty="0" smtClean="0"/>
              <a:t> </a:t>
            </a:r>
            <a:r>
              <a:rPr lang="en-US" sz="1200" b="1" dirty="0" smtClean="0"/>
              <a:t>loft or layout the surface along the curve</a:t>
            </a:r>
          </a:p>
          <a:p>
            <a:pPr lvl="2">
              <a:buFont typeface="+mj-lt"/>
              <a:buAutoNum type="arabicPeriod"/>
            </a:pPr>
            <a:r>
              <a:rPr lang="en-US" sz="1200" b="1" dirty="0" smtClean="0"/>
              <a:t>Create a single curve and then revolve it up to 360 degrees to create a surface</a:t>
            </a:r>
          </a:p>
          <a:p>
            <a:pPr lvl="1"/>
            <a:endParaRPr lang="en-US" sz="1200" b="1" dirty="0" smtClean="0"/>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22</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1928794" y="571486"/>
            <a:ext cx="6500858" cy="3429024"/>
          </a:xfrm>
          <a:prstGeom prst="rect">
            <a:avLst/>
          </a:prstGeom>
        </p:spPr>
        <p:txBody>
          <a:bodyPr spcFirstLastPara="1" wrap="square" lIns="0" tIns="0" rIns="0" bIns="0" anchor="t" anchorCtr="0">
            <a:noAutofit/>
          </a:bodyPr>
          <a:lstStyle/>
          <a:p>
            <a:r>
              <a:rPr lang="en-US" sz="1200" b="1" dirty="0" smtClean="0"/>
              <a:t>NURBS</a:t>
            </a:r>
          </a:p>
          <a:p>
            <a:pPr lvl="1"/>
            <a:r>
              <a:rPr lang="en-US" sz="1200" b="1" dirty="0" smtClean="0"/>
              <a:t>Create a NURBS primitive object</a:t>
            </a:r>
          </a:p>
          <a:p>
            <a:pPr lvl="2"/>
            <a:r>
              <a:rPr lang="en-US" sz="1200" dirty="0" smtClean="0"/>
              <a:t>The most basic form of NURBS modeling is to create a NURBS primitive object such as a sphere.</a:t>
            </a:r>
          </a:p>
          <a:p>
            <a:pPr lvl="1"/>
            <a:r>
              <a:rPr lang="en-US" sz="1200" b="1" dirty="0" smtClean="0"/>
              <a:t>The NURBS object has components used to manipulate the object:</a:t>
            </a:r>
          </a:p>
          <a:p>
            <a:pPr lvl="3"/>
            <a:r>
              <a:rPr lang="en-US" sz="1200" dirty="0" smtClean="0"/>
              <a:t>control vertices, </a:t>
            </a:r>
          </a:p>
          <a:p>
            <a:pPr lvl="3"/>
            <a:r>
              <a:rPr lang="en-US" sz="1200" dirty="0" smtClean="0"/>
              <a:t>hulls, </a:t>
            </a:r>
          </a:p>
          <a:p>
            <a:pPr lvl="3"/>
            <a:r>
              <a:rPr lang="en-US" sz="1200" dirty="0" err="1" smtClean="0"/>
              <a:t>isoparms</a:t>
            </a:r>
            <a:r>
              <a:rPr lang="en-US" sz="1200" dirty="0" smtClean="0"/>
              <a:t>.</a:t>
            </a:r>
            <a:endParaRPr lang="en-US" sz="1200" b="1" dirty="0" smtClean="0"/>
          </a:p>
          <a:p>
            <a:pPr lvl="1"/>
            <a:endParaRPr lang="en-US" sz="1200" b="1" dirty="0" smtClean="0"/>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23</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1928794" y="571486"/>
            <a:ext cx="6500858" cy="3429024"/>
          </a:xfrm>
          <a:prstGeom prst="rect">
            <a:avLst/>
          </a:prstGeom>
        </p:spPr>
        <p:txBody>
          <a:bodyPr spcFirstLastPara="1" wrap="square" lIns="0" tIns="0" rIns="0" bIns="0" anchor="t" anchorCtr="0">
            <a:noAutofit/>
          </a:bodyPr>
          <a:lstStyle/>
          <a:p>
            <a:r>
              <a:rPr lang="en-US" sz="1200" b="1" dirty="0" smtClean="0"/>
              <a:t>NURBS</a:t>
            </a:r>
          </a:p>
          <a:p>
            <a:pPr lvl="1"/>
            <a:r>
              <a:rPr lang="en-US" sz="1200" b="1" dirty="0" smtClean="0"/>
              <a:t>The NURBS object has components used to manipulate the object:</a:t>
            </a:r>
          </a:p>
          <a:p>
            <a:pPr lvl="2"/>
            <a:r>
              <a:rPr lang="en-US" sz="1200" dirty="0" smtClean="0"/>
              <a:t>control vertices, </a:t>
            </a:r>
          </a:p>
          <a:p>
            <a:pPr lvl="3" algn="just"/>
            <a:r>
              <a:rPr lang="en-US" sz="1200" dirty="0" smtClean="0"/>
              <a:t>Control vertices, or CVs, are vertices that do not lie directly on the curve but can be moved to change the shape of the curve, which will then change the shape of the object.</a:t>
            </a:r>
          </a:p>
          <a:p>
            <a:pPr lvl="1"/>
            <a:endParaRPr lang="en-US" sz="1200" b="1" dirty="0" smtClean="0"/>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24</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2050" name="Picture 2"/>
          <p:cNvPicPr>
            <a:picLocks noChangeAspect="1" noChangeArrowheads="1"/>
          </p:cNvPicPr>
          <p:nvPr/>
        </p:nvPicPr>
        <p:blipFill>
          <a:blip r:embed="rId3"/>
          <a:srcRect/>
          <a:stretch>
            <a:fillRect/>
          </a:stretch>
        </p:blipFill>
        <p:spPr bwMode="auto">
          <a:xfrm>
            <a:off x="928662" y="2643188"/>
            <a:ext cx="7943850" cy="9810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1000100" y="3286130"/>
            <a:ext cx="257175" cy="17145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3286116" y="2643188"/>
            <a:ext cx="257175" cy="171450"/>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5715008" y="2786064"/>
            <a:ext cx="257175" cy="171450"/>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a:srcRect/>
          <a:stretch>
            <a:fillRect/>
          </a:stretch>
        </p:blipFill>
        <p:spPr bwMode="auto">
          <a:xfrm>
            <a:off x="7358082" y="2828928"/>
            <a:ext cx="257175" cy="171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1928794" y="571486"/>
            <a:ext cx="6500858" cy="3429024"/>
          </a:xfrm>
          <a:prstGeom prst="rect">
            <a:avLst/>
          </a:prstGeom>
        </p:spPr>
        <p:txBody>
          <a:bodyPr spcFirstLastPara="1" wrap="square" lIns="0" tIns="0" rIns="0" bIns="0" anchor="t" anchorCtr="0">
            <a:noAutofit/>
          </a:bodyPr>
          <a:lstStyle/>
          <a:p>
            <a:r>
              <a:rPr lang="en-US" sz="1200" b="1" dirty="0" smtClean="0"/>
              <a:t>NURBS</a:t>
            </a:r>
          </a:p>
          <a:p>
            <a:pPr lvl="1"/>
            <a:r>
              <a:rPr lang="en-US" sz="1200" b="1" dirty="0" smtClean="0"/>
              <a:t>The NURBS object has components used to manipulate the object:</a:t>
            </a:r>
          </a:p>
          <a:p>
            <a:pPr lvl="2"/>
            <a:r>
              <a:rPr lang="en-US" sz="1200" dirty="0" smtClean="0"/>
              <a:t>Hulls, </a:t>
            </a:r>
          </a:p>
          <a:p>
            <a:pPr lvl="3"/>
            <a:r>
              <a:rPr lang="en-US" sz="1200" dirty="0" smtClean="0"/>
              <a:t>Hulls are lines of CVs that when selected can be manipulated like a polygon edge.</a:t>
            </a:r>
          </a:p>
          <a:p>
            <a:pPr lvl="1"/>
            <a:endParaRPr lang="en-US" sz="1200" b="1" dirty="0" smtClean="0"/>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25</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
        <p:nvSpPr>
          <p:cNvPr id="6" name="Rectangle 5">
            <a:hlinkClick r:id="rId3" action="ppaction://hlinkfile"/>
          </p:cNvPr>
          <p:cNvSpPr/>
          <p:nvPr/>
        </p:nvSpPr>
        <p:spPr>
          <a:xfrm>
            <a:off x="7286644" y="4000510"/>
            <a:ext cx="583814" cy="307777"/>
          </a:xfrm>
          <a:prstGeom prst="rect">
            <a:avLst/>
          </a:prstGeom>
        </p:spPr>
        <p:txBody>
          <a:bodyPr wrap="none">
            <a:spAutoFit/>
          </a:bodyPr>
          <a:lstStyle/>
          <a:p>
            <a:r>
              <a:rPr lang="en-US" u="sng" dirty="0" smtClean="0">
                <a:solidFill>
                  <a:srgbClr val="0070C0"/>
                </a:solidFill>
              </a:rPr>
              <a:t>Hulls</a:t>
            </a:r>
            <a:endParaRPr lang="en-US" u="sng" dirty="0">
              <a:solidFill>
                <a:srgbClr val="0070C0"/>
              </a:solidFill>
            </a:endParaRPr>
          </a:p>
        </p:txBody>
      </p:sp>
      <p:pic>
        <p:nvPicPr>
          <p:cNvPr id="1026" name="Picture 2"/>
          <p:cNvPicPr>
            <a:picLocks noChangeAspect="1" noChangeArrowheads="1"/>
          </p:cNvPicPr>
          <p:nvPr/>
        </p:nvPicPr>
        <p:blipFill>
          <a:blip r:embed="rId4"/>
          <a:srcRect/>
          <a:stretch>
            <a:fillRect/>
          </a:stretch>
        </p:blipFill>
        <p:spPr bwMode="auto">
          <a:xfrm>
            <a:off x="2500298" y="2571750"/>
            <a:ext cx="5153025" cy="1285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1928794" y="571486"/>
            <a:ext cx="6500858" cy="3429024"/>
          </a:xfrm>
          <a:prstGeom prst="rect">
            <a:avLst/>
          </a:prstGeom>
        </p:spPr>
        <p:txBody>
          <a:bodyPr spcFirstLastPara="1" wrap="square" lIns="0" tIns="0" rIns="0" bIns="0" anchor="t" anchorCtr="0">
            <a:noAutofit/>
          </a:bodyPr>
          <a:lstStyle/>
          <a:p>
            <a:r>
              <a:rPr lang="en-US" sz="1200" b="1" dirty="0" smtClean="0"/>
              <a:t>NURBS</a:t>
            </a:r>
          </a:p>
          <a:p>
            <a:pPr lvl="1"/>
            <a:r>
              <a:rPr lang="en-US" sz="1200" b="1" dirty="0" smtClean="0"/>
              <a:t>The NURBS object has components used to manipulate the object:</a:t>
            </a:r>
          </a:p>
          <a:p>
            <a:pPr lvl="2"/>
            <a:r>
              <a:rPr lang="en-US" sz="1200" dirty="0" err="1" smtClean="0"/>
              <a:t>Isoparms</a:t>
            </a:r>
            <a:r>
              <a:rPr lang="en-US" sz="1200" dirty="0" smtClean="0"/>
              <a:t>, </a:t>
            </a:r>
          </a:p>
          <a:p>
            <a:pPr lvl="3" algn="just"/>
            <a:r>
              <a:rPr lang="en-US" sz="1200" dirty="0" err="1" smtClean="0"/>
              <a:t>Isoparms</a:t>
            </a:r>
            <a:r>
              <a:rPr lang="en-US" sz="1200" dirty="0" smtClean="0"/>
              <a:t> are lines that represent the surface of the NURBS object and can be used to create a new curve along the existing curve to add detail to the surface.</a:t>
            </a:r>
          </a:p>
          <a:p>
            <a:pPr lvl="1"/>
            <a:endParaRPr lang="en-US" sz="1200" b="1" dirty="0" smtClean="0"/>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26</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
        <p:nvSpPr>
          <p:cNvPr id="6" name="Rectangle 5">
            <a:hlinkClick r:id="rId3" action="ppaction://hlinkfile"/>
          </p:cNvPr>
          <p:cNvSpPr/>
          <p:nvPr/>
        </p:nvSpPr>
        <p:spPr>
          <a:xfrm>
            <a:off x="7286644" y="4000510"/>
            <a:ext cx="920445" cy="307777"/>
          </a:xfrm>
          <a:prstGeom prst="rect">
            <a:avLst/>
          </a:prstGeom>
        </p:spPr>
        <p:txBody>
          <a:bodyPr wrap="none">
            <a:spAutoFit/>
          </a:bodyPr>
          <a:lstStyle/>
          <a:p>
            <a:r>
              <a:rPr lang="en-US" u="sng" dirty="0" err="1" smtClean="0">
                <a:solidFill>
                  <a:srgbClr val="0070C0"/>
                </a:solidFill>
              </a:rPr>
              <a:t>Isoparms</a:t>
            </a:r>
            <a:endParaRPr lang="en-US" u="sng" dirty="0">
              <a:solidFill>
                <a:srgbClr val="0070C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1928794" y="571486"/>
            <a:ext cx="6500858" cy="928694"/>
          </a:xfrm>
          <a:prstGeom prst="rect">
            <a:avLst/>
          </a:prstGeom>
        </p:spPr>
        <p:txBody>
          <a:bodyPr spcFirstLastPara="1" wrap="square" lIns="0" tIns="0" rIns="0" bIns="0" anchor="t" anchorCtr="0">
            <a:noAutofit/>
          </a:bodyPr>
          <a:lstStyle/>
          <a:p>
            <a:r>
              <a:rPr lang="en-US" sz="1200" b="1" dirty="0" smtClean="0"/>
              <a:t>NURBS</a:t>
            </a:r>
          </a:p>
          <a:p>
            <a:pPr lvl="1"/>
            <a:r>
              <a:rPr lang="en-US" sz="1200" b="1" dirty="0" smtClean="0"/>
              <a:t>The NURBS object has components used to manipulate the object:</a:t>
            </a:r>
          </a:p>
          <a:p>
            <a:pPr lvl="1"/>
            <a:endParaRPr lang="en-US" sz="1200" b="1" dirty="0" smtClean="0"/>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27</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9218" name="Picture 2"/>
          <p:cNvPicPr>
            <a:picLocks noChangeAspect="1" noChangeArrowheads="1"/>
          </p:cNvPicPr>
          <p:nvPr/>
        </p:nvPicPr>
        <p:blipFill>
          <a:blip r:embed="rId3"/>
          <a:srcRect/>
          <a:stretch>
            <a:fillRect/>
          </a:stretch>
        </p:blipFill>
        <p:spPr bwMode="auto">
          <a:xfrm>
            <a:off x="2214546" y="1500180"/>
            <a:ext cx="5500726" cy="24689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1928794" y="571486"/>
            <a:ext cx="6500858" cy="3429024"/>
          </a:xfrm>
          <a:prstGeom prst="rect">
            <a:avLst/>
          </a:prstGeom>
        </p:spPr>
        <p:txBody>
          <a:bodyPr spcFirstLastPara="1" wrap="square" lIns="0" tIns="0" rIns="0" bIns="0" anchor="t" anchorCtr="0">
            <a:noAutofit/>
          </a:bodyPr>
          <a:lstStyle/>
          <a:p>
            <a:r>
              <a:rPr lang="en-US" sz="1200" b="1" dirty="0" smtClean="0"/>
              <a:t>NURBS</a:t>
            </a:r>
          </a:p>
          <a:p>
            <a:pPr lvl="1"/>
            <a:r>
              <a:rPr lang="en-US" sz="1200" b="1" dirty="0" smtClean="0"/>
              <a:t>create a series of curves and then</a:t>
            </a:r>
            <a:r>
              <a:rPr lang="ar-EG" sz="1200" b="1" dirty="0" smtClean="0"/>
              <a:t> </a:t>
            </a:r>
            <a:r>
              <a:rPr lang="en-US" sz="1200" b="1" dirty="0" smtClean="0"/>
              <a:t>loft or layout the surface along the curve</a:t>
            </a:r>
            <a:endParaRPr lang="ar-EG" sz="1200" b="1" dirty="0" smtClean="0"/>
          </a:p>
          <a:p>
            <a:pPr lvl="1"/>
            <a:r>
              <a:rPr lang="en-US" sz="1200" dirty="0" smtClean="0"/>
              <a:t>This method of modeling can create interesting, flat, organic shapes that can be manipulated easily. </a:t>
            </a:r>
          </a:p>
          <a:p>
            <a:pPr lvl="1"/>
            <a:r>
              <a:rPr lang="en-US" sz="1200" dirty="0" smtClean="0"/>
              <a:t>Figure 5.23 shows an example: the four curves on the left have been selected, and the surface shown on the right is placed to follow those curves.</a:t>
            </a:r>
          </a:p>
          <a:p>
            <a:pPr lvl="1"/>
            <a:endParaRPr lang="en-US" sz="1200" b="1" dirty="0" smtClean="0"/>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28</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1026" name="Picture 2"/>
          <p:cNvPicPr>
            <a:picLocks noChangeAspect="1" noChangeArrowheads="1"/>
          </p:cNvPicPr>
          <p:nvPr/>
        </p:nvPicPr>
        <p:blipFill>
          <a:blip r:embed="rId3"/>
          <a:srcRect/>
          <a:stretch>
            <a:fillRect/>
          </a:stretch>
        </p:blipFill>
        <p:spPr bwMode="auto">
          <a:xfrm>
            <a:off x="2928926" y="2571750"/>
            <a:ext cx="3286148" cy="2164225"/>
          </a:xfrm>
          <a:prstGeom prst="rect">
            <a:avLst/>
          </a:prstGeom>
          <a:noFill/>
          <a:ln w="9525">
            <a:noFill/>
            <a:miter lim="800000"/>
            <a:headEnd/>
            <a:tailEnd/>
          </a:ln>
          <a:effectLst/>
        </p:spPr>
      </p:pic>
      <p:sp>
        <p:nvSpPr>
          <p:cNvPr id="7" name="Rectangle 6">
            <a:hlinkClick r:id="rId4" action="ppaction://hlinkfile"/>
          </p:cNvPr>
          <p:cNvSpPr/>
          <p:nvPr/>
        </p:nvSpPr>
        <p:spPr>
          <a:xfrm>
            <a:off x="7500958" y="4143386"/>
            <a:ext cx="1021433" cy="276999"/>
          </a:xfrm>
          <a:prstGeom prst="rect">
            <a:avLst/>
          </a:prstGeom>
        </p:spPr>
        <p:txBody>
          <a:bodyPr wrap="none">
            <a:spAutoFit/>
          </a:bodyPr>
          <a:lstStyle/>
          <a:p>
            <a:r>
              <a:rPr lang="en-US" sz="1200" u="sng" dirty="0" smtClean="0">
                <a:solidFill>
                  <a:srgbClr val="0070C0"/>
                </a:solidFill>
                <a:latin typeface="Merriweather"/>
                <a:ea typeface="Merriweather"/>
                <a:cs typeface="Merriweather"/>
                <a:sym typeface="Merriweather"/>
              </a:rPr>
              <a:t>curves loft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1928794" y="571486"/>
            <a:ext cx="6500858" cy="1643074"/>
          </a:xfrm>
          <a:prstGeom prst="rect">
            <a:avLst/>
          </a:prstGeom>
        </p:spPr>
        <p:txBody>
          <a:bodyPr spcFirstLastPara="1" wrap="square" lIns="0" tIns="0" rIns="0" bIns="0" anchor="t" anchorCtr="0">
            <a:noAutofit/>
          </a:bodyPr>
          <a:lstStyle/>
          <a:p>
            <a:r>
              <a:rPr lang="en-US" sz="1200" b="1" dirty="0" smtClean="0"/>
              <a:t>NURBS</a:t>
            </a:r>
          </a:p>
          <a:p>
            <a:pPr lvl="1"/>
            <a:r>
              <a:rPr lang="en-US" sz="1200" b="1" dirty="0" smtClean="0"/>
              <a:t>Create a single curve and then revolve it up to 360 degrees to create a surface, </a:t>
            </a:r>
          </a:p>
          <a:p>
            <a:pPr lvl="2"/>
            <a:r>
              <a:rPr lang="en-US" sz="1200" dirty="0" smtClean="0"/>
              <a:t>such as a cup or glass, as shown in Figure 5.24.</a:t>
            </a:r>
          </a:p>
          <a:p>
            <a:pPr lvl="2"/>
            <a:r>
              <a:rPr lang="en-US" sz="1200" dirty="0" smtClean="0"/>
              <a:t>You can also extrude surfaces similarly to the way polygons can extrude faces, but along a curve see Figure 5.25.</a:t>
            </a:r>
          </a:p>
          <a:p>
            <a:pPr lvl="1"/>
            <a:r>
              <a:rPr lang="en-US" sz="1200" dirty="0" smtClean="0"/>
              <a:t>.</a:t>
            </a:r>
          </a:p>
          <a:p>
            <a:pPr lvl="1"/>
            <a:endParaRPr lang="en-US" sz="1200" b="1" dirty="0" smtClean="0"/>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29</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
        <p:nvSpPr>
          <p:cNvPr id="7" name="Rectangle 6">
            <a:hlinkClick r:id="rId3" action="ppaction://hlinkfile"/>
          </p:cNvPr>
          <p:cNvSpPr/>
          <p:nvPr/>
        </p:nvSpPr>
        <p:spPr>
          <a:xfrm>
            <a:off x="5072066" y="4572014"/>
            <a:ext cx="1744388" cy="276999"/>
          </a:xfrm>
          <a:prstGeom prst="rect">
            <a:avLst/>
          </a:prstGeom>
        </p:spPr>
        <p:txBody>
          <a:bodyPr wrap="none">
            <a:spAutoFit/>
          </a:bodyPr>
          <a:lstStyle/>
          <a:p>
            <a:r>
              <a:rPr lang="en-US" sz="1200" u="sng" dirty="0" smtClean="0">
                <a:solidFill>
                  <a:srgbClr val="0070C0"/>
                </a:solidFill>
                <a:latin typeface="Merriweather"/>
                <a:ea typeface="Merriweather"/>
                <a:cs typeface="Merriweather"/>
                <a:sym typeface="Merriweather"/>
              </a:rPr>
              <a:t>Revolve</a:t>
            </a:r>
            <a:r>
              <a:rPr lang="en-US" sz="1200" b="1" u="sng" dirty="0" smtClean="0">
                <a:solidFill>
                  <a:srgbClr val="0070C0"/>
                </a:solidFill>
              </a:rPr>
              <a:t> </a:t>
            </a:r>
            <a:r>
              <a:rPr lang="en-US" sz="1200" u="sng" dirty="0" smtClean="0">
                <a:solidFill>
                  <a:srgbClr val="0070C0"/>
                </a:solidFill>
                <a:latin typeface="Merriweather"/>
                <a:ea typeface="Merriweather"/>
                <a:cs typeface="Merriweather"/>
                <a:sym typeface="Merriweather"/>
              </a:rPr>
              <a:t>from image </a:t>
            </a:r>
          </a:p>
        </p:txBody>
      </p:sp>
      <p:pic>
        <p:nvPicPr>
          <p:cNvPr id="2050" name="Picture 2"/>
          <p:cNvPicPr>
            <a:picLocks noChangeAspect="1" noChangeArrowheads="1"/>
          </p:cNvPicPr>
          <p:nvPr/>
        </p:nvPicPr>
        <p:blipFill>
          <a:blip r:embed="rId4"/>
          <a:srcRect/>
          <a:stretch>
            <a:fillRect/>
          </a:stretch>
        </p:blipFill>
        <p:spPr bwMode="auto">
          <a:xfrm>
            <a:off x="1000100" y="2285998"/>
            <a:ext cx="3571900" cy="2495021"/>
          </a:xfrm>
          <a:prstGeom prst="rect">
            <a:avLst/>
          </a:prstGeom>
          <a:noFill/>
          <a:ln w="9525">
            <a:noFill/>
            <a:miter lim="800000"/>
            <a:headEnd/>
            <a:tailEnd/>
          </a:ln>
          <a:effectLst/>
        </p:spPr>
      </p:pic>
      <p:pic>
        <p:nvPicPr>
          <p:cNvPr id="2051" name="Picture 3"/>
          <p:cNvPicPr>
            <a:picLocks noChangeAspect="1" noChangeArrowheads="1"/>
          </p:cNvPicPr>
          <p:nvPr/>
        </p:nvPicPr>
        <p:blipFill>
          <a:blip r:embed="rId5"/>
          <a:srcRect/>
          <a:stretch>
            <a:fillRect/>
          </a:stretch>
        </p:blipFill>
        <p:spPr bwMode="auto">
          <a:xfrm>
            <a:off x="4714876" y="2285998"/>
            <a:ext cx="3284761" cy="2286016"/>
          </a:xfrm>
          <a:prstGeom prst="rect">
            <a:avLst/>
          </a:prstGeom>
          <a:noFill/>
          <a:ln w="9525">
            <a:noFill/>
            <a:miter lim="800000"/>
            <a:headEnd/>
            <a:tailEnd/>
          </a:ln>
          <a:effectLst/>
        </p:spPr>
      </p:pic>
      <p:sp>
        <p:nvSpPr>
          <p:cNvPr id="10" name="Rectangle 9">
            <a:hlinkClick r:id="rId6" action="ppaction://hlinkfile"/>
          </p:cNvPr>
          <p:cNvSpPr/>
          <p:nvPr/>
        </p:nvSpPr>
        <p:spPr>
          <a:xfrm>
            <a:off x="6929454" y="4572014"/>
            <a:ext cx="780983" cy="276999"/>
          </a:xfrm>
          <a:prstGeom prst="rect">
            <a:avLst/>
          </a:prstGeom>
        </p:spPr>
        <p:txBody>
          <a:bodyPr wrap="none">
            <a:spAutoFit/>
          </a:bodyPr>
          <a:lstStyle/>
          <a:p>
            <a:r>
              <a:rPr lang="en-US" sz="1200" u="sng" dirty="0" smtClean="0">
                <a:solidFill>
                  <a:srgbClr val="0070C0"/>
                </a:solidFill>
                <a:latin typeface="Merriweather"/>
                <a:ea typeface="Merriweather"/>
                <a:cs typeface="Merriweather"/>
                <a:sym typeface="Merriweather"/>
              </a:rPr>
              <a:t>Revolve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Lighting vs. Shading</a:t>
            </a:r>
            <a:endParaRPr lang="en-US" sz="2800" dirty="0" smtClean="0"/>
          </a:p>
        </p:txBody>
      </p:sp>
      <p:sp>
        <p:nvSpPr>
          <p:cNvPr id="56" name="Google Shape;56;p13"/>
          <p:cNvSpPr txBox="1">
            <a:spLocks noGrp="1"/>
          </p:cNvSpPr>
          <p:nvPr>
            <p:ph type="body" idx="1"/>
          </p:nvPr>
        </p:nvSpPr>
        <p:spPr>
          <a:xfrm>
            <a:off x="1928794" y="571486"/>
            <a:ext cx="6500858" cy="3143272"/>
          </a:xfrm>
          <a:prstGeom prst="rect">
            <a:avLst/>
          </a:prstGeom>
        </p:spPr>
        <p:txBody>
          <a:bodyPr spcFirstLastPara="1" wrap="square" lIns="0" tIns="0" rIns="0" bIns="0" anchor="t" anchorCtr="0">
            <a:noAutofit/>
          </a:bodyPr>
          <a:lstStyle/>
          <a:p>
            <a:r>
              <a:rPr lang="en-US" sz="1200" dirty="0" smtClean="0"/>
              <a:t>Illumination - the transport of light from a source to a point via direct and indirect </a:t>
            </a:r>
            <a:r>
              <a:rPr lang="en-US" sz="1200" dirty="0" smtClean="0"/>
              <a:t>paths</a:t>
            </a:r>
            <a:endParaRPr lang="ar-EG" sz="1200" dirty="0" smtClean="0"/>
          </a:p>
          <a:p>
            <a:endParaRPr lang="en-US" sz="1200" dirty="0" smtClean="0"/>
          </a:p>
          <a:p>
            <a:r>
              <a:rPr lang="en-US" sz="1200" dirty="0" smtClean="0"/>
              <a:t>Lighting - computing the luminous intensity for a specified 3D point, given a </a:t>
            </a:r>
            <a:r>
              <a:rPr lang="en-US" sz="1200" dirty="0" smtClean="0"/>
              <a:t>viewpoint</a:t>
            </a:r>
            <a:endParaRPr lang="ar-EG" sz="1200" dirty="0" smtClean="0"/>
          </a:p>
          <a:p>
            <a:endParaRPr lang="en-US" sz="1200" dirty="0" smtClean="0"/>
          </a:p>
          <a:p>
            <a:r>
              <a:rPr lang="en-US" sz="1200" dirty="0" smtClean="0"/>
              <a:t>Shading - assigning colors to </a:t>
            </a:r>
            <a:r>
              <a:rPr lang="en-US" sz="1200" dirty="0" smtClean="0"/>
              <a:t>pixels</a:t>
            </a:r>
            <a:endParaRPr lang="ar-EG" sz="1200" dirty="0" smtClean="0"/>
          </a:p>
          <a:p>
            <a:endParaRPr lang="ar-EG" sz="1200" dirty="0" smtClean="0"/>
          </a:p>
          <a:p>
            <a:r>
              <a:rPr lang="en-US" sz="1200" dirty="0" smtClean="0"/>
              <a:t>Light at a pixel from a light = Ambient + Diffuse + </a:t>
            </a:r>
            <a:r>
              <a:rPr lang="en-US" sz="1200" dirty="0" err="1" smtClean="0"/>
              <a:t>Specular</a:t>
            </a:r>
            <a:r>
              <a:rPr lang="en-US" sz="1200" dirty="0" smtClean="0"/>
              <a:t> </a:t>
            </a:r>
            <a:r>
              <a:rPr lang="en-US" sz="1200" dirty="0" smtClean="0"/>
              <a:t>contributions</a:t>
            </a:r>
            <a:endParaRPr lang="ar-EG" sz="1200" dirty="0" smtClean="0"/>
          </a:p>
          <a:p>
            <a:endParaRPr lang="ar-EG" sz="1200" dirty="0" smtClean="0"/>
          </a:p>
          <a:p>
            <a:pPr marL="457200" lvl="1">
              <a:spcBef>
                <a:spcPts val="0"/>
              </a:spcBef>
              <a:buFont typeface="Merriweather"/>
              <a:buChar char="⪢"/>
            </a:pPr>
            <a:r>
              <a:rPr lang="en-US" dirty="0" err="1" smtClean="0"/>
              <a:t>I</a:t>
            </a:r>
            <a:r>
              <a:rPr lang="en-US" baseline="-25000" dirty="0" err="1" smtClean="0"/>
              <a:t>light</a:t>
            </a:r>
            <a:r>
              <a:rPr lang="en-US" i="1" baseline="-25000" dirty="0" smtClean="0"/>
              <a:t> </a:t>
            </a:r>
            <a:r>
              <a:rPr lang="en-US" i="1" dirty="0" smtClean="0"/>
              <a:t>= </a:t>
            </a:r>
            <a:r>
              <a:rPr lang="en-US" dirty="0" err="1" smtClean="0"/>
              <a:t>I</a:t>
            </a:r>
            <a:r>
              <a:rPr lang="en-US" baseline="-25000" dirty="0" err="1" smtClean="0"/>
              <a:t>ambient</a:t>
            </a:r>
            <a:r>
              <a:rPr lang="en-US" baseline="-25000" dirty="0" smtClean="0"/>
              <a:t> </a:t>
            </a:r>
            <a:r>
              <a:rPr lang="en-US" dirty="0" smtClean="0"/>
              <a:t>+ </a:t>
            </a:r>
            <a:r>
              <a:rPr lang="en-US" dirty="0" err="1" smtClean="0"/>
              <a:t>I</a:t>
            </a:r>
            <a:r>
              <a:rPr lang="en-US" baseline="-25000" dirty="0" err="1" smtClean="0"/>
              <a:t>diffuse</a:t>
            </a:r>
            <a:r>
              <a:rPr lang="en-US" dirty="0" smtClean="0"/>
              <a:t> + </a:t>
            </a:r>
            <a:r>
              <a:rPr lang="en-US" dirty="0" err="1" smtClean="0"/>
              <a:t>I</a:t>
            </a:r>
            <a:r>
              <a:rPr lang="en-US" baseline="-25000" dirty="0" err="1" smtClean="0"/>
              <a:t>specular</a:t>
            </a:r>
            <a:endParaRPr lang="ar-EG" baseline="-25000" dirty="0" smtClean="0"/>
          </a:p>
          <a:p>
            <a:pPr marL="457200" lvl="1">
              <a:spcBef>
                <a:spcPts val="0"/>
              </a:spcBef>
              <a:buFont typeface="Merriweather"/>
              <a:buChar char="⪢"/>
            </a:pPr>
            <a:endParaRPr lang="ar-EG" baseline="-25000" dirty="0" smtClean="0"/>
          </a:p>
          <a:p>
            <a:pPr marL="457200" lvl="1">
              <a:spcBef>
                <a:spcPts val="0"/>
              </a:spcBef>
              <a:buFont typeface="Merriweather"/>
              <a:buChar char="⪢"/>
            </a:pPr>
            <a:r>
              <a:rPr lang="en-US" dirty="0" err="1" smtClean="0"/>
              <a:t>I</a:t>
            </a:r>
            <a:r>
              <a:rPr lang="en-US" baseline="-25000" dirty="0" err="1" smtClean="0"/>
              <a:t>ambient</a:t>
            </a:r>
            <a:r>
              <a:rPr lang="en-US" dirty="0" smtClean="0"/>
              <a:t> = color</a:t>
            </a:r>
          </a:p>
          <a:p>
            <a:pPr marL="457200" lvl="1">
              <a:spcBef>
                <a:spcPts val="0"/>
              </a:spcBef>
              <a:buFont typeface="Merriweather"/>
              <a:buChar char="⪢"/>
            </a:pPr>
            <a:endParaRPr lang="en-US" dirty="0" smtClean="0"/>
          </a:p>
          <a:p>
            <a:endParaRPr lang="en-US" sz="1200" dirty="0"/>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3</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End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115700" y="205975"/>
            <a:ext cx="4571100" cy="436949"/>
          </a:xfrm>
        </p:spPr>
        <p:txBody>
          <a:bodyPr/>
          <a:lstStyle/>
          <a:p>
            <a:r>
              <a:rPr lang="en-US" sz="2800" dirty="0" smtClean="0"/>
              <a:t>Shading Techniques</a:t>
            </a:r>
          </a:p>
        </p:txBody>
      </p:sp>
      <p:sp>
        <p:nvSpPr>
          <p:cNvPr id="210947" name="Rectangle 3"/>
          <p:cNvSpPr>
            <a:spLocks noGrp="1" noChangeArrowheads="1"/>
          </p:cNvSpPr>
          <p:nvPr>
            <p:ph type="body" idx="1"/>
          </p:nvPr>
        </p:nvSpPr>
        <p:spPr>
          <a:xfrm>
            <a:off x="4000496" y="857238"/>
            <a:ext cx="4571100" cy="3411600"/>
          </a:xfrm>
        </p:spPr>
        <p:txBody>
          <a:bodyPr/>
          <a:lstStyle/>
          <a:p>
            <a:r>
              <a:rPr lang="en-US" sz="1200" dirty="0" smtClean="0"/>
              <a:t>Constant Shading</a:t>
            </a:r>
          </a:p>
          <a:p>
            <a:pPr lvl="1"/>
            <a:r>
              <a:rPr lang="en-US" sz="1200" dirty="0" smtClean="0"/>
              <a:t>Calculate one lighting calculation (pick a vertex) per triangle</a:t>
            </a:r>
          </a:p>
          <a:p>
            <a:pPr lvl="1"/>
            <a:r>
              <a:rPr lang="en-US" sz="1200" dirty="0" smtClean="0"/>
              <a:t>Color the entire triangle the same color</a:t>
            </a:r>
          </a:p>
          <a:p>
            <a:r>
              <a:rPr lang="en-US" sz="1200" dirty="0" err="1" smtClean="0"/>
              <a:t>Gouraud</a:t>
            </a:r>
            <a:r>
              <a:rPr lang="en-US" sz="1200" dirty="0" smtClean="0"/>
              <a:t> Shading</a:t>
            </a:r>
          </a:p>
          <a:p>
            <a:pPr lvl="1"/>
            <a:r>
              <a:rPr lang="en-US" sz="1200" dirty="0" smtClean="0"/>
              <a:t>Calculate three lighting calculations (the vertices) per triangle</a:t>
            </a:r>
          </a:p>
          <a:p>
            <a:pPr lvl="1"/>
            <a:r>
              <a:rPr lang="en-US" sz="1200" dirty="0" smtClean="0"/>
              <a:t>Linearly interpolate the colors as you scan convert</a:t>
            </a:r>
          </a:p>
          <a:p>
            <a:r>
              <a:rPr lang="en-US" sz="1200" dirty="0" err="1" smtClean="0"/>
              <a:t>Phong</a:t>
            </a:r>
            <a:r>
              <a:rPr lang="en-US" sz="1200" dirty="0" smtClean="0"/>
              <a:t> Shading</a:t>
            </a:r>
          </a:p>
          <a:p>
            <a:pPr lvl="1"/>
            <a:r>
              <a:rPr lang="en-US" sz="1200" dirty="0" smtClean="0"/>
              <a:t>While you scan convert, linearly interpolate the </a:t>
            </a:r>
            <a:r>
              <a:rPr lang="en-US" sz="1200" dirty="0" err="1" smtClean="0"/>
              <a:t>normals</a:t>
            </a:r>
            <a:r>
              <a:rPr lang="en-US" sz="1200" dirty="0" smtClean="0"/>
              <a:t>.</a:t>
            </a:r>
          </a:p>
          <a:p>
            <a:pPr lvl="1"/>
            <a:r>
              <a:rPr lang="en-US" sz="1200" dirty="0" smtClean="0"/>
              <a:t>With the interpolated normal at each pixel, calculate the lighting at each pixel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Lambert’s Cosine Law</a:t>
            </a:r>
          </a:p>
        </p:txBody>
      </p:sp>
      <p:sp>
        <p:nvSpPr>
          <p:cNvPr id="11267" name="Rectangle 3"/>
          <p:cNvSpPr>
            <a:spLocks noGrp="1" noChangeArrowheads="1"/>
          </p:cNvSpPr>
          <p:nvPr>
            <p:ph type="body" idx="1"/>
          </p:nvPr>
        </p:nvSpPr>
        <p:spPr/>
        <p:txBody>
          <a:bodyPr/>
          <a:lstStyle/>
          <a:p>
            <a:pPr eaLnBrk="1" hangingPunct="1"/>
            <a:r>
              <a:rPr lang="en-US" sz="1400" dirty="0" smtClean="0"/>
              <a:t>Ideally diffuse surfaces obey cosine law.</a:t>
            </a:r>
          </a:p>
          <a:p>
            <a:pPr lvl="1" eaLnBrk="1" hangingPunct="1"/>
            <a:r>
              <a:rPr lang="en-US" sz="1400" dirty="0" smtClean="0"/>
              <a:t>Often called </a:t>
            </a:r>
            <a:r>
              <a:rPr lang="en-US" sz="1400" i="1" dirty="0" err="1" smtClean="0"/>
              <a:t>Lambertian</a:t>
            </a:r>
            <a:r>
              <a:rPr lang="en-US" sz="1400" dirty="0" smtClean="0"/>
              <a:t> surfaces.</a:t>
            </a:r>
          </a:p>
          <a:p>
            <a:pPr eaLnBrk="1" hangingPunct="1"/>
            <a:r>
              <a:rPr lang="en-US" sz="1400" i="1" dirty="0" smtClean="0"/>
              <a:t>I</a:t>
            </a:r>
            <a:r>
              <a:rPr lang="en-US" sz="1400" i="1" baseline="-25000" dirty="0" smtClean="0"/>
              <a:t>d</a:t>
            </a:r>
            <a:r>
              <a:rPr lang="en-US" sz="1400" dirty="0" smtClean="0"/>
              <a:t> </a:t>
            </a:r>
            <a:r>
              <a:rPr lang="en-US" sz="1400" dirty="0" smtClean="0"/>
              <a:t>	= </a:t>
            </a:r>
            <a:r>
              <a:rPr lang="en-US" sz="1400" i="1" dirty="0" err="1" smtClean="0"/>
              <a:t>k</a:t>
            </a:r>
            <a:r>
              <a:rPr lang="en-US" sz="1400" i="1" baseline="-25000" dirty="0" err="1" smtClean="0"/>
              <a:t>d</a:t>
            </a:r>
            <a:r>
              <a:rPr lang="en-US" sz="1400" i="1" baseline="-25000" dirty="0" smtClean="0"/>
              <a:t> </a:t>
            </a:r>
            <a:r>
              <a:rPr lang="en-US" sz="1400" i="1" dirty="0" err="1" smtClean="0"/>
              <a:t>I</a:t>
            </a:r>
            <a:r>
              <a:rPr lang="en-US" sz="1400" i="1" baseline="-25000" dirty="0" err="1" smtClean="0"/>
              <a:t>light</a:t>
            </a:r>
            <a:r>
              <a:rPr lang="en-US" sz="1400" baseline="-25000" dirty="0" smtClean="0"/>
              <a:t> </a:t>
            </a:r>
            <a:r>
              <a:rPr lang="en-US" sz="1400" dirty="0" err="1" smtClean="0"/>
              <a:t>cos</a:t>
            </a:r>
            <a:r>
              <a:rPr lang="en-US" sz="1400" dirty="0" smtClean="0"/>
              <a:t> </a:t>
            </a:r>
            <a:r>
              <a:rPr lang="en-US" sz="1400" i="1" dirty="0" smtClean="0">
                <a:sym typeface="Symbol" pitchFamily="18" charset="2"/>
              </a:rPr>
              <a:t> </a:t>
            </a:r>
            <a:r>
              <a:rPr lang="en-US" sz="1400" dirty="0" smtClean="0">
                <a:sym typeface="Symbol" pitchFamily="18" charset="2"/>
              </a:rPr>
              <a:t/>
            </a:r>
            <a:br>
              <a:rPr lang="en-US" sz="1400" dirty="0" smtClean="0">
                <a:sym typeface="Symbol" pitchFamily="18" charset="2"/>
              </a:rPr>
            </a:br>
            <a:r>
              <a:rPr lang="en-US" sz="1400" dirty="0" smtClean="0">
                <a:sym typeface="Symbol" pitchFamily="18" charset="2"/>
              </a:rPr>
              <a:t>	= </a:t>
            </a:r>
            <a:r>
              <a:rPr lang="en-US" sz="1400" i="1" dirty="0" err="1" smtClean="0"/>
              <a:t>k</a:t>
            </a:r>
            <a:r>
              <a:rPr lang="en-US" sz="1400" i="1" baseline="-25000" dirty="0" err="1" smtClean="0"/>
              <a:t>d</a:t>
            </a:r>
            <a:r>
              <a:rPr lang="en-US" sz="1400" i="1" baseline="-25000" dirty="0" smtClean="0"/>
              <a:t> </a:t>
            </a:r>
            <a:r>
              <a:rPr lang="en-US" sz="1400" i="1" dirty="0" err="1" smtClean="0">
                <a:sym typeface="Symbol" pitchFamily="18" charset="2"/>
              </a:rPr>
              <a:t>I</a:t>
            </a:r>
            <a:r>
              <a:rPr lang="en-US" sz="1400" i="1" baseline="-25000" dirty="0" err="1" smtClean="0">
                <a:sym typeface="Symbol" pitchFamily="18" charset="2"/>
              </a:rPr>
              <a:t>light</a:t>
            </a:r>
            <a:r>
              <a:rPr lang="en-US" sz="1400" dirty="0" smtClean="0">
                <a:sym typeface="Symbol" pitchFamily="18" charset="2"/>
              </a:rPr>
              <a:t>(</a:t>
            </a:r>
            <a:r>
              <a:rPr lang="en-US" sz="1400" i="1" dirty="0" smtClean="0">
                <a:sym typeface="Symbol" pitchFamily="18" charset="2"/>
              </a:rPr>
              <a:t>N</a:t>
            </a:r>
            <a:r>
              <a:rPr lang="en-US" sz="1400" dirty="0" smtClean="0">
                <a:sym typeface="Symbol" pitchFamily="18" charset="2"/>
              </a:rPr>
              <a:t>·</a:t>
            </a:r>
            <a:r>
              <a:rPr lang="en-US" sz="1400" i="1" dirty="0" smtClean="0">
                <a:sym typeface="Symbol" pitchFamily="18" charset="2"/>
              </a:rPr>
              <a:t>L</a:t>
            </a:r>
            <a:r>
              <a:rPr lang="en-US" sz="1400" dirty="0" smtClean="0">
                <a:sym typeface="Symbol" pitchFamily="18" charset="2"/>
              </a:rPr>
              <a:t>).</a:t>
            </a:r>
          </a:p>
          <a:p>
            <a:pPr lvl="1" eaLnBrk="1" hangingPunct="1"/>
            <a:r>
              <a:rPr lang="en-US" sz="1400" i="1" dirty="0" err="1" smtClean="0">
                <a:sym typeface="Symbol" pitchFamily="18" charset="2"/>
              </a:rPr>
              <a:t>k</a:t>
            </a:r>
            <a:r>
              <a:rPr lang="en-US" sz="1400" i="1" baseline="-25000" dirty="0" err="1" smtClean="0">
                <a:sym typeface="Symbol" pitchFamily="18" charset="2"/>
              </a:rPr>
              <a:t>d</a:t>
            </a:r>
            <a:r>
              <a:rPr lang="en-US" sz="1400" dirty="0" smtClean="0">
                <a:sym typeface="Symbol" pitchFamily="18" charset="2"/>
              </a:rPr>
              <a:t> is the diffuse reflectance</a:t>
            </a:r>
            <a:br>
              <a:rPr lang="en-US" sz="1400" dirty="0" smtClean="0">
                <a:sym typeface="Symbol" pitchFamily="18" charset="2"/>
              </a:rPr>
            </a:br>
            <a:r>
              <a:rPr lang="en-US" sz="1400" dirty="0" smtClean="0">
                <a:sym typeface="Symbol" pitchFamily="18" charset="2"/>
              </a:rPr>
              <a:t>of the material</a:t>
            </a:r>
            <a:r>
              <a:rPr lang="en-US" sz="1400" dirty="0" smtClean="0">
                <a:sym typeface="Symbol" pitchFamily="18" charset="2"/>
              </a:rPr>
              <a:t>.</a:t>
            </a:r>
          </a:p>
          <a:p>
            <a:pPr lvl="1" eaLnBrk="1" hangingPunct="1"/>
            <a:r>
              <a:rPr lang="en-US" sz="1400" i="1" dirty="0" smtClean="0">
                <a:sym typeface="Symbol" pitchFamily="18" charset="2"/>
              </a:rPr>
              <a:t>L – direction to light</a:t>
            </a:r>
          </a:p>
          <a:p>
            <a:pPr lvl="1" eaLnBrk="1" hangingPunct="1"/>
            <a:r>
              <a:rPr lang="en-US" sz="1400" i="1" dirty="0" smtClean="0">
                <a:sym typeface="Symbol" pitchFamily="18" charset="2"/>
              </a:rPr>
              <a:t>N-normal</a:t>
            </a:r>
            <a:endParaRPr lang="en-US" sz="1400" dirty="0" smtClean="0">
              <a:sym typeface="Symbol" pitchFamily="18" charset="2"/>
            </a:endParaRPr>
          </a:p>
          <a:p>
            <a:pPr eaLnBrk="1" hangingPunct="1">
              <a:buFont typeface="Wingdings" pitchFamily="2" charset="2"/>
              <a:buNone/>
            </a:pPr>
            <a:endParaRPr lang="en-US" sz="1400" dirty="0" smtClean="0">
              <a:sym typeface="Symbol" pitchFamily="18" charset="2"/>
            </a:endParaRPr>
          </a:p>
          <a:p>
            <a:pPr eaLnBrk="1" hangingPunct="1"/>
            <a:endParaRPr lang="en-US" sz="1400" i="1" dirty="0" smtClean="0"/>
          </a:p>
        </p:txBody>
      </p:sp>
      <p:grpSp>
        <p:nvGrpSpPr>
          <p:cNvPr id="13" name="Group 15"/>
          <p:cNvGrpSpPr>
            <a:grpSpLocks/>
          </p:cNvGrpSpPr>
          <p:nvPr/>
        </p:nvGrpSpPr>
        <p:grpSpPr bwMode="auto">
          <a:xfrm>
            <a:off x="7072330" y="3000378"/>
            <a:ext cx="1739900" cy="1173163"/>
            <a:chOff x="3679" y="2330"/>
            <a:chExt cx="1096" cy="739"/>
          </a:xfrm>
        </p:grpSpPr>
        <p:sp>
          <p:nvSpPr>
            <p:cNvPr id="14" name="Freeform 6"/>
            <p:cNvSpPr>
              <a:spLocks/>
            </p:cNvSpPr>
            <p:nvPr/>
          </p:nvSpPr>
          <p:spPr bwMode="auto">
            <a:xfrm>
              <a:off x="3764" y="2956"/>
              <a:ext cx="1011" cy="113"/>
            </a:xfrm>
            <a:custGeom>
              <a:avLst/>
              <a:gdLst>
                <a:gd name="T0" fmla="*/ 0 w 1011"/>
                <a:gd name="T1" fmla="*/ 113 h 113"/>
                <a:gd name="T2" fmla="*/ 527 w 1011"/>
                <a:gd name="T3" fmla="*/ 1 h 113"/>
                <a:gd name="T4" fmla="*/ 1011 w 1011"/>
                <a:gd name="T5" fmla="*/ 106 h 113"/>
                <a:gd name="T6" fmla="*/ 0 60000 65536"/>
                <a:gd name="T7" fmla="*/ 0 60000 65536"/>
                <a:gd name="T8" fmla="*/ 0 60000 65536"/>
                <a:gd name="T9" fmla="*/ 0 w 1011"/>
                <a:gd name="T10" fmla="*/ 0 h 113"/>
                <a:gd name="T11" fmla="*/ 1011 w 1011"/>
                <a:gd name="T12" fmla="*/ 113 h 113"/>
              </a:gdLst>
              <a:ahLst/>
              <a:cxnLst>
                <a:cxn ang="T6">
                  <a:pos x="T0" y="T1"/>
                </a:cxn>
                <a:cxn ang="T7">
                  <a:pos x="T2" y="T3"/>
                </a:cxn>
                <a:cxn ang="T8">
                  <a:pos x="T4" y="T5"/>
                </a:cxn>
              </a:cxnLst>
              <a:rect l="T9" t="T10" r="T11" b="T12"/>
              <a:pathLst>
                <a:path w="1011" h="113">
                  <a:moveTo>
                    <a:pt x="0" y="113"/>
                  </a:moveTo>
                  <a:cubicBezTo>
                    <a:pt x="179" y="57"/>
                    <a:pt x="359" y="2"/>
                    <a:pt x="527" y="1"/>
                  </a:cubicBezTo>
                  <a:cubicBezTo>
                    <a:pt x="695" y="0"/>
                    <a:pt x="928" y="83"/>
                    <a:pt x="1011" y="106"/>
                  </a:cubicBezTo>
                </a:path>
              </a:pathLst>
            </a:custGeom>
            <a:noFill/>
            <a:ln w="38100">
              <a:solidFill>
                <a:srgbClr val="FF6600"/>
              </a:solidFill>
              <a:round/>
              <a:headEnd/>
              <a:tailEnd/>
            </a:ln>
          </p:spPr>
          <p:txBody>
            <a:bodyPr wrap="none"/>
            <a:lstStyle/>
            <a:p>
              <a:endParaRPr lang="en-US"/>
            </a:p>
          </p:txBody>
        </p:sp>
        <p:sp>
          <p:nvSpPr>
            <p:cNvPr id="15" name="Line 7"/>
            <p:cNvSpPr>
              <a:spLocks noChangeShapeType="1"/>
            </p:cNvSpPr>
            <p:nvPr/>
          </p:nvSpPr>
          <p:spPr bwMode="auto">
            <a:xfrm flipV="1">
              <a:off x="4269" y="2571"/>
              <a:ext cx="0" cy="386"/>
            </a:xfrm>
            <a:prstGeom prst="line">
              <a:avLst/>
            </a:prstGeom>
            <a:noFill/>
            <a:ln w="19050">
              <a:solidFill>
                <a:schemeClr val="tx1"/>
              </a:solidFill>
              <a:round/>
              <a:headEnd/>
              <a:tailEnd type="triangle" w="med" len="med"/>
            </a:ln>
          </p:spPr>
          <p:txBody>
            <a:bodyPr wrap="none"/>
            <a:lstStyle/>
            <a:p>
              <a:endParaRPr lang="en-US"/>
            </a:p>
          </p:txBody>
        </p:sp>
        <p:sp>
          <p:nvSpPr>
            <p:cNvPr id="16" name="Line 8"/>
            <p:cNvSpPr>
              <a:spLocks noChangeShapeType="1"/>
            </p:cNvSpPr>
            <p:nvPr/>
          </p:nvSpPr>
          <p:spPr bwMode="auto">
            <a:xfrm>
              <a:off x="3882" y="2593"/>
              <a:ext cx="393" cy="351"/>
            </a:xfrm>
            <a:prstGeom prst="line">
              <a:avLst/>
            </a:prstGeom>
            <a:noFill/>
            <a:ln w="19050">
              <a:solidFill>
                <a:schemeClr val="tx1"/>
              </a:solidFill>
              <a:round/>
              <a:headEnd type="triangle" w="med" len="med"/>
              <a:tailEnd/>
            </a:ln>
          </p:spPr>
          <p:txBody>
            <a:bodyPr wrap="none"/>
            <a:lstStyle/>
            <a:p>
              <a:endParaRPr lang="en-US"/>
            </a:p>
          </p:txBody>
        </p:sp>
        <p:sp>
          <p:nvSpPr>
            <p:cNvPr id="17" name="Arc 10"/>
            <p:cNvSpPr>
              <a:spLocks/>
            </p:cNvSpPr>
            <p:nvPr/>
          </p:nvSpPr>
          <p:spPr bwMode="auto">
            <a:xfrm flipH="1">
              <a:off x="4136" y="2762"/>
              <a:ext cx="155" cy="54"/>
            </a:xfrm>
            <a:custGeom>
              <a:avLst/>
              <a:gdLst>
                <a:gd name="T0" fmla="*/ 39 w 21600"/>
                <a:gd name="T1" fmla="*/ 0 h 20915"/>
                <a:gd name="T2" fmla="*/ 155 w 21600"/>
                <a:gd name="T3" fmla="*/ 54 h 20915"/>
                <a:gd name="T4" fmla="*/ 0 w 21600"/>
                <a:gd name="T5" fmla="*/ 54 h 20915"/>
                <a:gd name="T6" fmla="*/ 0 60000 65536"/>
                <a:gd name="T7" fmla="*/ 0 60000 65536"/>
                <a:gd name="T8" fmla="*/ 0 60000 65536"/>
                <a:gd name="T9" fmla="*/ 0 w 21600"/>
                <a:gd name="T10" fmla="*/ 0 h 20915"/>
                <a:gd name="T11" fmla="*/ 21600 w 21600"/>
                <a:gd name="T12" fmla="*/ 20915 h 20915"/>
              </a:gdLst>
              <a:ahLst/>
              <a:cxnLst>
                <a:cxn ang="T6">
                  <a:pos x="T0" y="T1"/>
                </a:cxn>
                <a:cxn ang="T7">
                  <a:pos x="T2" y="T3"/>
                </a:cxn>
                <a:cxn ang="T8">
                  <a:pos x="T4" y="T5"/>
                </a:cxn>
              </a:cxnLst>
              <a:rect l="T9" t="T10" r="T11" b="T12"/>
              <a:pathLst>
                <a:path w="21600" h="20915" fill="none" extrusionOk="0">
                  <a:moveTo>
                    <a:pt x="5396" y="0"/>
                  </a:moveTo>
                  <a:cubicBezTo>
                    <a:pt x="14935" y="2461"/>
                    <a:pt x="21600" y="11064"/>
                    <a:pt x="21600" y="20915"/>
                  </a:cubicBezTo>
                </a:path>
                <a:path w="21600" h="20915" stroke="0" extrusionOk="0">
                  <a:moveTo>
                    <a:pt x="5396" y="0"/>
                  </a:moveTo>
                  <a:cubicBezTo>
                    <a:pt x="14935" y="2461"/>
                    <a:pt x="21600" y="11064"/>
                    <a:pt x="21600" y="20915"/>
                  </a:cubicBezTo>
                  <a:lnTo>
                    <a:pt x="0" y="20915"/>
                  </a:lnTo>
                  <a:close/>
                </a:path>
              </a:pathLst>
            </a:custGeom>
            <a:noFill/>
            <a:ln w="38100">
              <a:solidFill>
                <a:srgbClr val="FF6600"/>
              </a:solidFill>
              <a:round/>
              <a:headEnd/>
              <a:tailEnd/>
            </a:ln>
          </p:spPr>
          <p:txBody>
            <a:bodyPr wrap="none" anchor="ctr"/>
            <a:lstStyle/>
            <a:p>
              <a:endParaRPr lang="en-US"/>
            </a:p>
          </p:txBody>
        </p:sp>
        <p:sp>
          <p:nvSpPr>
            <p:cNvPr id="18" name="Text Box 11"/>
            <p:cNvSpPr txBox="1">
              <a:spLocks noChangeArrowheads="1"/>
            </p:cNvSpPr>
            <p:nvPr/>
          </p:nvSpPr>
          <p:spPr bwMode="auto">
            <a:xfrm>
              <a:off x="3679" y="2452"/>
              <a:ext cx="152" cy="212"/>
            </a:xfrm>
            <a:prstGeom prst="rect">
              <a:avLst/>
            </a:prstGeom>
            <a:noFill/>
            <a:ln w="38100">
              <a:noFill/>
              <a:miter lim="800000"/>
              <a:headEnd/>
              <a:tailEnd/>
            </a:ln>
          </p:spPr>
          <p:txBody>
            <a:bodyPr wrap="none">
              <a:spAutoFit/>
            </a:bodyPr>
            <a:lstStyle/>
            <a:p>
              <a:r>
                <a:rPr lang="en-US" sz="1600" i="0">
                  <a:latin typeface="Arial" charset="0"/>
                </a:rPr>
                <a:t>I</a:t>
              </a:r>
            </a:p>
          </p:txBody>
        </p:sp>
        <p:sp>
          <p:nvSpPr>
            <p:cNvPr id="19" name="Text Box 12"/>
            <p:cNvSpPr txBox="1">
              <a:spLocks noChangeArrowheads="1"/>
            </p:cNvSpPr>
            <p:nvPr/>
          </p:nvSpPr>
          <p:spPr bwMode="auto">
            <a:xfrm>
              <a:off x="4155" y="2330"/>
              <a:ext cx="208" cy="212"/>
            </a:xfrm>
            <a:prstGeom prst="rect">
              <a:avLst/>
            </a:prstGeom>
            <a:noFill/>
            <a:ln w="38100">
              <a:noFill/>
              <a:miter lim="800000"/>
              <a:headEnd/>
              <a:tailEnd/>
            </a:ln>
          </p:spPr>
          <p:txBody>
            <a:bodyPr wrap="none">
              <a:spAutoFit/>
            </a:bodyPr>
            <a:lstStyle/>
            <a:p>
              <a:r>
                <a:rPr lang="en-US" sz="1600" i="0">
                  <a:latin typeface="Arial" charset="0"/>
                </a:rPr>
                <a:t>N</a:t>
              </a:r>
            </a:p>
          </p:txBody>
        </p:sp>
        <p:sp>
          <p:nvSpPr>
            <p:cNvPr id="20" name="Text Box 13"/>
            <p:cNvSpPr txBox="1">
              <a:spLocks noChangeArrowheads="1"/>
            </p:cNvSpPr>
            <p:nvPr/>
          </p:nvSpPr>
          <p:spPr bwMode="auto">
            <a:xfrm>
              <a:off x="3998" y="2589"/>
              <a:ext cx="282" cy="212"/>
            </a:xfrm>
            <a:prstGeom prst="rect">
              <a:avLst/>
            </a:prstGeom>
            <a:noFill/>
            <a:ln w="38100">
              <a:noFill/>
              <a:miter lim="800000"/>
              <a:headEnd/>
              <a:tailEnd/>
            </a:ln>
          </p:spPr>
          <p:txBody>
            <a:bodyPr>
              <a:spAutoFit/>
            </a:bodyPr>
            <a:lstStyle/>
            <a:p>
              <a:r>
                <a:rPr lang="en-US" sz="1600" dirty="0">
                  <a:latin typeface="Arial Narrow" pitchFamily="34" charset="0"/>
                  <a:sym typeface="Symbol" pitchFamily="18" charset="2"/>
                </a:rPr>
                <a:t></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Phong Lighting Model</a:t>
            </a:r>
          </a:p>
        </p:txBody>
      </p:sp>
      <p:sp>
        <p:nvSpPr>
          <p:cNvPr id="13315" name="Rectangle 3"/>
          <p:cNvSpPr>
            <a:spLocks noGrp="1" noChangeArrowheads="1"/>
          </p:cNvSpPr>
          <p:nvPr>
            <p:ph type="body" idx="1"/>
          </p:nvPr>
        </p:nvSpPr>
        <p:spPr>
          <a:xfrm>
            <a:off x="4115700" y="1338300"/>
            <a:ext cx="4885456" cy="3411600"/>
          </a:xfrm>
        </p:spPr>
        <p:txBody>
          <a:bodyPr/>
          <a:lstStyle/>
          <a:p>
            <a:pPr lvl="1" eaLnBrk="1" hangingPunct="1"/>
            <a:r>
              <a:rPr lang="en-US" sz="1400" i="1" dirty="0" smtClean="0"/>
              <a:t>I</a:t>
            </a:r>
            <a:r>
              <a:rPr lang="en-US" sz="1400" i="1" baseline="-25000" dirty="0" smtClean="0"/>
              <a:t>s</a:t>
            </a:r>
            <a:r>
              <a:rPr lang="en-US" sz="1400" dirty="0" smtClean="0"/>
              <a:t>= </a:t>
            </a:r>
            <a:r>
              <a:rPr lang="en-US" sz="1400" i="1" dirty="0" err="1" smtClean="0"/>
              <a:t>k</a:t>
            </a:r>
            <a:r>
              <a:rPr lang="en-US" sz="1400" i="1" baseline="-25000" dirty="0" err="1" smtClean="0"/>
              <a:t>s</a:t>
            </a:r>
            <a:r>
              <a:rPr lang="en-US" sz="1400" i="1" baseline="-25000" dirty="0" smtClean="0"/>
              <a:t> </a:t>
            </a:r>
            <a:r>
              <a:rPr lang="en-US" sz="1400" i="1" dirty="0" err="1" smtClean="0"/>
              <a:t>I</a:t>
            </a:r>
            <a:r>
              <a:rPr lang="en-US" sz="1400" i="1" baseline="-25000" dirty="0" err="1" smtClean="0"/>
              <a:t>light</a:t>
            </a:r>
            <a:r>
              <a:rPr lang="en-US" sz="1400" dirty="0" err="1" smtClean="0"/>
              <a:t>cos</a:t>
            </a:r>
            <a:r>
              <a:rPr lang="en-US" sz="1400" i="1" baseline="30000" dirty="0" err="1" smtClean="0"/>
              <a:t>n</a:t>
            </a:r>
            <a:r>
              <a:rPr lang="en-US" sz="1400" i="1" dirty="0" smtClean="0">
                <a:sym typeface="Symbol" pitchFamily="18" charset="2"/>
              </a:rPr>
              <a:t></a:t>
            </a:r>
            <a:r>
              <a:rPr lang="en-US" sz="1400" dirty="0" smtClean="0">
                <a:sym typeface="Symbol" pitchFamily="18" charset="2"/>
              </a:rPr>
              <a:t/>
            </a:r>
            <a:br>
              <a:rPr lang="en-US" sz="1400" dirty="0" smtClean="0">
                <a:sym typeface="Symbol" pitchFamily="18" charset="2"/>
              </a:rPr>
            </a:br>
            <a:r>
              <a:rPr lang="en-US" sz="1400" dirty="0" smtClean="0">
                <a:sym typeface="Symbol" pitchFamily="18" charset="2"/>
              </a:rPr>
              <a:t>     = </a:t>
            </a:r>
            <a:r>
              <a:rPr lang="en-US" sz="1400" i="1" dirty="0" err="1" smtClean="0"/>
              <a:t>k</a:t>
            </a:r>
            <a:r>
              <a:rPr lang="en-US" sz="1400" i="1" baseline="-25000" dirty="0" err="1" smtClean="0"/>
              <a:t>s</a:t>
            </a:r>
            <a:r>
              <a:rPr lang="en-US" sz="1400" i="1" baseline="-25000" dirty="0" smtClean="0"/>
              <a:t> </a:t>
            </a:r>
            <a:r>
              <a:rPr lang="en-US" sz="1400" i="1" dirty="0" err="1" smtClean="0"/>
              <a:t>I</a:t>
            </a:r>
            <a:r>
              <a:rPr lang="en-US" sz="1400" i="1" baseline="-25000" dirty="0" err="1" smtClean="0"/>
              <a:t>light</a:t>
            </a:r>
            <a:r>
              <a:rPr lang="en-US" sz="1400" dirty="0" smtClean="0">
                <a:sym typeface="Symbol" pitchFamily="18" charset="2"/>
              </a:rPr>
              <a:t>(</a:t>
            </a:r>
            <a:r>
              <a:rPr lang="en-US" sz="1400" i="1" dirty="0" smtClean="0">
                <a:sym typeface="Symbol" pitchFamily="18" charset="2"/>
              </a:rPr>
              <a:t>V</a:t>
            </a:r>
            <a:r>
              <a:rPr lang="en-US" sz="1400" dirty="0" smtClean="0">
                <a:sym typeface="Symbol" pitchFamily="18" charset="2"/>
              </a:rPr>
              <a:t>·</a:t>
            </a:r>
            <a:r>
              <a:rPr lang="en-US" sz="1400" i="1" dirty="0" smtClean="0">
                <a:sym typeface="Symbol" pitchFamily="18" charset="2"/>
              </a:rPr>
              <a:t>R</a:t>
            </a:r>
            <a:r>
              <a:rPr lang="en-US" sz="1400" dirty="0" smtClean="0">
                <a:sym typeface="Symbol" pitchFamily="18" charset="2"/>
              </a:rPr>
              <a:t>)</a:t>
            </a:r>
            <a:r>
              <a:rPr lang="en-US" sz="1400" i="1" baseline="30000" dirty="0" smtClean="0">
                <a:sym typeface="Symbol" pitchFamily="18" charset="2"/>
              </a:rPr>
              <a:t>n</a:t>
            </a:r>
            <a:r>
              <a:rPr lang="en-US" sz="1400" i="1" dirty="0" smtClean="0">
                <a:sym typeface="Symbol" pitchFamily="18" charset="2"/>
              </a:rPr>
              <a:t>.</a:t>
            </a:r>
          </a:p>
          <a:p>
            <a:pPr lvl="2" eaLnBrk="1" hangingPunct="1"/>
            <a:r>
              <a:rPr lang="en-US" sz="1400" i="1" dirty="0" smtClean="0"/>
              <a:t>I</a:t>
            </a:r>
            <a:r>
              <a:rPr lang="en-US" sz="1400" i="1" baseline="-25000" dirty="0" smtClean="0"/>
              <a:t>s -</a:t>
            </a:r>
            <a:r>
              <a:rPr lang="en-US" sz="1400" dirty="0" smtClean="0">
                <a:sym typeface="Symbol" pitchFamily="18" charset="2"/>
              </a:rPr>
              <a:t> </a:t>
            </a:r>
            <a:r>
              <a:rPr lang="en-US" sz="1400" dirty="0" err="1" smtClean="0">
                <a:sym typeface="Symbol" pitchFamily="18" charset="2"/>
              </a:rPr>
              <a:t>specular</a:t>
            </a:r>
            <a:r>
              <a:rPr lang="en-US" sz="1400" dirty="0" smtClean="0">
                <a:sym typeface="Symbol" pitchFamily="18" charset="2"/>
              </a:rPr>
              <a:t> </a:t>
            </a:r>
            <a:endParaRPr lang="en-US" sz="1400" i="1" dirty="0" smtClean="0">
              <a:sym typeface="Symbol" pitchFamily="18" charset="2"/>
            </a:endParaRPr>
          </a:p>
          <a:p>
            <a:pPr lvl="2" eaLnBrk="1" hangingPunct="1"/>
            <a:r>
              <a:rPr lang="en-US" sz="1400" i="1" dirty="0" smtClean="0">
                <a:sym typeface="Symbol" pitchFamily="18" charset="2"/>
              </a:rPr>
              <a:t>V</a:t>
            </a:r>
            <a:r>
              <a:rPr lang="en-US" sz="1400" dirty="0" smtClean="0">
                <a:sym typeface="Symbol" pitchFamily="18" charset="2"/>
              </a:rPr>
              <a:t> </a:t>
            </a:r>
            <a:r>
              <a:rPr lang="en-US" sz="1400" dirty="0" smtClean="0">
                <a:sym typeface="Symbol" pitchFamily="18" charset="2"/>
              </a:rPr>
              <a:t>is the view direction.</a:t>
            </a:r>
          </a:p>
          <a:p>
            <a:pPr lvl="2" eaLnBrk="1" hangingPunct="1"/>
            <a:r>
              <a:rPr lang="en-US" sz="1400" i="1" dirty="0" smtClean="0">
                <a:sym typeface="Symbol" pitchFamily="18" charset="2"/>
              </a:rPr>
              <a:t>R </a:t>
            </a:r>
            <a:r>
              <a:rPr lang="en-US" sz="1400" dirty="0" smtClean="0">
                <a:sym typeface="Symbol" pitchFamily="18" charset="2"/>
              </a:rPr>
              <a:t>is the </a:t>
            </a:r>
            <a:r>
              <a:rPr lang="en-US" sz="1400" dirty="0" err="1" smtClean="0">
                <a:sym typeface="Symbol" pitchFamily="18" charset="2"/>
              </a:rPr>
              <a:t>specular</a:t>
            </a:r>
            <a:r>
              <a:rPr lang="en-US" sz="1400" dirty="0" smtClean="0">
                <a:sym typeface="Symbol" pitchFamily="18" charset="2"/>
              </a:rPr>
              <a:t> reflection direction.</a:t>
            </a:r>
            <a:br>
              <a:rPr lang="en-US" sz="1400" dirty="0" smtClean="0">
                <a:sym typeface="Symbol" pitchFamily="18" charset="2"/>
              </a:rPr>
            </a:br>
            <a:endParaRPr lang="en-US" sz="1400" i="1" baseline="30000" dirty="0" smtClean="0">
              <a:sym typeface="Symbol" pitchFamily="18" charset="2"/>
            </a:endParaRPr>
          </a:p>
        </p:txBody>
      </p:sp>
      <p:grpSp>
        <p:nvGrpSpPr>
          <p:cNvPr id="4" name="Group 4"/>
          <p:cNvGrpSpPr>
            <a:grpSpLocks/>
          </p:cNvGrpSpPr>
          <p:nvPr/>
        </p:nvGrpSpPr>
        <p:grpSpPr bwMode="auto">
          <a:xfrm>
            <a:off x="5357818" y="3357568"/>
            <a:ext cx="2106612" cy="1360488"/>
            <a:chOff x="4023" y="2836"/>
            <a:chExt cx="1327" cy="857"/>
          </a:xfrm>
        </p:grpSpPr>
        <p:sp>
          <p:nvSpPr>
            <p:cNvPr id="5" name="Freeform 5"/>
            <p:cNvSpPr>
              <a:spLocks/>
            </p:cNvSpPr>
            <p:nvPr/>
          </p:nvSpPr>
          <p:spPr bwMode="auto">
            <a:xfrm>
              <a:off x="4089" y="3580"/>
              <a:ext cx="1011" cy="113"/>
            </a:xfrm>
            <a:custGeom>
              <a:avLst/>
              <a:gdLst>
                <a:gd name="T0" fmla="*/ 0 w 1011"/>
                <a:gd name="T1" fmla="*/ 113 h 113"/>
                <a:gd name="T2" fmla="*/ 527 w 1011"/>
                <a:gd name="T3" fmla="*/ 1 h 113"/>
                <a:gd name="T4" fmla="*/ 1011 w 1011"/>
                <a:gd name="T5" fmla="*/ 106 h 113"/>
                <a:gd name="T6" fmla="*/ 0 60000 65536"/>
                <a:gd name="T7" fmla="*/ 0 60000 65536"/>
                <a:gd name="T8" fmla="*/ 0 60000 65536"/>
                <a:gd name="T9" fmla="*/ 0 w 1011"/>
                <a:gd name="T10" fmla="*/ 0 h 113"/>
                <a:gd name="T11" fmla="*/ 1011 w 1011"/>
                <a:gd name="T12" fmla="*/ 113 h 113"/>
              </a:gdLst>
              <a:ahLst/>
              <a:cxnLst>
                <a:cxn ang="T6">
                  <a:pos x="T0" y="T1"/>
                </a:cxn>
                <a:cxn ang="T7">
                  <a:pos x="T2" y="T3"/>
                </a:cxn>
                <a:cxn ang="T8">
                  <a:pos x="T4" y="T5"/>
                </a:cxn>
              </a:cxnLst>
              <a:rect l="T9" t="T10" r="T11" b="T12"/>
              <a:pathLst>
                <a:path w="1011" h="113">
                  <a:moveTo>
                    <a:pt x="0" y="113"/>
                  </a:moveTo>
                  <a:cubicBezTo>
                    <a:pt x="179" y="57"/>
                    <a:pt x="359" y="2"/>
                    <a:pt x="527" y="1"/>
                  </a:cubicBezTo>
                  <a:cubicBezTo>
                    <a:pt x="695" y="0"/>
                    <a:pt x="928" y="83"/>
                    <a:pt x="1011" y="106"/>
                  </a:cubicBezTo>
                </a:path>
              </a:pathLst>
            </a:custGeom>
            <a:noFill/>
            <a:ln w="38100">
              <a:solidFill>
                <a:srgbClr val="FF6600"/>
              </a:solidFill>
              <a:round/>
              <a:headEnd/>
              <a:tailEnd/>
            </a:ln>
          </p:spPr>
          <p:txBody>
            <a:bodyPr wrap="none"/>
            <a:lstStyle/>
            <a:p>
              <a:endParaRPr lang="en-US"/>
            </a:p>
          </p:txBody>
        </p:sp>
        <p:sp>
          <p:nvSpPr>
            <p:cNvPr id="6" name="Line 6"/>
            <p:cNvSpPr>
              <a:spLocks noChangeShapeType="1"/>
            </p:cNvSpPr>
            <p:nvPr/>
          </p:nvSpPr>
          <p:spPr bwMode="auto">
            <a:xfrm flipH="1" flipV="1">
              <a:off x="4594" y="3160"/>
              <a:ext cx="0" cy="421"/>
            </a:xfrm>
            <a:prstGeom prst="line">
              <a:avLst/>
            </a:prstGeom>
            <a:noFill/>
            <a:ln w="19050">
              <a:solidFill>
                <a:schemeClr val="accent1"/>
              </a:solidFill>
              <a:round/>
              <a:headEnd/>
              <a:tailEnd type="triangle" w="med" len="med"/>
            </a:ln>
          </p:spPr>
          <p:txBody>
            <a:bodyPr wrap="none"/>
            <a:lstStyle/>
            <a:p>
              <a:endParaRPr lang="en-US"/>
            </a:p>
          </p:txBody>
        </p:sp>
        <p:sp>
          <p:nvSpPr>
            <p:cNvPr id="7" name="Line 7"/>
            <p:cNvSpPr>
              <a:spLocks noChangeShapeType="1"/>
            </p:cNvSpPr>
            <p:nvPr/>
          </p:nvSpPr>
          <p:spPr bwMode="auto">
            <a:xfrm>
              <a:off x="4222" y="3034"/>
              <a:ext cx="372" cy="540"/>
            </a:xfrm>
            <a:prstGeom prst="line">
              <a:avLst/>
            </a:prstGeom>
            <a:noFill/>
            <a:ln w="19050">
              <a:solidFill>
                <a:schemeClr val="tx1"/>
              </a:solidFill>
              <a:round/>
              <a:headEnd type="triangle" w="med" len="med"/>
              <a:tailEnd/>
            </a:ln>
          </p:spPr>
          <p:txBody>
            <a:bodyPr wrap="none"/>
            <a:lstStyle/>
            <a:p>
              <a:endParaRPr lang="en-US"/>
            </a:p>
          </p:txBody>
        </p:sp>
        <p:sp>
          <p:nvSpPr>
            <p:cNvPr id="8" name="Text Box 8"/>
            <p:cNvSpPr txBox="1">
              <a:spLocks noChangeArrowheads="1"/>
            </p:cNvSpPr>
            <p:nvPr/>
          </p:nvSpPr>
          <p:spPr bwMode="auto">
            <a:xfrm>
              <a:off x="4023" y="2836"/>
              <a:ext cx="187" cy="212"/>
            </a:xfrm>
            <a:prstGeom prst="rect">
              <a:avLst/>
            </a:prstGeom>
            <a:noFill/>
            <a:ln w="38100">
              <a:noFill/>
              <a:miter lim="800000"/>
              <a:headEnd/>
              <a:tailEnd/>
            </a:ln>
          </p:spPr>
          <p:txBody>
            <a:bodyPr wrap="none">
              <a:spAutoFit/>
            </a:bodyPr>
            <a:lstStyle/>
            <a:p>
              <a:r>
                <a:rPr lang="en-US" sz="1600" i="0">
                  <a:latin typeface="Arial" charset="0"/>
                </a:rPr>
                <a:t>L</a:t>
              </a:r>
            </a:p>
          </p:txBody>
        </p:sp>
        <p:sp>
          <p:nvSpPr>
            <p:cNvPr id="9" name="Text Box 9"/>
            <p:cNvSpPr txBox="1">
              <a:spLocks noChangeArrowheads="1"/>
            </p:cNvSpPr>
            <p:nvPr/>
          </p:nvSpPr>
          <p:spPr bwMode="auto">
            <a:xfrm>
              <a:off x="4444" y="2960"/>
              <a:ext cx="208" cy="212"/>
            </a:xfrm>
            <a:prstGeom prst="rect">
              <a:avLst/>
            </a:prstGeom>
            <a:noFill/>
            <a:ln w="38100">
              <a:noFill/>
              <a:miter lim="800000"/>
              <a:headEnd/>
              <a:tailEnd/>
            </a:ln>
          </p:spPr>
          <p:txBody>
            <a:bodyPr wrap="none">
              <a:spAutoFit/>
            </a:bodyPr>
            <a:lstStyle/>
            <a:p>
              <a:r>
                <a:rPr lang="en-US" sz="1600" i="0">
                  <a:solidFill>
                    <a:schemeClr val="accent1"/>
                  </a:solidFill>
                  <a:latin typeface="Arial" charset="0"/>
                </a:rPr>
                <a:t>N</a:t>
              </a:r>
            </a:p>
          </p:txBody>
        </p:sp>
        <p:sp>
          <p:nvSpPr>
            <p:cNvPr id="10" name="Line 10"/>
            <p:cNvSpPr>
              <a:spLocks noChangeShapeType="1"/>
            </p:cNvSpPr>
            <p:nvPr/>
          </p:nvSpPr>
          <p:spPr bwMode="auto">
            <a:xfrm flipH="1">
              <a:off x="4594" y="3354"/>
              <a:ext cx="703" cy="214"/>
            </a:xfrm>
            <a:prstGeom prst="line">
              <a:avLst/>
            </a:prstGeom>
            <a:noFill/>
            <a:ln w="19050">
              <a:solidFill>
                <a:schemeClr val="tx1"/>
              </a:solidFill>
              <a:round/>
              <a:headEnd type="triangle" w="med" len="med"/>
              <a:tailEnd/>
            </a:ln>
          </p:spPr>
          <p:txBody>
            <a:bodyPr wrap="none"/>
            <a:lstStyle/>
            <a:p>
              <a:endParaRPr lang="en-US"/>
            </a:p>
          </p:txBody>
        </p:sp>
        <p:sp>
          <p:nvSpPr>
            <p:cNvPr id="11" name="Line 11"/>
            <p:cNvSpPr>
              <a:spLocks noChangeShapeType="1"/>
            </p:cNvSpPr>
            <p:nvPr/>
          </p:nvSpPr>
          <p:spPr bwMode="auto">
            <a:xfrm flipV="1">
              <a:off x="4608" y="3174"/>
              <a:ext cx="102" cy="396"/>
            </a:xfrm>
            <a:prstGeom prst="line">
              <a:avLst/>
            </a:prstGeom>
            <a:noFill/>
            <a:ln w="19050">
              <a:solidFill>
                <a:schemeClr val="tx1"/>
              </a:solidFill>
              <a:round/>
              <a:headEnd/>
              <a:tailEnd type="triangle" w="med" len="med"/>
            </a:ln>
          </p:spPr>
          <p:txBody>
            <a:bodyPr wrap="none"/>
            <a:lstStyle/>
            <a:p>
              <a:endParaRPr lang="en-US"/>
            </a:p>
          </p:txBody>
        </p:sp>
        <p:sp>
          <p:nvSpPr>
            <p:cNvPr id="12" name="Arc 12"/>
            <p:cNvSpPr>
              <a:spLocks/>
            </p:cNvSpPr>
            <p:nvPr/>
          </p:nvSpPr>
          <p:spPr bwMode="auto">
            <a:xfrm flipH="1">
              <a:off x="4506" y="3402"/>
              <a:ext cx="144" cy="56"/>
            </a:xfrm>
            <a:custGeom>
              <a:avLst/>
              <a:gdLst>
                <a:gd name="T0" fmla="*/ 7 w 21600"/>
                <a:gd name="T1" fmla="*/ 0 h 21574"/>
                <a:gd name="T2" fmla="*/ 144 w 21600"/>
                <a:gd name="T3" fmla="*/ 56 h 21574"/>
                <a:gd name="T4" fmla="*/ 0 w 21600"/>
                <a:gd name="T5" fmla="*/ 56 h 21574"/>
                <a:gd name="T6" fmla="*/ 0 60000 65536"/>
                <a:gd name="T7" fmla="*/ 0 60000 65536"/>
                <a:gd name="T8" fmla="*/ 0 60000 65536"/>
                <a:gd name="T9" fmla="*/ 0 w 21600"/>
                <a:gd name="T10" fmla="*/ 0 h 21574"/>
                <a:gd name="T11" fmla="*/ 21600 w 21600"/>
                <a:gd name="T12" fmla="*/ 21574 h 21574"/>
              </a:gdLst>
              <a:ahLst/>
              <a:cxnLst>
                <a:cxn ang="T6">
                  <a:pos x="T0" y="T1"/>
                </a:cxn>
                <a:cxn ang="T7">
                  <a:pos x="T2" y="T3"/>
                </a:cxn>
                <a:cxn ang="T8">
                  <a:pos x="T4" y="T5"/>
                </a:cxn>
              </a:cxnLst>
              <a:rect l="T9" t="T10" r="T11" b="T12"/>
              <a:pathLst>
                <a:path w="21600" h="21574" fill="none" extrusionOk="0">
                  <a:moveTo>
                    <a:pt x="1054" y="-1"/>
                  </a:moveTo>
                  <a:cubicBezTo>
                    <a:pt x="12559" y="561"/>
                    <a:pt x="21600" y="10054"/>
                    <a:pt x="21600" y="21574"/>
                  </a:cubicBezTo>
                </a:path>
                <a:path w="21600" h="21574" stroke="0" extrusionOk="0">
                  <a:moveTo>
                    <a:pt x="1054" y="-1"/>
                  </a:moveTo>
                  <a:cubicBezTo>
                    <a:pt x="12559" y="561"/>
                    <a:pt x="21600" y="10054"/>
                    <a:pt x="21600" y="21574"/>
                  </a:cubicBezTo>
                  <a:lnTo>
                    <a:pt x="0" y="21574"/>
                  </a:lnTo>
                  <a:close/>
                </a:path>
              </a:pathLst>
            </a:custGeom>
            <a:noFill/>
            <a:ln w="38100">
              <a:solidFill>
                <a:srgbClr val="FF6600"/>
              </a:solidFill>
              <a:round/>
              <a:headEnd/>
              <a:tailEnd/>
            </a:ln>
          </p:spPr>
          <p:txBody>
            <a:bodyPr wrap="none" anchor="ctr"/>
            <a:lstStyle/>
            <a:p>
              <a:endParaRPr lang="en-US"/>
            </a:p>
          </p:txBody>
        </p:sp>
        <p:sp>
          <p:nvSpPr>
            <p:cNvPr id="13" name="Arc 13"/>
            <p:cNvSpPr>
              <a:spLocks/>
            </p:cNvSpPr>
            <p:nvPr/>
          </p:nvSpPr>
          <p:spPr bwMode="auto">
            <a:xfrm>
              <a:off x="4638" y="3408"/>
              <a:ext cx="114" cy="102"/>
            </a:xfrm>
            <a:custGeom>
              <a:avLst/>
              <a:gdLst>
                <a:gd name="T0" fmla="*/ 0 w 21600"/>
                <a:gd name="T1" fmla="*/ 0 h 21600"/>
                <a:gd name="T2" fmla="*/ 114 w 21600"/>
                <a:gd name="T3" fmla="*/ 102 h 21600"/>
                <a:gd name="T4" fmla="*/ 0 w 21600"/>
                <a:gd name="T5" fmla="*/ 10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6600"/>
              </a:solidFill>
              <a:round/>
              <a:headEnd/>
              <a:tailEnd/>
            </a:ln>
          </p:spPr>
          <p:txBody>
            <a:bodyPr wrap="none" anchor="ctr"/>
            <a:lstStyle/>
            <a:p>
              <a:endParaRPr lang="en-US"/>
            </a:p>
          </p:txBody>
        </p:sp>
        <p:sp>
          <p:nvSpPr>
            <p:cNvPr id="14" name="Text Box 14"/>
            <p:cNvSpPr txBox="1">
              <a:spLocks noChangeArrowheads="1"/>
            </p:cNvSpPr>
            <p:nvPr/>
          </p:nvSpPr>
          <p:spPr bwMode="auto">
            <a:xfrm>
              <a:off x="4432" y="3198"/>
              <a:ext cx="183" cy="212"/>
            </a:xfrm>
            <a:prstGeom prst="rect">
              <a:avLst/>
            </a:prstGeom>
            <a:noFill/>
            <a:ln w="38100">
              <a:noFill/>
              <a:miter lim="800000"/>
              <a:headEnd/>
              <a:tailEnd/>
            </a:ln>
          </p:spPr>
          <p:txBody>
            <a:bodyPr wrap="none">
              <a:spAutoFit/>
            </a:bodyPr>
            <a:lstStyle/>
            <a:p>
              <a:r>
                <a:rPr lang="en-US" sz="1600">
                  <a:sym typeface="Symbol" pitchFamily="18" charset="2"/>
                </a:rPr>
                <a:t></a:t>
              </a:r>
              <a:endParaRPr lang="en-US" sz="1600"/>
            </a:p>
          </p:txBody>
        </p:sp>
        <p:sp>
          <p:nvSpPr>
            <p:cNvPr id="15" name="Text Box 15"/>
            <p:cNvSpPr txBox="1">
              <a:spLocks noChangeArrowheads="1"/>
            </p:cNvSpPr>
            <p:nvPr/>
          </p:nvSpPr>
          <p:spPr bwMode="auto">
            <a:xfrm>
              <a:off x="4678" y="3240"/>
              <a:ext cx="183" cy="212"/>
            </a:xfrm>
            <a:prstGeom prst="rect">
              <a:avLst/>
            </a:prstGeom>
            <a:noFill/>
            <a:ln w="38100">
              <a:noFill/>
              <a:miter lim="800000"/>
              <a:headEnd/>
              <a:tailEnd/>
            </a:ln>
          </p:spPr>
          <p:txBody>
            <a:bodyPr wrap="none">
              <a:spAutoFit/>
            </a:bodyPr>
            <a:lstStyle/>
            <a:p>
              <a:r>
                <a:rPr lang="en-US" sz="1600">
                  <a:sym typeface="Symbol" pitchFamily="18" charset="2"/>
                </a:rPr>
                <a:t></a:t>
              </a:r>
              <a:endParaRPr lang="en-US" sz="1600"/>
            </a:p>
          </p:txBody>
        </p:sp>
        <p:sp>
          <p:nvSpPr>
            <p:cNvPr id="16" name="Text Box 16"/>
            <p:cNvSpPr txBox="1">
              <a:spLocks noChangeArrowheads="1"/>
            </p:cNvSpPr>
            <p:nvPr/>
          </p:nvSpPr>
          <p:spPr bwMode="auto">
            <a:xfrm>
              <a:off x="4636" y="2990"/>
              <a:ext cx="208" cy="212"/>
            </a:xfrm>
            <a:prstGeom prst="rect">
              <a:avLst/>
            </a:prstGeom>
            <a:noFill/>
            <a:ln w="38100">
              <a:noFill/>
              <a:miter lim="800000"/>
              <a:headEnd/>
              <a:tailEnd/>
            </a:ln>
          </p:spPr>
          <p:txBody>
            <a:bodyPr wrap="none">
              <a:spAutoFit/>
            </a:bodyPr>
            <a:lstStyle/>
            <a:p>
              <a:r>
                <a:rPr lang="en-US" sz="1600" i="0">
                  <a:latin typeface="Arial" charset="0"/>
                </a:rPr>
                <a:t>H</a:t>
              </a:r>
            </a:p>
          </p:txBody>
        </p:sp>
        <p:sp>
          <p:nvSpPr>
            <p:cNvPr id="17" name="Text Box 17"/>
            <p:cNvSpPr txBox="1">
              <a:spLocks noChangeArrowheads="1"/>
            </p:cNvSpPr>
            <p:nvPr/>
          </p:nvSpPr>
          <p:spPr bwMode="auto">
            <a:xfrm>
              <a:off x="5149" y="3116"/>
              <a:ext cx="201" cy="212"/>
            </a:xfrm>
            <a:prstGeom prst="rect">
              <a:avLst/>
            </a:prstGeom>
            <a:noFill/>
            <a:ln w="38100">
              <a:noFill/>
              <a:miter lim="800000"/>
              <a:headEnd/>
              <a:tailEnd/>
            </a:ln>
          </p:spPr>
          <p:txBody>
            <a:bodyPr wrap="none">
              <a:spAutoFit/>
            </a:bodyPr>
            <a:lstStyle/>
            <a:p>
              <a:r>
                <a:rPr lang="en-US" sz="1600" i="0">
                  <a:latin typeface="Arial" charset="0"/>
                </a:rPr>
                <a:t>V</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115700" y="205975"/>
            <a:ext cx="4571100" cy="436949"/>
          </a:xfrm>
        </p:spPr>
        <p:txBody>
          <a:bodyPr/>
          <a:lstStyle/>
          <a:p>
            <a:r>
              <a:rPr lang="en-US" sz="2800" dirty="0" smtClean="0"/>
              <a:t>Shading Techniques</a:t>
            </a:r>
          </a:p>
        </p:txBody>
      </p:sp>
      <p:pic>
        <p:nvPicPr>
          <p:cNvPr id="1026" name="Picture 2"/>
          <p:cNvPicPr>
            <a:picLocks noChangeAspect="1" noChangeArrowheads="1"/>
          </p:cNvPicPr>
          <p:nvPr/>
        </p:nvPicPr>
        <p:blipFill>
          <a:blip r:embed="rId2"/>
          <a:srcRect/>
          <a:stretch>
            <a:fillRect/>
          </a:stretch>
        </p:blipFill>
        <p:spPr bwMode="auto">
          <a:xfrm>
            <a:off x="2857488" y="714363"/>
            <a:ext cx="4786346" cy="181222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928926" y="2786064"/>
            <a:ext cx="4786346" cy="21359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115700" y="205975"/>
            <a:ext cx="4571100" cy="436949"/>
          </a:xfrm>
        </p:spPr>
        <p:txBody>
          <a:bodyPr/>
          <a:lstStyle/>
          <a:p>
            <a:r>
              <a:rPr lang="en-US" sz="2800" dirty="0" smtClean="0"/>
              <a:t>Shading Techniques</a:t>
            </a:r>
          </a:p>
        </p:txBody>
      </p:sp>
      <p:pic>
        <p:nvPicPr>
          <p:cNvPr id="2051" name="Picture 3"/>
          <p:cNvPicPr>
            <a:picLocks noChangeAspect="1" noChangeArrowheads="1"/>
          </p:cNvPicPr>
          <p:nvPr/>
        </p:nvPicPr>
        <p:blipFill>
          <a:blip r:embed="rId2"/>
          <a:srcRect/>
          <a:stretch>
            <a:fillRect/>
          </a:stretch>
        </p:blipFill>
        <p:spPr bwMode="auto">
          <a:xfrm>
            <a:off x="3571868" y="785800"/>
            <a:ext cx="2404770" cy="1714512"/>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6072198" y="857238"/>
            <a:ext cx="2286016" cy="1659560"/>
          </a:xfrm>
          <a:prstGeom prst="rect">
            <a:avLst/>
          </a:prstGeom>
          <a:noFill/>
          <a:ln w="9525">
            <a:noFill/>
            <a:miter lim="800000"/>
            <a:headEnd/>
            <a:tailEnd/>
          </a:ln>
          <a:effectLst/>
        </p:spPr>
      </p:pic>
      <p:sp>
        <p:nvSpPr>
          <p:cNvPr id="9" name="Rectangle 8"/>
          <p:cNvSpPr/>
          <p:nvPr/>
        </p:nvSpPr>
        <p:spPr>
          <a:xfrm>
            <a:off x="3929058" y="2571750"/>
            <a:ext cx="1587294" cy="307777"/>
          </a:xfrm>
          <a:prstGeom prst="rect">
            <a:avLst/>
          </a:prstGeom>
        </p:spPr>
        <p:txBody>
          <a:bodyPr wrap="none">
            <a:spAutoFit/>
          </a:bodyPr>
          <a:lstStyle/>
          <a:p>
            <a:r>
              <a:rPr lang="en-US" dirty="0" err="1" smtClean="0"/>
              <a:t>Gouraud</a:t>
            </a:r>
            <a:r>
              <a:rPr lang="en-US" dirty="0" smtClean="0"/>
              <a:t> Shading</a:t>
            </a:r>
            <a:endParaRPr lang="en-US" dirty="0"/>
          </a:p>
        </p:txBody>
      </p:sp>
      <p:sp>
        <p:nvSpPr>
          <p:cNvPr id="10" name="Rectangle 9"/>
          <p:cNvSpPr/>
          <p:nvPr/>
        </p:nvSpPr>
        <p:spPr>
          <a:xfrm>
            <a:off x="6429388" y="2643188"/>
            <a:ext cx="1409360" cy="307777"/>
          </a:xfrm>
          <a:prstGeom prst="rect">
            <a:avLst/>
          </a:prstGeom>
        </p:spPr>
        <p:txBody>
          <a:bodyPr wrap="none">
            <a:spAutoFit/>
          </a:bodyPr>
          <a:lstStyle/>
          <a:p>
            <a:r>
              <a:rPr lang="en-US" dirty="0" err="1" smtClean="0"/>
              <a:t>Phong</a:t>
            </a:r>
            <a:r>
              <a:rPr lang="en-US" dirty="0" smtClean="0"/>
              <a:t> Shading</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1928794" y="571486"/>
            <a:ext cx="6500858" cy="3143272"/>
          </a:xfrm>
          <a:prstGeom prst="rect">
            <a:avLst/>
          </a:prstGeom>
        </p:spPr>
        <p:txBody>
          <a:bodyPr spcFirstLastPara="1" wrap="square" lIns="0" tIns="0" rIns="0" bIns="0" anchor="t" anchorCtr="0">
            <a:noAutofit/>
          </a:bodyPr>
          <a:lstStyle/>
          <a:p>
            <a:r>
              <a:rPr lang="en-US" sz="1200" b="1" dirty="0" smtClean="0"/>
              <a:t>Shading of a polygon</a:t>
            </a:r>
          </a:p>
          <a:p>
            <a:pPr lvl="1"/>
            <a:r>
              <a:rPr lang="en-US" sz="1200" b="1" dirty="0" smtClean="0"/>
              <a:t>Hard-edge polygon  vertex  </a:t>
            </a:r>
            <a:r>
              <a:rPr lang="en-US" sz="1200" b="1" dirty="0" err="1" smtClean="0"/>
              <a:t>normals</a:t>
            </a:r>
            <a:endParaRPr lang="en-US" sz="1200" b="1" dirty="0" smtClean="0"/>
          </a:p>
          <a:p>
            <a:pPr lvl="2" algn="just"/>
            <a:r>
              <a:rPr lang="en-US" sz="1200" dirty="0" smtClean="0"/>
              <a:t>In Figure 5.12, The sphere looks very faceted and hard-edged.</a:t>
            </a:r>
          </a:p>
          <a:p>
            <a:pPr lvl="1" algn="just"/>
            <a:r>
              <a:rPr lang="en-US" sz="1200" b="1" dirty="0" smtClean="0"/>
              <a:t>Smooth-edge polygon  vertex  </a:t>
            </a:r>
            <a:r>
              <a:rPr lang="en-US" sz="1200" b="1" dirty="0" err="1" smtClean="0"/>
              <a:t>normals</a:t>
            </a:r>
            <a:endParaRPr lang="en-US" sz="1200" b="1" dirty="0" smtClean="0"/>
          </a:p>
          <a:p>
            <a:pPr lvl="2" algn="just"/>
            <a:r>
              <a:rPr lang="en-US" sz="1200" dirty="0" smtClean="0"/>
              <a:t>The vertex </a:t>
            </a:r>
            <a:r>
              <a:rPr lang="en-US" sz="1200" dirty="0" err="1" smtClean="0"/>
              <a:t>normals</a:t>
            </a:r>
            <a:r>
              <a:rPr lang="en-US" sz="1200" dirty="0" smtClean="0"/>
              <a:t> </a:t>
            </a:r>
            <a:r>
              <a:rPr lang="en-US" sz="1200" dirty="0" smtClean="0">
                <a:solidFill>
                  <a:schemeClr val="accent2">
                    <a:lumMod val="50000"/>
                  </a:schemeClr>
                </a:solidFill>
              </a:rPr>
              <a:t>will average the surface </a:t>
            </a:r>
            <a:r>
              <a:rPr lang="en-US" sz="1200" dirty="0" err="1" smtClean="0">
                <a:solidFill>
                  <a:schemeClr val="accent2">
                    <a:lumMod val="50000"/>
                  </a:schemeClr>
                </a:solidFill>
              </a:rPr>
              <a:t>normals</a:t>
            </a:r>
            <a:r>
              <a:rPr lang="en-US" sz="1200" dirty="0" smtClean="0">
                <a:solidFill>
                  <a:schemeClr val="accent2">
                    <a:lumMod val="50000"/>
                  </a:schemeClr>
                </a:solidFill>
              </a:rPr>
              <a:t> </a:t>
            </a:r>
            <a:r>
              <a:rPr lang="en-US" sz="1200" dirty="0" smtClean="0"/>
              <a:t>of two connected faces to achieve this smooth shading.</a:t>
            </a:r>
          </a:p>
          <a:p>
            <a:pPr lvl="2" algn="just"/>
            <a:r>
              <a:rPr lang="en-US" sz="1200" dirty="0" smtClean="0"/>
              <a:t>In Figure 5.13, the polygon wedge has a smooth transition across the top edge; </a:t>
            </a:r>
          </a:p>
          <a:p>
            <a:pPr lvl="2" algn="just"/>
            <a:r>
              <a:rPr lang="en-US" sz="1200" dirty="0" smtClean="0"/>
              <a:t>notice that the arrows representing the vertex </a:t>
            </a:r>
            <a:r>
              <a:rPr lang="en-US" sz="1200" dirty="0" err="1" smtClean="0"/>
              <a:t>normals</a:t>
            </a:r>
            <a:r>
              <a:rPr lang="en-US" sz="1200" dirty="0" smtClean="0"/>
              <a:t> are averaging the angles of the two faces.</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9</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oodville template">
  <a:themeElements>
    <a:clrScheme name="Custom 347">
      <a:dk1>
        <a:srgbClr val="38414C"/>
      </a:dk1>
      <a:lt1>
        <a:srgbClr val="FFFFFF"/>
      </a:lt1>
      <a:dk2>
        <a:srgbClr val="222222"/>
      </a:dk2>
      <a:lt2>
        <a:srgbClr val="DCE1E8"/>
      </a:lt2>
      <a:accent1>
        <a:srgbClr val="498BE4"/>
      </a:accent1>
      <a:accent2>
        <a:srgbClr val="8FC6EF"/>
      </a:accent2>
      <a:accent3>
        <a:srgbClr val="4F9CB5"/>
      </a:accent3>
      <a:accent4>
        <a:srgbClr val="9DDDD2"/>
      </a:accent4>
      <a:accent5>
        <a:srgbClr val="75AF77"/>
      </a:accent5>
      <a:accent6>
        <a:srgbClr val="ABDE75"/>
      </a:accent6>
      <a:hlink>
        <a:srgbClr val="4A8D6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4536</TotalTime>
  <Words>1468</Words>
  <PresentationFormat>On-screen Show (16:9)</PresentationFormat>
  <Paragraphs>207</Paragraphs>
  <Slides>30</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Kalam</vt:lpstr>
      <vt:lpstr>Merriweather</vt:lpstr>
      <vt:lpstr>Symbol</vt:lpstr>
      <vt:lpstr>Wingdings</vt:lpstr>
      <vt:lpstr>Arial Narrow</vt:lpstr>
      <vt:lpstr>Woodville template</vt:lpstr>
      <vt:lpstr>Lecture 7  3D Modeling and Animation  Assoc.Prof.Dr. Hossam Mahmoud Moftah Associate professor – Faculty of computers and artificial intelligence– Beni-Suef University</vt:lpstr>
      <vt:lpstr>Slide 2</vt:lpstr>
      <vt:lpstr>Lighting vs. Shading</vt:lpstr>
      <vt:lpstr>Shading Techniques</vt:lpstr>
      <vt:lpstr>Lambert’s Cosine Law</vt:lpstr>
      <vt:lpstr>Phong Lighting Model</vt:lpstr>
      <vt:lpstr>Shading Techniques</vt:lpstr>
      <vt:lpstr>Shading Techniques</vt:lpstr>
      <vt:lpstr>Modeling</vt:lpstr>
      <vt:lpstr>Modeling</vt:lpstr>
      <vt:lpstr>Modeling</vt:lpstr>
      <vt:lpstr>Modeling</vt:lpstr>
      <vt:lpstr>Modeling</vt:lpstr>
      <vt:lpstr>Modeling</vt:lpstr>
      <vt:lpstr>Modeling</vt:lpstr>
      <vt:lpstr>Modeling</vt:lpstr>
      <vt:lpstr>Modeling</vt:lpstr>
      <vt:lpstr>Modeling</vt:lpstr>
      <vt:lpstr>Modeling</vt:lpstr>
      <vt:lpstr>Modeling</vt:lpstr>
      <vt:lpstr>Modeling</vt:lpstr>
      <vt:lpstr>Modeling</vt:lpstr>
      <vt:lpstr>Modeling</vt:lpstr>
      <vt:lpstr>Modeling</vt:lpstr>
      <vt:lpstr>Modeling</vt:lpstr>
      <vt:lpstr>Modeling</vt:lpstr>
      <vt:lpstr>Modeling</vt:lpstr>
      <vt:lpstr>Modeling</vt:lpstr>
      <vt:lpstr>Modeling</vt:lpstr>
      <vt:lpstr>The 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Modeling and Animation Dr. Hossam Mahmoud Moftah Assistant professor – Faculty of computers and artificial intelligence– Beni-Suef University</dc:title>
  <cp:lastModifiedBy>حسام</cp:lastModifiedBy>
  <cp:revision>897</cp:revision>
  <dcterms:modified xsi:type="dcterms:W3CDTF">2020-12-07T02:12:33Z</dcterms:modified>
</cp:coreProperties>
</file>