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2"/>
  </p:notesMasterIdLst>
  <p:sldIdLst>
    <p:sldId id="256" r:id="rId2"/>
    <p:sldId id="404"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5" r:id="rId19"/>
    <p:sldId id="466" r:id="rId20"/>
    <p:sldId id="467" r:id="rId21"/>
    <p:sldId id="470" r:id="rId22"/>
    <p:sldId id="469" r:id="rId23"/>
    <p:sldId id="471" r:id="rId24"/>
    <p:sldId id="468" r:id="rId25"/>
    <p:sldId id="472" r:id="rId26"/>
    <p:sldId id="473" r:id="rId27"/>
    <p:sldId id="474" r:id="rId28"/>
    <p:sldId id="475" r:id="rId29"/>
    <p:sldId id="476" r:id="rId30"/>
    <p:sldId id="477" r:id="rId31"/>
    <p:sldId id="478" r:id="rId32"/>
    <p:sldId id="479" r:id="rId33"/>
    <p:sldId id="480" r:id="rId34"/>
    <p:sldId id="481" r:id="rId35"/>
    <p:sldId id="486" r:id="rId36"/>
    <p:sldId id="483" r:id="rId37"/>
    <p:sldId id="482" r:id="rId38"/>
    <p:sldId id="484" r:id="rId39"/>
    <p:sldId id="485" r:id="rId40"/>
    <p:sldId id="283" r:id="rId41"/>
  </p:sldIdLst>
  <p:sldSz cx="9144000" cy="5143500" type="screen16x9"/>
  <p:notesSz cx="6858000" cy="9144000"/>
  <p:embeddedFontLst>
    <p:embeddedFont>
      <p:font typeface="Kalam" charset="0"/>
      <p:regular r:id="rId43"/>
      <p:bold r:id="rId44"/>
    </p:embeddedFont>
    <p:embeddedFont>
      <p:font typeface="Merriweather"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4BB94AB-5C2F-49A0-9A6B-913DB827DD9F}">
  <a:tblStyle styleId="{64BB94AB-5C2F-49A0-9A6B-913DB827DD9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76" autoAdjust="0"/>
    <p:restoredTop sz="94660"/>
  </p:normalViewPr>
  <p:slideViewPr>
    <p:cSldViewPr>
      <p:cViewPr varScale="1">
        <p:scale>
          <a:sx n="86" d="100"/>
          <a:sy n="86" d="100"/>
        </p:scale>
        <p:origin x="-798"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08200" y="1991825"/>
            <a:ext cx="4226100" cy="1159800"/>
          </a:xfrm>
          <a:prstGeom prst="rect">
            <a:avLst/>
          </a:prstGeom>
        </p:spPr>
        <p:txBody>
          <a:bodyPr spcFirstLastPara="1" wrap="square" lIns="0" tIns="0" rIns="0" bIns="0" anchor="ctr" anchorCtr="0">
            <a:noAutofit/>
          </a:bodyPr>
          <a:lstStyle>
            <a:lvl1pPr lvl="0">
              <a:spcBef>
                <a:spcPts val="0"/>
              </a:spcBef>
              <a:spcAft>
                <a:spcPts val="0"/>
              </a:spcAft>
              <a:buClr>
                <a:schemeClr val="accent3"/>
              </a:buClr>
              <a:buSzPts val="5600"/>
              <a:buNone/>
              <a:defRPr sz="5600">
                <a:solidFill>
                  <a:schemeClr val="accent3"/>
                </a:solidFill>
              </a:defRPr>
            </a:lvl1pPr>
            <a:lvl2pPr lvl="1">
              <a:spcBef>
                <a:spcPts val="0"/>
              </a:spcBef>
              <a:spcAft>
                <a:spcPts val="0"/>
              </a:spcAft>
              <a:buClr>
                <a:schemeClr val="accent3"/>
              </a:buClr>
              <a:buSzPts val="5600"/>
              <a:buNone/>
              <a:defRPr sz="5600">
                <a:solidFill>
                  <a:schemeClr val="accent3"/>
                </a:solidFill>
              </a:defRPr>
            </a:lvl2pPr>
            <a:lvl3pPr lvl="2">
              <a:spcBef>
                <a:spcPts val="0"/>
              </a:spcBef>
              <a:spcAft>
                <a:spcPts val="0"/>
              </a:spcAft>
              <a:buClr>
                <a:schemeClr val="accent3"/>
              </a:buClr>
              <a:buSzPts val="5600"/>
              <a:buNone/>
              <a:defRPr sz="5600">
                <a:solidFill>
                  <a:schemeClr val="accent3"/>
                </a:solidFill>
              </a:defRPr>
            </a:lvl3pPr>
            <a:lvl4pPr lvl="3">
              <a:spcBef>
                <a:spcPts val="0"/>
              </a:spcBef>
              <a:spcAft>
                <a:spcPts val="0"/>
              </a:spcAft>
              <a:buClr>
                <a:schemeClr val="accent3"/>
              </a:buClr>
              <a:buSzPts val="5600"/>
              <a:buNone/>
              <a:defRPr sz="5600">
                <a:solidFill>
                  <a:schemeClr val="accent3"/>
                </a:solidFill>
              </a:defRPr>
            </a:lvl4pPr>
            <a:lvl5pPr lvl="4">
              <a:spcBef>
                <a:spcPts val="0"/>
              </a:spcBef>
              <a:spcAft>
                <a:spcPts val="0"/>
              </a:spcAft>
              <a:buClr>
                <a:schemeClr val="accent3"/>
              </a:buClr>
              <a:buSzPts val="5600"/>
              <a:buNone/>
              <a:defRPr sz="5600">
                <a:solidFill>
                  <a:schemeClr val="accent3"/>
                </a:solidFill>
              </a:defRPr>
            </a:lvl5pPr>
            <a:lvl6pPr lvl="5">
              <a:spcBef>
                <a:spcPts val="0"/>
              </a:spcBef>
              <a:spcAft>
                <a:spcPts val="0"/>
              </a:spcAft>
              <a:buClr>
                <a:schemeClr val="accent3"/>
              </a:buClr>
              <a:buSzPts val="5600"/>
              <a:buNone/>
              <a:defRPr sz="5600">
                <a:solidFill>
                  <a:schemeClr val="accent3"/>
                </a:solidFill>
              </a:defRPr>
            </a:lvl6pPr>
            <a:lvl7pPr lvl="6">
              <a:spcBef>
                <a:spcPts val="0"/>
              </a:spcBef>
              <a:spcAft>
                <a:spcPts val="0"/>
              </a:spcAft>
              <a:buClr>
                <a:schemeClr val="accent3"/>
              </a:buClr>
              <a:buSzPts val="5600"/>
              <a:buNone/>
              <a:defRPr sz="5600">
                <a:solidFill>
                  <a:schemeClr val="accent3"/>
                </a:solidFill>
              </a:defRPr>
            </a:lvl7pPr>
            <a:lvl8pPr lvl="7">
              <a:spcBef>
                <a:spcPts val="0"/>
              </a:spcBef>
              <a:spcAft>
                <a:spcPts val="0"/>
              </a:spcAft>
              <a:buClr>
                <a:schemeClr val="accent3"/>
              </a:buClr>
              <a:buSzPts val="5600"/>
              <a:buNone/>
              <a:defRPr sz="5600">
                <a:solidFill>
                  <a:schemeClr val="accent3"/>
                </a:solidFill>
              </a:defRPr>
            </a:lvl8pPr>
            <a:lvl9pPr lvl="8">
              <a:spcBef>
                <a:spcPts val="0"/>
              </a:spcBef>
              <a:spcAft>
                <a:spcPts val="0"/>
              </a:spcAft>
              <a:buClr>
                <a:schemeClr val="accent3"/>
              </a:buClr>
              <a:buSzPts val="5600"/>
              <a:buNone/>
              <a:defRPr sz="56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08200" y="1735750"/>
            <a:ext cx="4150200" cy="1159800"/>
          </a:xfrm>
          <a:prstGeom prst="rect">
            <a:avLst/>
          </a:prstGeom>
        </p:spPr>
        <p:txBody>
          <a:bodyPr spcFirstLastPara="1" wrap="square" lIns="0" tIns="0" rIns="0" bIns="0" anchor="b" anchorCtr="0">
            <a:noAutofit/>
          </a:bodyPr>
          <a:lstStyle>
            <a:lvl1pPr lvl="0" rtl="0">
              <a:spcBef>
                <a:spcPts val="0"/>
              </a:spcBef>
              <a:spcAft>
                <a:spcPts val="0"/>
              </a:spcAft>
              <a:buClr>
                <a:schemeClr val="accent3"/>
              </a:buClr>
              <a:buSzPts val="4000"/>
              <a:buNone/>
              <a:defRPr sz="4000">
                <a:solidFill>
                  <a:schemeClr val="accent3"/>
                </a:solidFill>
              </a:defRPr>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endParaRPr/>
          </a:p>
        </p:txBody>
      </p:sp>
      <p:sp>
        <p:nvSpPr>
          <p:cNvPr id="13" name="Google Shape;13;p3"/>
          <p:cNvSpPr txBox="1">
            <a:spLocks noGrp="1"/>
          </p:cNvSpPr>
          <p:nvPr>
            <p:ph type="subTitle" idx="1"/>
          </p:nvPr>
        </p:nvSpPr>
        <p:spPr>
          <a:xfrm>
            <a:off x="4308200" y="2992452"/>
            <a:ext cx="41502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1000"/>
              </a:spcBef>
              <a:spcAft>
                <a:spcPts val="0"/>
              </a:spcAft>
              <a:buClr>
                <a:schemeClr val="accent5"/>
              </a:buClr>
              <a:buSzPts val="3000"/>
              <a:buNone/>
              <a:defRPr sz="3000">
                <a:solidFill>
                  <a:schemeClr val="accent5"/>
                </a:solidFill>
              </a:defRPr>
            </a:lvl2pPr>
            <a:lvl3pPr lvl="2" rtl="0">
              <a:spcBef>
                <a:spcPts val="1000"/>
              </a:spcBef>
              <a:spcAft>
                <a:spcPts val="0"/>
              </a:spcAft>
              <a:buClr>
                <a:schemeClr val="accent5"/>
              </a:buClr>
              <a:buSzPts val="3000"/>
              <a:buNone/>
              <a:defRPr sz="3000">
                <a:solidFill>
                  <a:schemeClr val="accent5"/>
                </a:solidFill>
              </a:defRPr>
            </a:lvl3pPr>
            <a:lvl4pPr lvl="3" rtl="0">
              <a:spcBef>
                <a:spcPts val="1000"/>
              </a:spcBef>
              <a:spcAft>
                <a:spcPts val="0"/>
              </a:spcAft>
              <a:buClr>
                <a:schemeClr val="accent5"/>
              </a:buClr>
              <a:buSzPts val="3000"/>
              <a:buNone/>
              <a:defRPr sz="3000">
                <a:solidFill>
                  <a:schemeClr val="accent5"/>
                </a:solidFill>
              </a:defRPr>
            </a:lvl4pPr>
            <a:lvl5pPr lvl="4" rtl="0">
              <a:spcBef>
                <a:spcPts val="1000"/>
              </a:spcBef>
              <a:spcAft>
                <a:spcPts val="0"/>
              </a:spcAft>
              <a:buClr>
                <a:schemeClr val="accent5"/>
              </a:buClr>
              <a:buSzPts val="3000"/>
              <a:buNone/>
              <a:defRPr sz="3000">
                <a:solidFill>
                  <a:schemeClr val="accent5"/>
                </a:solidFill>
              </a:defRPr>
            </a:lvl5pPr>
            <a:lvl6pPr lvl="5" rtl="0">
              <a:spcBef>
                <a:spcPts val="1000"/>
              </a:spcBef>
              <a:spcAft>
                <a:spcPts val="0"/>
              </a:spcAft>
              <a:buClr>
                <a:schemeClr val="accent5"/>
              </a:buClr>
              <a:buSzPts val="3000"/>
              <a:buNone/>
              <a:defRPr sz="3000">
                <a:solidFill>
                  <a:schemeClr val="accent5"/>
                </a:solidFill>
              </a:defRPr>
            </a:lvl6pPr>
            <a:lvl7pPr lvl="6" rtl="0">
              <a:spcBef>
                <a:spcPts val="1000"/>
              </a:spcBef>
              <a:spcAft>
                <a:spcPts val="0"/>
              </a:spcAft>
              <a:buClr>
                <a:schemeClr val="accent5"/>
              </a:buClr>
              <a:buSzPts val="3000"/>
              <a:buNone/>
              <a:defRPr sz="3000">
                <a:solidFill>
                  <a:schemeClr val="accent5"/>
                </a:solidFill>
              </a:defRPr>
            </a:lvl7pPr>
            <a:lvl8pPr lvl="7" rtl="0">
              <a:spcBef>
                <a:spcPts val="1000"/>
              </a:spcBef>
              <a:spcAft>
                <a:spcPts val="0"/>
              </a:spcAft>
              <a:buClr>
                <a:schemeClr val="accent5"/>
              </a:buClr>
              <a:buSzPts val="3000"/>
              <a:buNone/>
              <a:defRPr sz="3000">
                <a:solidFill>
                  <a:schemeClr val="accent5"/>
                </a:solidFill>
              </a:defRPr>
            </a:lvl8pPr>
            <a:lvl9pPr lvl="8" rtl="0">
              <a:spcBef>
                <a:spcPts val="1000"/>
              </a:spcBef>
              <a:spcAft>
                <a:spcPts val="100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4115700" y="4406300"/>
            <a:ext cx="4571100" cy="519600"/>
          </a:xfrm>
          <a:prstGeom prst="rect">
            <a:avLst/>
          </a:prstGeom>
        </p:spPr>
        <p:txBody>
          <a:bodyPr spcFirstLastPara="1" wrap="square" lIns="0" tIns="0" rIns="0" bIns="0" anchor="t" anchorCtr="0">
            <a:noAutofit/>
          </a:bodyPr>
          <a:lstStyle>
            <a:lvl1pPr marL="457200" lvl="0" indent="-228600">
              <a:spcBef>
                <a:spcPts val="360"/>
              </a:spcBef>
              <a:spcAft>
                <a:spcPts val="1000"/>
              </a:spcAft>
              <a:buSzPts val="1600"/>
              <a:buNone/>
              <a:defRPr sz="1600"/>
            </a:lvl1pPr>
          </a:lstStyle>
          <a:p>
            <a:endParaRPr/>
          </a:p>
        </p:txBody>
      </p:sp>
      <p:sp>
        <p:nvSpPr>
          <p:cNvPr id="39" name="Google Shape;39;p9"/>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4150" y="205975"/>
            <a:ext cx="5832600" cy="857400"/>
          </a:xfrm>
          <a:prstGeom prst="rect">
            <a:avLst/>
          </a:prstGeom>
        </p:spPr>
        <p:txBody>
          <a:bodyPr spcFirstLastPara="1" wrap="square" lIns="0" tIns="0" rIns="0" bIns="0"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5" name="Google Shape;25;p6"/>
          <p:cNvSpPr txBox="1">
            <a:spLocks noGrp="1"/>
          </p:cNvSpPr>
          <p:nvPr>
            <p:ph type="body" idx="1"/>
          </p:nvPr>
        </p:nvSpPr>
        <p:spPr>
          <a:xfrm>
            <a:off x="285417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6" name="Google Shape;26;p6"/>
          <p:cNvSpPr txBox="1">
            <a:spLocks noGrp="1"/>
          </p:cNvSpPr>
          <p:nvPr>
            <p:ph type="body" idx="2"/>
          </p:nvPr>
        </p:nvSpPr>
        <p:spPr>
          <a:xfrm>
            <a:off x="585572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7" name="Google Shape;27;p6"/>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5700" y="205975"/>
            <a:ext cx="45711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1pPr>
            <a:lvl2pPr lvl="1">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2pPr>
            <a:lvl3pPr lvl="2">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3pPr>
            <a:lvl4pPr lvl="3">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4pPr>
            <a:lvl5pPr lvl="4">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5pPr>
            <a:lvl6pPr lvl="5">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6pPr>
            <a:lvl7pPr lvl="6">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7pPr>
            <a:lvl8pPr lvl="7">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8pPr>
            <a:lvl9pPr lvl="8">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9pPr>
          </a:lstStyle>
          <a:p>
            <a:endParaRPr/>
          </a:p>
        </p:txBody>
      </p:sp>
      <p:sp>
        <p:nvSpPr>
          <p:cNvPr id="7" name="Google Shape;7;p1"/>
          <p:cNvSpPr txBox="1">
            <a:spLocks noGrp="1"/>
          </p:cNvSpPr>
          <p:nvPr>
            <p:ph type="body" idx="1"/>
          </p:nvPr>
        </p:nvSpPr>
        <p:spPr>
          <a:xfrm>
            <a:off x="4115700" y="1338300"/>
            <a:ext cx="4571100" cy="3411600"/>
          </a:xfrm>
          <a:prstGeom prst="rect">
            <a:avLst/>
          </a:prstGeom>
          <a:noFill/>
          <a:ln>
            <a:noFill/>
          </a:ln>
        </p:spPr>
        <p:txBody>
          <a:bodyPr spcFirstLastPara="1" wrap="square" lIns="0" tIns="0" rIns="0" bIns="0" anchor="t" anchorCtr="0">
            <a:noAutofit/>
          </a:bodyPr>
          <a:lstStyle>
            <a:lvl1pPr marL="457200" lvl="0" indent="-355600">
              <a:lnSpc>
                <a:spcPct val="115000"/>
              </a:lnSpc>
              <a:spcBef>
                <a:spcPts val="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1pPr>
            <a:lvl2pPr marL="914400" lvl="1"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2pPr>
            <a:lvl3pPr marL="1371600" lvl="2"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3pPr>
            <a:lvl4pPr marL="1828800" lvl="3"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4pPr>
            <a:lvl5pPr marL="2286000" lvl="4"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5pPr>
            <a:lvl6pPr marL="2743200" lvl="5"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6pPr>
            <a:lvl7pPr marL="3200400" lvl="6"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7pPr>
            <a:lvl8pPr marL="3657600" lvl="7"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8pPr>
            <a:lvl9pPr marL="4114800" lvl="8" indent="-355600">
              <a:lnSpc>
                <a:spcPct val="115000"/>
              </a:lnSpc>
              <a:spcBef>
                <a:spcPts val="1000"/>
              </a:spcBef>
              <a:spcAft>
                <a:spcPts val="1000"/>
              </a:spcAft>
              <a:buClr>
                <a:schemeClr val="dk1"/>
              </a:buClr>
              <a:buSzPts val="2000"/>
              <a:buFont typeface="Merriweather"/>
              <a:buChar char="■"/>
              <a:defRPr sz="20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lvl="0">
              <a:buNone/>
              <a:defRPr sz="1300">
                <a:solidFill>
                  <a:schemeClr val="accent1"/>
                </a:solidFill>
                <a:latin typeface="Kalam"/>
                <a:ea typeface="Kalam"/>
                <a:cs typeface="Kalam"/>
                <a:sym typeface="Kalam"/>
              </a:defRPr>
            </a:lvl1pPr>
            <a:lvl2pPr lvl="1">
              <a:buNone/>
              <a:defRPr sz="1300">
                <a:solidFill>
                  <a:schemeClr val="accent1"/>
                </a:solidFill>
                <a:latin typeface="Kalam"/>
                <a:ea typeface="Kalam"/>
                <a:cs typeface="Kalam"/>
                <a:sym typeface="Kalam"/>
              </a:defRPr>
            </a:lvl2pPr>
            <a:lvl3pPr lvl="2">
              <a:buNone/>
              <a:defRPr sz="1300">
                <a:solidFill>
                  <a:schemeClr val="accent1"/>
                </a:solidFill>
                <a:latin typeface="Kalam"/>
                <a:ea typeface="Kalam"/>
                <a:cs typeface="Kalam"/>
                <a:sym typeface="Kalam"/>
              </a:defRPr>
            </a:lvl3pPr>
            <a:lvl4pPr lvl="3">
              <a:buNone/>
              <a:defRPr sz="1300">
                <a:solidFill>
                  <a:schemeClr val="accent1"/>
                </a:solidFill>
                <a:latin typeface="Kalam"/>
                <a:ea typeface="Kalam"/>
                <a:cs typeface="Kalam"/>
                <a:sym typeface="Kalam"/>
              </a:defRPr>
            </a:lvl4pPr>
            <a:lvl5pPr lvl="4">
              <a:buNone/>
              <a:defRPr sz="1300">
                <a:solidFill>
                  <a:schemeClr val="accent1"/>
                </a:solidFill>
                <a:latin typeface="Kalam"/>
                <a:ea typeface="Kalam"/>
                <a:cs typeface="Kalam"/>
                <a:sym typeface="Kalam"/>
              </a:defRPr>
            </a:lvl5pPr>
            <a:lvl6pPr lvl="5">
              <a:buNone/>
              <a:defRPr sz="1300">
                <a:solidFill>
                  <a:schemeClr val="accent1"/>
                </a:solidFill>
                <a:latin typeface="Kalam"/>
                <a:ea typeface="Kalam"/>
                <a:cs typeface="Kalam"/>
                <a:sym typeface="Kalam"/>
              </a:defRPr>
            </a:lvl6pPr>
            <a:lvl7pPr lvl="6">
              <a:buNone/>
              <a:defRPr sz="1300">
                <a:solidFill>
                  <a:schemeClr val="accent1"/>
                </a:solidFill>
                <a:latin typeface="Kalam"/>
                <a:ea typeface="Kalam"/>
                <a:cs typeface="Kalam"/>
                <a:sym typeface="Kalam"/>
              </a:defRPr>
            </a:lvl7pPr>
            <a:lvl8pPr lvl="7">
              <a:buNone/>
              <a:defRPr sz="1300">
                <a:solidFill>
                  <a:schemeClr val="accent1"/>
                </a:solidFill>
                <a:latin typeface="Kalam"/>
                <a:ea typeface="Kalam"/>
                <a:cs typeface="Kalam"/>
                <a:sym typeface="Kalam"/>
              </a:defRPr>
            </a:lvl8pPr>
            <a:lvl9pPr lvl="8">
              <a:buNone/>
              <a:defRPr sz="1300">
                <a:solidFill>
                  <a:schemeClr val="accen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Sculpting.mp4"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Cook-Torrance.mp4"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Subdivision%20Surfaces.mp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4071934" y="1991825"/>
            <a:ext cx="4462366" cy="1159800"/>
          </a:xfrm>
          <a:prstGeom prst="rect">
            <a:avLst/>
          </a:prstGeom>
        </p:spPr>
        <p:txBody>
          <a:bodyPr spcFirstLastPara="1" wrap="square" lIns="0" tIns="0" rIns="0" bIns="0" anchor="ctr" anchorCtr="0">
            <a:noAutofit/>
          </a:bodyPr>
          <a:lstStyle/>
          <a:p>
            <a:pPr>
              <a:defRPr/>
            </a:pPr>
            <a:r>
              <a:rPr lang="en-US" dirty="0" smtClean="0"/>
              <a:t>Lecture 8 </a:t>
            </a:r>
            <a:br>
              <a:rPr lang="en-US" dirty="0" smtClean="0"/>
            </a:br>
            <a:r>
              <a:rPr lang="en-US" dirty="0" smtClean="0"/>
              <a:t>3D Modeling and Animation</a:t>
            </a:r>
            <a:br>
              <a:rPr lang="en-US" dirty="0" smtClean="0"/>
            </a:br>
            <a:r>
              <a:rPr lang="en-US" sz="1600" dirty="0" err="1" smtClean="0">
                <a:solidFill>
                  <a:schemeClr val="accent6">
                    <a:lumMod val="50000"/>
                  </a:schemeClr>
                </a:solidFill>
              </a:rPr>
              <a:t>Assoc.Prof.Dr</a:t>
            </a:r>
            <a:r>
              <a:rPr lang="en-US" sz="1600" dirty="0" smtClean="0">
                <a:solidFill>
                  <a:schemeClr val="accent6">
                    <a:lumMod val="50000"/>
                  </a:schemeClr>
                </a:solidFill>
              </a:rPr>
              <a:t>. </a:t>
            </a:r>
            <a:r>
              <a:rPr lang="en-US" sz="1600" dirty="0" err="1" smtClean="0">
                <a:solidFill>
                  <a:schemeClr val="accent6">
                    <a:lumMod val="50000"/>
                  </a:schemeClr>
                </a:solidFill>
              </a:rPr>
              <a:t>Hossam</a:t>
            </a:r>
            <a:r>
              <a:rPr lang="en-US" sz="1600" dirty="0" smtClean="0">
                <a:solidFill>
                  <a:schemeClr val="accent6">
                    <a:lumMod val="50000"/>
                  </a:schemeClr>
                </a:solidFill>
              </a:rPr>
              <a:t> </a:t>
            </a:r>
            <a:r>
              <a:rPr lang="en-US" sz="1600" dirty="0" err="1" smtClean="0">
                <a:solidFill>
                  <a:schemeClr val="accent6">
                    <a:lumMod val="50000"/>
                  </a:schemeClr>
                </a:solidFill>
              </a:rPr>
              <a:t>Mahmoud</a:t>
            </a:r>
            <a:r>
              <a:rPr lang="en-US" sz="1600" dirty="0" smtClean="0">
                <a:solidFill>
                  <a:schemeClr val="accent6">
                    <a:lumMod val="50000"/>
                  </a:schemeClr>
                </a:solidFill>
              </a:rPr>
              <a:t> </a:t>
            </a:r>
            <a:r>
              <a:rPr lang="en-US" sz="1600" dirty="0" err="1" smtClean="0">
                <a:solidFill>
                  <a:schemeClr val="accent6">
                    <a:lumMod val="50000"/>
                  </a:schemeClr>
                </a:solidFill>
              </a:rPr>
              <a:t>Moftah</a:t>
            </a:r>
            <a:r>
              <a:rPr lang="en-US" sz="1600" dirty="0" smtClean="0">
                <a:solidFill>
                  <a:schemeClr val="accent6">
                    <a:lumMod val="50000"/>
                  </a:schemeClr>
                </a:solidFill>
              </a:rPr>
              <a:t/>
            </a:r>
            <a:br>
              <a:rPr lang="en-US" sz="1600" dirty="0" smtClean="0">
                <a:solidFill>
                  <a:schemeClr val="accent6">
                    <a:lumMod val="50000"/>
                  </a:schemeClr>
                </a:solidFill>
              </a:rPr>
            </a:br>
            <a:r>
              <a:rPr lang="en-US" sz="1600" dirty="0" smtClean="0">
                <a:solidFill>
                  <a:schemeClr val="accent6">
                    <a:lumMod val="50000"/>
                  </a:schemeClr>
                </a:solidFill>
              </a:rPr>
              <a:t>Associate professor – Faculty of computers and artificial intelligence– </a:t>
            </a:r>
            <a:r>
              <a:rPr lang="en-US" sz="1600" dirty="0" err="1" smtClean="0">
                <a:solidFill>
                  <a:schemeClr val="accent6">
                    <a:lumMod val="50000"/>
                  </a:schemeClr>
                </a:solidFill>
              </a:rPr>
              <a:t>Beni-Suef</a:t>
            </a:r>
            <a:r>
              <a:rPr lang="en-US" sz="1600" smtClean="0">
                <a:solidFill>
                  <a:schemeClr val="accent6">
                    <a:lumMod val="50000"/>
                  </a:schemeClr>
                </a:solidFill>
              </a:rPr>
              <a:t> University</a:t>
            </a:r>
            <a:endParaRPr lang="en-US" sz="16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500048"/>
            <a:ext cx="6000792" cy="857256"/>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3. </a:t>
            </a:r>
            <a:r>
              <a:rPr lang="en-US" sz="1200" b="1" dirty="0" smtClean="0"/>
              <a:t>Box Modeling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6" name="Picture 2"/>
          <p:cNvPicPr>
            <a:picLocks noChangeAspect="1" noChangeArrowheads="1"/>
          </p:cNvPicPr>
          <p:nvPr/>
        </p:nvPicPr>
        <p:blipFill>
          <a:blip r:embed="rId3"/>
          <a:srcRect/>
          <a:stretch>
            <a:fillRect/>
          </a:stretch>
        </p:blipFill>
        <p:spPr bwMode="auto">
          <a:xfrm>
            <a:off x="2214546" y="1142990"/>
            <a:ext cx="5524500"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428860" y="642924"/>
            <a:ext cx="6572296" cy="2857520"/>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4. </a:t>
            </a:r>
            <a:r>
              <a:rPr lang="en-US" sz="1200" b="1" dirty="0" smtClean="0"/>
              <a:t>Boolean Modeling</a:t>
            </a:r>
          </a:p>
          <a:p>
            <a:pPr lvl="2" algn="just"/>
            <a:r>
              <a:rPr lang="en-US" sz="1200" dirty="0" smtClean="0"/>
              <a:t>Boolean modeling is an additive or subtractive method of changing the geometry of one object by introducing another object and running a Boolean function.</a:t>
            </a:r>
          </a:p>
          <a:p>
            <a:pPr lvl="2" algn="just"/>
            <a:r>
              <a:rPr lang="en-US" sz="1200" dirty="0" smtClean="0"/>
              <a:t>The Boolean function takes the two objects and makes them a new, single object, either by cutting one object out of the other, or combining the two objects to create one, or using the negative space of the intersection as the new object.</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642924"/>
            <a:ext cx="6072230" cy="928694"/>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4. </a:t>
            </a:r>
            <a:r>
              <a:rPr lang="en-US" sz="1200" b="1" dirty="0" smtClean="0"/>
              <a:t>Boolean Modeling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6146" name="Picture 2"/>
          <p:cNvPicPr>
            <a:picLocks noChangeAspect="1" noChangeArrowheads="1"/>
          </p:cNvPicPr>
          <p:nvPr/>
        </p:nvPicPr>
        <p:blipFill>
          <a:blip r:embed="rId3"/>
          <a:srcRect/>
          <a:stretch>
            <a:fillRect/>
          </a:stretch>
        </p:blipFill>
        <p:spPr bwMode="auto">
          <a:xfrm>
            <a:off x="2786050" y="1357304"/>
            <a:ext cx="4905375" cy="328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714362"/>
            <a:ext cx="6929486" cy="1857388"/>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5. </a:t>
            </a:r>
            <a:r>
              <a:rPr lang="en-US" sz="1200" b="1" dirty="0" smtClean="0"/>
              <a:t>Laser Scanning</a:t>
            </a:r>
          </a:p>
          <a:p>
            <a:pPr lvl="2"/>
            <a:r>
              <a:rPr lang="en-US" sz="1200" dirty="0" smtClean="0"/>
              <a:t>Laser scanning is a new type of modeling that starts with a real object that you digitally laser-scan to create the geometric surfaces.</a:t>
            </a:r>
          </a:p>
          <a:p>
            <a:pPr lvl="2"/>
            <a:r>
              <a:rPr lang="en-US" sz="1200" dirty="0" smtClean="0"/>
              <a:t>Figure 5.32 shows a face that was scanned on the left and the cleaned-up head on the right.</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7170" name="Picture 2"/>
          <p:cNvPicPr>
            <a:picLocks noChangeAspect="1" noChangeArrowheads="1"/>
          </p:cNvPicPr>
          <p:nvPr/>
        </p:nvPicPr>
        <p:blipFill>
          <a:blip r:embed="rId3"/>
          <a:srcRect/>
          <a:stretch>
            <a:fillRect/>
          </a:stretch>
        </p:blipFill>
        <p:spPr bwMode="auto">
          <a:xfrm>
            <a:off x="3786182" y="2357436"/>
            <a:ext cx="3500462" cy="24826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14362"/>
            <a:ext cx="6786578" cy="1857388"/>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6. </a:t>
            </a:r>
            <a:r>
              <a:rPr lang="en-US" sz="1200" b="1" dirty="0" smtClean="0"/>
              <a:t>Digital Sculpting</a:t>
            </a:r>
          </a:p>
          <a:p>
            <a:pPr lvl="2"/>
            <a:r>
              <a:rPr lang="en-US" sz="1200" dirty="0" smtClean="0"/>
              <a:t>Digital sculpting is a rather new modeling workflow that enables artists to use a massive polygon resolution to create a surface that can be pushed and pulled like clay.</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
        <p:nvSpPr>
          <p:cNvPr id="7" name="Rectangle 6">
            <a:hlinkClick r:id="rId3" action="ppaction://hlinkfile"/>
          </p:cNvPr>
          <p:cNvSpPr/>
          <p:nvPr/>
        </p:nvSpPr>
        <p:spPr>
          <a:xfrm>
            <a:off x="7715272" y="4143386"/>
            <a:ext cx="909223" cy="276999"/>
          </a:xfrm>
          <a:prstGeom prst="rect">
            <a:avLst/>
          </a:prstGeom>
        </p:spPr>
        <p:txBody>
          <a:bodyPr wrap="none">
            <a:spAutoFit/>
          </a:bodyPr>
          <a:lstStyle/>
          <a:p>
            <a:r>
              <a:rPr lang="en-US" sz="1200" u="sng" dirty="0" smtClean="0">
                <a:solidFill>
                  <a:schemeClr val="accent2">
                    <a:lumMod val="75000"/>
                  </a:schemeClr>
                </a:solidFill>
                <a:latin typeface="Merriweather"/>
                <a:ea typeface="Merriweather"/>
                <a:cs typeface="Merriweather"/>
                <a:sym typeface="Merriweather"/>
              </a:rPr>
              <a:t>Sculpting</a:t>
            </a:r>
          </a:p>
        </p:txBody>
      </p:sp>
      <p:pic>
        <p:nvPicPr>
          <p:cNvPr id="8194" name="Picture 2"/>
          <p:cNvPicPr>
            <a:picLocks noChangeAspect="1" noChangeArrowheads="1"/>
          </p:cNvPicPr>
          <p:nvPr/>
        </p:nvPicPr>
        <p:blipFill>
          <a:blip r:embed="rId4"/>
          <a:srcRect/>
          <a:stretch>
            <a:fillRect/>
          </a:stretch>
        </p:blipFill>
        <p:spPr bwMode="auto">
          <a:xfrm>
            <a:off x="2928926" y="2214560"/>
            <a:ext cx="3939601"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714362"/>
            <a:ext cx="6500858" cy="1857388"/>
          </a:xfrm>
          <a:prstGeom prst="rect">
            <a:avLst/>
          </a:prstGeom>
        </p:spPr>
        <p:txBody>
          <a:bodyPr spcFirstLastPara="1" wrap="square" lIns="0" tIns="0" rIns="0" bIns="0" anchor="t" anchorCtr="0">
            <a:noAutofit/>
          </a:bodyPr>
          <a:lstStyle/>
          <a:p>
            <a:pPr algn="just"/>
            <a:r>
              <a:rPr lang="en-US" sz="1200" b="1" dirty="0" smtClean="0"/>
              <a:t>Texturing</a:t>
            </a:r>
            <a:r>
              <a:rPr lang="en-US" sz="1200" dirty="0" smtClean="0"/>
              <a:t> is the process of creating the surfaces and color attributes of models to make them resemble whatever object they are supposed to represent. </a:t>
            </a:r>
          </a:p>
          <a:p>
            <a:pPr algn="just"/>
            <a:endParaRPr lang="en-US" sz="1200" dirty="0" smtClean="0"/>
          </a:p>
          <a:p>
            <a:r>
              <a:rPr lang="en-US" sz="1200" dirty="0" smtClean="0"/>
              <a:t>A person who textures models is called </a:t>
            </a:r>
            <a:r>
              <a:rPr lang="en-US" sz="1200" dirty="0" smtClean="0">
                <a:solidFill>
                  <a:schemeClr val="accent2">
                    <a:lumMod val="75000"/>
                  </a:schemeClr>
                </a:solidFill>
              </a:rPr>
              <a:t>a texture artist. </a:t>
            </a:r>
          </a:p>
          <a:p>
            <a:endParaRPr lang="en-US" sz="1200" dirty="0" smtClean="0"/>
          </a:p>
          <a:p>
            <a:r>
              <a:rPr lang="en-US" sz="1200" dirty="0" smtClean="0"/>
              <a:t>However, at some studios, </a:t>
            </a:r>
            <a:r>
              <a:rPr lang="en-US" sz="1200" dirty="0" smtClean="0">
                <a:solidFill>
                  <a:schemeClr val="accent2">
                    <a:lumMod val="75000"/>
                  </a:schemeClr>
                </a:solidFill>
              </a:rPr>
              <a:t>the modeler </a:t>
            </a:r>
            <a:r>
              <a:rPr lang="en-US" sz="1200" dirty="0" smtClean="0"/>
              <a:t>is responsible for texturing models.</a:t>
            </a:r>
            <a:endParaRPr lang="ar-EG" sz="1200" dirty="0" smtClean="0"/>
          </a:p>
          <a:p>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buFont typeface="+mj-lt"/>
              <a:buAutoNum type="arabicPeriod"/>
            </a:pPr>
            <a:r>
              <a:rPr lang="en-US" sz="1200" dirty="0" smtClean="0"/>
              <a:t>Typically, texture artists receive a final model from the modeling department</a:t>
            </a:r>
            <a:r>
              <a:rPr lang="ar-EG" sz="1200" dirty="0" smtClean="0"/>
              <a:t> </a:t>
            </a:r>
            <a:r>
              <a:rPr lang="en-US" sz="1200" dirty="0" smtClean="0"/>
              <a:t>and have to create a UV map for the object(s).</a:t>
            </a:r>
            <a:endParaRPr lang="ar-EG" sz="1200" dirty="0" smtClean="0"/>
          </a:p>
          <a:p>
            <a:pPr algn="just">
              <a:buFont typeface="+mj-lt"/>
              <a:buAutoNum type="arabicPeriod"/>
            </a:pPr>
            <a:endParaRPr lang="ar-EG" sz="1200" dirty="0" smtClean="0"/>
          </a:p>
          <a:p>
            <a:pPr algn="just">
              <a:buFont typeface="+mj-lt"/>
              <a:buAutoNum type="arabicPeriod"/>
            </a:pPr>
            <a:r>
              <a:rPr lang="en-US" sz="1200" dirty="0" smtClean="0"/>
              <a:t>They then create the </a:t>
            </a:r>
            <a:r>
              <a:rPr lang="en-US" sz="1200" dirty="0" err="1" smtClean="0"/>
              <a:t>shader</a:t>
            </a:r>
            <a:r>
              <a:rPr lang="en-US" sz="1200" dirty="0" smtClean="0"/>
              <a:t> with</a:t>
            </a:r>
            <a:r>
              <a:rPr lang="ar-EG" sz="1200" dirty="0" smtClean="0"/>
              <a:t> </a:t>
            </a:r>
            <a:r>
              <a:rPr lang="en-US" sz="1200" dirty="0" smtClean="0"/>
              <a:t>the correct surface properties to represent the object(s).</a:t>
            </a:r>
            <a:endParaRPr lang="ar-EG" sz="1200" dirty="0" smtClean="0"/>
          </a:p>
          <a:p>
            <a:pPr algn="just">
              <a:buFont typeface="+mj-lt"/>
              <a:buAutoNum type="arabicPeriod"/>
            </a:pPr>
            <a:endParaRPr lang="ar-EG" sz="1200" dirty="0" smtClean="0"/>
          </a:p>
          <a:p>
            <a:pPr algn="just">
              <a:buFont typeface="+mj-lt"/>
              <a:buAutoNum type="arabicPeriod"/>
            </a:pPr>
            <a:r>
              <a:rPr lang="en-US" sz="1200" dirty="0" smtClean="0"/>
              <a:t>Next they hand-paint</a:t>
            </a:r>
            <a:r>
              <a:rPr lang="ar-EG" sz="1200" dirty="0" smtClean="0"/>
              <a:t> </a:t>
            </a:r>
            <a:r>
              <a:rPr lang="en-US" sz="1200" dirty="0" smtClean="0"/>
              <a:t>or photo-manipulate images in software such as Adobe Photoshop or Autodesk</a:t>
            </a:r>
            <a:r>
              <a:rPr lang="ar-EG" sz="1200" dirty="0" smtClean="0"/>
              <a:t> </a:t>
            </a:r>
            <a:r>
              <a:rPr lang="en-US" sz="1200" dirty="0" err="1" smtClean="0"/>
              <a:t>Mudbox</a:t>
            </a:r>
            <a:r>
              <a:rPr lang="en-US" sz="1200" dirty="0" smtClean="0"/>
              <a:t> to create texture maps for the different properties of the </a:t>
            </a:r>
            <a:r>
              <a:rPr lang="en-US" sz="1200" dirty="0" err="1" smtClean="0"/>
              <a:t>shader</a:t>
            </a:r>
            <a:r>
              <a:rPr lang="en-US" sz="1200" dirty="0" smtClean="0"/>
              <a:t>, such</a:t>
            </a:r>
            <a:r>
              <a:rPr lang="ar-EG" sz="1200" dirty="0" smtClean="0"/>
              <a:t> </a:t>
            </a:r>
            <a:r>
              <a:rPr lang="en-US" sz="1200" dirty="0" smtClean="0"/>
              <a:t>as a color map or reflectivity map.</a:t>
            </a:r>
            <a:endParaRPr lang="ar-EG" sz="1200" dirty="0" smtClean="0"/>
          </a:p>
          <a:p>
            <a:pPr algn="just">
              <a:buFont typeface="+mj-lt"/>
              <a:buAutoNum type="arabicPeriod"/>
            </a:pPr>
            <a:endParaRPr lang="ar-EG" sz="1200" dirty="0" smtClean="0"/>
          </a:p>
          <a:p>
            <a:pPr algn="just">
              <a:buFont typeface="+mj-lt"/>
              <a:buAutoNum type="arabicPeriod"/>
            </a:pPr>
            <a:r>
              <a:rPr lang="en-US" sz="1200" dirty="0" smtClean="0"/>
              <a:t>Texture artists also create renderings of the</a:t>
            </a:r>
            <a:r>
              <a:rPr lang="ar-EG" sz="1200" dirty="0" smtClean="0"/>
              <a:t> </a:t>
            </a:r>
            <a:r>
              <a:rPr lang="en-US" sz="1200" dirty="0" smtClean="0"/>
              <a:t>object to show the lighting team what the object should look like after it is lit and</a:t>
            </a:r>
            <a:r>
              <a:rPr lang="ar-EG" sz="1200" dirty="0" smtClean="0"/>
              <a:t> </a:t>
            </a:r>
            <a:r>
              <a:rPr lang="en-US" sz="1200" dirty="0" smtClean="0"/>
              <a:t>rendered.</a:t>
            </a:r>
          </a:p>
          <a:p>
            <a:pPr algn="just"/>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714362"/>
            <a:ext cx="6500858" cy="3071834"/>
          </a:xfrm>
          <a:prstGeom prst="rect">
            <a:avLst/>
          </a:prstGeom>
        </p:spPr>
        <p:txBody>
          <a:bodyPr spcFirstLastPara="1" wrap="square" lIns="0" tIns="0" rIns="0" bIns="0" anchor="t" anchorCtr="0">
            <a:noAutofit/>
          </a:bodyPr>
          <a:lstStyle/>
          <a:p>
            <a:pPr algn="just"/>
            <a:r>
              <a:rPr lang="en-US" sz="1200" b="1" dirty="0" err="1" smtClean="0"/>
              <a:t>Uvs</a:t>
            </a:r>
            <a:endParaRPr lang="ar-EG" sz="1200" b="1" dirty="0" smtClean="0"/>
          </a:p>
          <a:p>
            <a:pPr algn="just"/>
            <a:r>
              <a:rPr lang="en-US" sz="1200" b="1" dirty="0" smtClean="0"/>
              <a:t>UVs</a:t>
            </a:r>
            <a:r>
              <a:rPr lang="en-US" sz="1200" dirty="0" smtClean="0"/>
              <a:t> are 2D representations of a 3D object.</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1523844" y="1714494"/>
            <a:ext cx="2812293"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407575" y="1714494"/>
            <a:ext cx="4022077" cy="2571768"/>
          </a:xfrm>
          <a:prstGeom prst="rect">
            <a:avLst/>
          </a:prstGeom>
          <a:noFill/>
          <a:ln w="9525">
            <a:noFill/>
            <a:miter lim="800000"/>
            <a:headEnd/>
            <a:tailEnd/>
          </a:ln>
          <a:effectLst/>
        </p:spPr>
      </p:pic>
      <p:sp>
        <p:nvSpPr>
          <p:cNvPr id="8" name="Rectangle 7"/>
          <p:cNvSpPr/>
          <p:nvPr/>
        </p:nvSpPr>
        <p:spPr>
          <a:xfrm>
            <a:off x="2478749" y="4357700"/>
            <a:ext cx="4572000" cy="246221"/>
          </a:xfrm>
          <a:prstGeom prst="rect">
            <a:avLst/>
          </a:prstGeom>
        </p:spPr>
        <p:txBody>
          <a:bodyPr>
            <a:spAutoFit/>
          </a:bodyPr>
          <a:lstStyle/>
          <a:p>
            <a:pPr algn="ctr"/>
            <a:r>
              <a:rPr lang="en-US" sz="1000" dirty="0" smtClean="0">
                <a:solidFill>
                  <a:schemeClr val="dk1"/>
                </a:solidFill>
                <a:latin typeface="Merriweather"/>
                <a:ea typeface="Merriweather"/>
                <a:cs typeface="Merriweather"/>
                <a:sym typeface="Merriweather"/>
              </a:rPr>
              <a:t>Adapted from Mike Hermes</a:t>
            </a:r>
            <a:r>
              <a:rPr lang="ar-EG" sz="1000" dirty="0" smtClean="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 YouTube channel</a:t>
            </a:r>
          </a:p>
        </p:txBody>
      </p:sp>
      <p:sp>
        <p:nvSpPr>
          <p:cNvPr id="9" name="Rectangle 8"/>
          <p:cNvSpPr/>
          <p:nvPr/>
        </p:nvSpPr>
        <p:spPr>
          <a:xfrm>
            <a:off x="2643174" y="1357304"/>
            <a:ext cx="3207929" cy="276999"/>
          </a:xfrm>
          <a:prstGeom prst="rect">
            <a:avLst/>
          </a:prstGeom>
        </p:spPr>
        <p:txBody>
          <a:bodyPr wrap="none">
            <a:spAutoFit/>
          </a:bodyPr>
          <a:lstStyle/>
          <a:p>
            <a:r>
              <a:rPr lang="en-US" sz="1200" dirty="0" smtClean="0">
                <a:solidFill>
                  <a:schemeClr val="dk1"/>
                </a:solidFill>
                <a:latin typeface="Merriweather"/>
                <a:ea typeface="Merriweather"/>
                <a:cs typeface="Merriweather"/>
                <a:sym typeface="Merriweather"/>
              </a:rPr>
              <a:t>Example of a 3D model with the UV map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r>
              <a:rPr lang="en-US" sz="1200" dirty="0" smtClean="0"/>
              <a:t>The 3D software can create new UVs on an object through a series of automated functions (illustrated in Figure 5.35.) such as :</a:t>
            </a:r>
          </a:p>
          <a:p>
            <a:pPr lvl="1"/>
            <a:r>
              <a:rPr lang="en-US" sz="1200" dirty="0" smtClean="0"/>
              <a:t>planar, </a:t>
            </a:r>
          </a:p>
          <a:p>
            <a:pPr lvl="1"/>
            <a:r>
              <a:rPr lang="en-US" sz="1200" dirty="0" smtClean="0"/>
              <a:t>cylindrical, </a:t>
            </a:r>
          </a:p>
          <a:p>
            <a:pPr lvl="1"/>
            <a:r>
              <a:rPr lang="en-US" sz="1200" dirty="0" smtClean="0"/>
              <a:t>spherical, </a:t>
            </a:r>
          </a:p>
          <a:p>
            <a:pPr lvl="1"/>
            <a:r>
              <a:rPr lang="en-US" sz="1200" dirty="0" smtClean="0"/>
              <a:t>automatic mapping, </a:t>
            </a:r>
          </a:p>
          <a:p>
            <a:pPr lvl="1"/>
            <a:endParaRPr lang="en-US" sz="1200" dirty="0" smtClean="0"/>
          </a:p>
          <a:p>
            <a:r>
              <a:rPr lang="en-US" sz="1200" dirty="0" smtClean="0"/>
              <a:t>These functions “unwrap” the object and attempt to lay out the UVs on a 2D plane.</a:t>
            </a:r>
          </a:p>
          <a:p>
            <a:endParaRPr lang="en-US" sz="1200" dirty="0" smtClean="0"/>
          </a:p>
          <a:p>
            <a:r>
              <a:rPr lang="en-US" sz="1200" dirty="0" smtClean="0"/>
              <a:t>The planar, cylindrical, and spherical function types project the UV coordinates from a plane, cylinder, or sphere, respectively, onto the object, collect the data, and make the 2D map.</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r>
              <a:rPr lang="en-US" sz="1200" dirty="0" smtClean="0"/>
              <a:t>This type of projection works great on models that are spheres, cylinders, and planes, but on more-complex models such as a human form, these techniques are not enough.</a:t>
            </a:r>
          </a:p>
          <a:p>
            <a:endParaRPr lang="en-US" sz="1200" dirty="0" smtClean="0"/>
          </a:p>
          <a:p>
            <a:r>
              <a:rPr lang="en-US" sz="1200" dirty="0" smtClean="0"/>
              <a:t>Automatic mapping can get you a little further in the process because it projects from a user-defined number of planes, whereas the other mapping types use only one projection to help break down the process into smaller data pieces.</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Google Shape;70;p15"/>
          <p:cNvSpPr txBox="1">
            <a:spLocks/>
          </p:cNvSpPr>
          <p:nvPr/>
        </p:nvSpPr>
        <p:spPr>
          <a:xfrm>
            <a:off x="4143372" y="928676"/>
            <a:ext cx="4786346" cy="1159800"/>
          </a:xfrm>
          <a:prstGeom prst="rect">
            <a:avLst/>
          </a:prstGeom>
          <a:noFill/>
          <a:ln>
            <a:noFill/>
          </a:ln>
        </p:spPr>
        <p:txBody>
          <a:bodyPr spcFirstLastPara="1" wrap="square" lIns="0" tIns="0" rIns="0" bIns="0" anchor="b" anchorCtr="0">
            <a:noAutofit/>
          </a:bodyPr>
          <a:lstStyle/>
          <a:p>
            <a: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t>Chapter 5</a:t>
            </a:r>
            <a:b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br>
            <a:r>
              <a:rPr lang="en-US" sz="2800" b="1" dirty="0" smtClean="0"/>
              <a:t> </a:t>
            </a:r>
            <a:r>
              <a:rPr lang="en-US" sz="2800" b="1" dirty="0" smtClean="0">
                <a:solidFill>
                  <a:schemeClr val="accent3"/>
                </a:solidFill>
                <a:latin typeface="Kalam"/>
                <a:ea typeface="Kalam"/>
                <a:cs typeface="Kalam"/>
                <a:sym typeface="Kalam"/>
              </a:rPr>
              <a:t>Understanding Modeling and</a:t>
            </a:r>
          </a:p>
          <a:p>
            <a:r>
              <a:rPr lang="en-US" sz="2800" b="1" dirty="0" smtClean="0">
                <a:solidFill>
                  <a:schemeClr val="accent3"/>
                </a:solidFill>
                <a:latin typeface="Kalam"/>
                <a:ea typeface="Kalam"/>
                <a:cs typeface="Kalam"/>
                <a:sym typeface="Kalam"/>
              </a:rPr>
              <a:t>Texturing</a:t>
            </a:r>
            <a:endParaRPr lang="en-US" sz="2800" b="1" dirty="0">
              <a:solidFill>
                <a:schemeClr val="accent3"/>
              </a:solidFill>
              <a:latin typeface="Kalam"/>
              <a:ea typeface="Kalam"/>
              <a:cs typeface="Kalam"/>
              <a:sym typeface="Kalam"/>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3000364" y="571486"/>
            <a:ext cx="3643338" cy="4232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r>
              <a:rPr lang="en-US" sz="1200" dirty="0" smtClean="0"/>
              <a:t>The 3D artist starts with one of the four UV projection types covered already. </a:t>
            </a:r>
          </a:p>
          <a:p>
            <a:endParaRPr lang="en-US" sz="1200" dirty="0" smtClean="0"/>
          </a:p>
          <a:p>
            <a:r>
              <a:rPr lang="en-US" sz="1200" dirty="0" smtClean="0"/>
              <a:t>Then the artist </a:t>
            </a:r>
            <a:r>
              <a:rPr lang="en-US" sz="1200" dirty="0" smtClean="0">
                <a:solidFill>
                  <a:schemeClr val="accent2">
                    <a:lumMod val="50000"/>
                  </a:schemeClr>
                </a:solidFill>
              </a:rPr>
              <a:t>separates, moves, scales, and reattaches </a:t>
            </a:r>
            <a:r>
              <a:rPr lang="en-US" sz="1200" dirty="0" smtClean="0"/>
              <a:t>the UVs to create a UV map that is uniform and laid out in a way that will make texture painting easy.</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3074" name="Picture 2"/>
          <p:cNvPicPr>
            <a:picLocks noChangeAspect="1" noChangeArrowheads="1"/>
          </p:cNvPicPr>
          <p:nvPr/>
        </p:nvPicPr>
        <p:blipFill>
          <a:blip r:embed="rId3"/>
          <a:srcRect/>
          <a:stretch>
            <a:fillRect/>
          </a:stretch>
        </p:blipFill>
        <p:spPr bwMode="auto">
          <a:xfrm>
            <a:off x="1214414" y="1533535"/>
            <a:ext cx="2876550" cy="2466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214810" y="1533534"/>
            <a:ext cx="4286280" cy="2392539"/>
          </a:xfrm>
          <a:prstGeom prst="rect">
            <a:avLst/>
          </a:prstGeom>
          <a:noFill/>
          <a:ln w="9525">
            <a:noFill/>
            <a:miter lim="800000"/>
            <a:headEnd/>
            <a:tailEnd/>
          </a:ln>
          <a:effectLst/>
        </p:spPr>
      </p:pic>
      <p:sp>
        <p:nvSpPr>
          <p:cNvPr id="8" name="Rectangle 7"/>
          <p:cNvSpPr/>
          <p:nvPr/>
        </p:nvSpPr>
        <p:spPr>
          <a:xfrm>
            <a:off x="2500298" y="4143386"/>
            <a:ext cx="4572000" cy="246221"/>
          </a:xfrm>
          <a:prstGeom prst="rect">
            <a:avLst/>
          </a:prstGeom>
        </p:spPr>
        <p:txBody>
          <a:bodyPr>
            <a:spAutoFit/>
          </a:bodyPr>
          <a:lstStyle/>
          <a:p>
            <a:pPr algn="ctr"/>
            <a:r>
              <a:rPr lang="en-US" sz="1000" dirty="0" smtClean="0">
                <a:solidFill>
                  <a:schemeClr val="dk1"/>
                </a:solidFill>
                <a:latin typeface="Merriweather"/>
                <a:ea typeface="Merriweather"/>
                <a:cs typeface="Merriweather"/>
                <a:sym typeface="Merriweather"/>
              </a:rPr>
              <a:t>Adapted from Mike Hermes</a:t>
            </a:r>
            <a:r>
              <a:rPr lang="ar-EG" sz="1000" dirty="0" smtClean="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 YouTube channel</a:t>
            </a:r>
          </a:p>
        </p:txBody>
      </p:sp>
      <p:sp>
        <p:nvSpPr>
          <p:cNvPr id="9" name="Rectangle 8"/>
          <p:cNvSpPr/>
          <p:nvPr/>
        </p:nvSpPr>
        <p:spPr>
          <a:xfrm>
            <a:off x="2500298" y="1071552"/>
            <a:ext cx="6067687" cy="461665"/>
          </a:xfrm>
          <a:prstGeom prst="rect">
            <a:avLst/>
          </a:prstGeom>
        </p:spPr>
        <p:txBody>
          <a:bodyPr wrap="none">
            <a:spAutoFit/>
          </a:bodyPr>
          <a:lstStyle/>
          <a:p>
            <a:r>
              <a:rPr lang="en-US" sz="1200" dirty="0" smtClean="0">
                <a:solidFill>
                  <a:schemeClr val="dk1"/>
                </a:solidFill>
                <a:latin typeface="Merriweather"/>
                <a:ea typeface="Merriweather"/>
                <a:cs typeface="Merriweather"/>
                <a:sym typeface="Merriweather"/>
              </a:rPr>
              <a:t>The artist separates, moves, scales, and reattaches the UVs to create a UV map</a:t>
            </a:r>
          </a:p>
          <a:p>
            <a:r>
              <a:rPr lang="en-US" sz="1200" dirty="0" smtClean="0">
                <a:solidFill>
                  <a:schemeClr val="dk1"/>
                </a:solidFill>
                <a:latin typeface="Merriweather"/>
                <a:ea typeface="Merriweather"/>
                <a:cs typeface="Merriweather"/>
                <a:sym typeface="Merriweather"/>
              </a:rPr>
              <a:t>Example1: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
        <p:nvSpPr>
          <p:cNvPr id="9" name="Rectangle 8"/>
          <p:cNvSpPr/>
          <p:nvPr/>
        </p:nvSpPr>
        <p:spPr>
          <a:xfrm>
            <a:off x="2500298" y="1071552"/>
            <a:ext cx="6067687" cy="461665"/>
          </a:xfrm>
          <a:prstGeom prst="rect">
            <a:avLst/>
          </a:prstGeom>
        </p:spPr>
        <p:txBody>
          <a:bodyPr wrap="none">
            <a:spAutoFit/>
          </a:bodyPr>
          <a:lstStyle/>
          <a:p>
            <a:r>
              <a:rPr lang="en-US" sz="1200" dirty="0" smtClean="0">
                <a:solidFill>
                  <a:schemeClr val="dk1"/>
                </a:solidFill>
                <a:latin typeface="Merriweather"/>
                <a:ea typeface="Merriweather"/>
                <a:cs typeface="Merriweather"/>
                <a:sym typeface="Merriweather"/>
              </a:rPr>
              <a:t>The artist separates, moves, scales, and reattaches the UVs to create a UV map</a:t>
            </a:r>
          </a:p>
          <a:p>
            <a:r>
              <a:rPr lang="en-US" sz="1200" dirty="0" smtClean="0">
                <a:solidFill>
                  <a:schemeClr val="dk1"/>
                </a:solidFill>
                <a:latin typeface="Merriweather"/>
                <a:ea typeface="Merriweather"/>
                <a:cs typeface="Merriweather"/>
                <a:sym typeface="Merriweather"/>
              </a:rPr>
              <a:t>Example2:</a:t>
            </a:r>
          </a:p>
        </p:txBody>
      </p:sp>
      <p:pic>
        <p:nvPicPr>
          <p:cNvPr id="4098" name="Picture 2"/>
          <p:cNvPicPr>
            <a:picLocks noChangeAspect="1" noChangeArrowheads="1"/>
          </p:cNvPicPr>
          <p:nvPr/>
        </p:nvPicPr>
        <p:blipFill>
          <a:blip r:embed="rId3"/>
          <a:srcRect/>
          <a:stretch>
            <a:fillRect/>
          </a:stretch>
        </p:blipFill>
        <p:spPr bwMode="auto">
          <a:xfrm>
            <a:off x="3428992" y="1500180"/>
            <a:ext cx="34290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1285884"/>
          </a:xfrm>
          <a:prstGeom prst="rect">
            <a:avLst/>
          </a:prstGeom>
        </p:spPr>
        <p:txBody>
          <a:bodyPr spcFirstLastPara="1" wrap="square" lIns="0" tIns="0" rIns="0" bIns="0" anchor="t" anchorCtr="0">
            <a:noAutofit/>
          </a:bodyPr>
          <a:lstStyle/>
          <a:p>
            <a:r>
              <a:rPr lang="en-US" sz="1200" dirty="0" smtClean="0"/>
              <a:t>This mapping process must take into account </a:t>
            </a:r>
            <a:r>
              <a:rPr lang="en-US" sz="1200" dirty="0" smtClean="0">
                <a:solidFill>
                  <a:schemeClr val="accent2">
                    <a:lumMod val="50000"/>
                  </a:schemeClr>
                </a:solidFill>
              </a:rPr>
              <a:t>uniform spacing </a:t>
            </a:r>
            <a:r>
              <a:rPr lang="en-US" sz="1200" dirty="0" smtClean="0"/>
              <a:t>of the UVs to help ensure an even distribution of the texture. </a:t>
            </a:r>
          </a:p>
          <a:p>
            <a:endParaRPr lang="en-US" sz="1200" dirty="0" smtClean="0"/>
          </a:p>
          <a:p>
            <a:r>
              <a:rPr lang="en-US" sz="1200" dirty="0" smtClean="0"/>
              <a:t>The UV process often applies a texture with a checkered pattern to the model to verify that the surface has </a:t>
            </a:r>
            <a:r>
              <a:rPr lang="en-US" sz="1200" dirty="0" smtClean="0">
                <a:solidFill>
                  <a:schemeClr val="accent2">
                    <a:lumMod val="50000"/>
                  </a:schemeClr>
                </a:solidFill>
              </a:rPr>
              <a:t>uniformly spaced UVs.</a:t>
            </a:r>
            <a:endParaRPr lang="ar-EG" sz="1200" dirty="0" smtClean="0">
              <a:solidFill>
                <a:schemeClr val="accent2">
                  <a:lumMod val="50000"/>
                </a:schemeClr>
              </a:solidFill>
            </a:endParaRP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5122" name="Picture 2"/>
          <p:cNvPicPr>
            <a:picLocks noChangeAspect="1" noChangeArrowheads="1"/>
          </p:cNvPicPr>
          <p:nvPr/>
        </p:nvPicPr>
        <p:blipFill>
          <a:blip r:embed="rId3"/>
          <a:srcRect/>
          <a:stretch>
            <a:fillRect/>
          </a:stretch>
        </p:blipFill>
        <p:spPr bwMode="auto">
          <a:xfrm>
            <a:off x="3214678" y="2071684"/>
            <a:ext cx="3962400" cy="2886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dirty="0" smtClean="0"/>
              <a:t>UVs are output to an image file called a UV map that is used in image manipulation software such as Adobe Photoshop as the artist’s roadmap of the UV space for a specific object.</a:t>
            </a:r>
          </a:p>
          <a:p>
            <a:pPr algn="just"/>
            <a:endParaRPr lang="en-US" sz="1200" dirty="0" smtClean="0"/>
          </a:p>
          <a:p>
            <a:r>
              <a:rPr lang="en-US" sz="1200" dirty="0" smtClean="0"/>
              <a:t>This UV map enables the artist to paint the textures of an object and know where he or she is painting on the 3D object.</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pPr algn="just"/>
            <a:endParaRPr lang="en-US" sz="1200" b="1" dirty="0" smtClean="0"/>
          </a:p>
          <a:p>
            <a:r>
              <a:rPr lang="en-US" sz="1200" b="1" dirty="0" err="1" smtClean="0"/>
              <a:t>Shaders</a:t>
            </a:r>
            <a:r>
              <a:rPr lang="en-US" sz="1200" dirty="0" smtClean="0"/>
              <a:t> are the instructions that the software uses to calculate rendering effects, and they allow an artist to define the look of the object and the way its surface behaves in the final render.</a:t>
            </a:r>
          </a:p>
          <a:p>
            <a:endParaRPr lang="en-US" sz="1200" dirty="0" smtClean="0"/>
          </a:p>
          <a:p>
            <a:r>
              <a:rPr lang="en-US" sz="1200" dirty="0" smtClean="0"/>
              <a:t>After the UVs are laid out, the texture artist assigns the </a:t>
            </a:r>
            <a:r>
              <a:rPr lang="en-US" sz="1200" dirty="0" err="1" smtClean="0"/>
              <a:t>shader</a:t>
            </a:r>
            <a:r>
              <a:rPr lang="en-US" sz="1200" dirty="0" smtClean="0"/>
              <a:t> (also called a material or surface) to the model.</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r>
              <a:rPr lang="en-US" sz="1200" b="1" dirty="0" smtClean="0"/>
              <a:t>The following are the basic </a:t>
            </a:r>
            <a:r>
              <a:rPr lang="en-US" sz="1200" b="1" dirty="0" err="1" smtClean="0"/>
              <a:t>shader</a:t>
            </a:r>
            <a:r>
              <a:rPr lang="en-US" sz="1200" b="1" dirty="0" smtClean="0"/>
              <a:t> attributes:</a:t>
            </a:r>
          </a:p>
          <a:p>
            <a:pPr lvl="1"/>
            <a:r>
              <a:rPr lang="en-US" sz="1200" dirty="0" smtClean="0"/>
              <a:t>Color</a:t>
            </a:r>
          </a:p>
          <a:p>
            <a:pPr lvl="1"/>
            <a:r>
              <a:rPr lang="en-US" sz="1200" dirty="0" smtClean="0"/>
              <a:t>Ambience</a:t>
            </a:r>
          </a:p>
          <a:p>
            <a:pPr lvl="1"/>
            <a:r>
              <a:rPr lang="en-US" sz="1200" dirty="0" smtClean="0"/>
              <a:t>Transparency</a:t>
            </a:r>
          </a:p>
          <a:p>
            <a:pPr lvl="1"/>
            <a:r>
              <a:rPr lang="en-US" sz="1200" dirty="0" smtClean="0"/>
              <a:t>Reflectivity</a:t>
            </a:r>
          </a:p>
          <a:p>
            <a:pPr lvl="1"/>
            <a:r>
              <a:rPr lang="en-US" sz="1200" dirty="0" smtClean="0"/>
              <a:t>Refraction</a:t>
            </a:r>
          </a:p>
          <a:p>
            <a:pPr lvl="1"/>
            <a:r>
              <a:rPr lang="en-US" sz="1200" dirty="0" smtClean="0"/>
              <a:t>Translucency</a:t>
            </a:r>
          </a:p>
          <a:p>
            <a:pPr lvl="1"/>
            <a:r>
              <a:rPr lang="en-US" sz="1200" dirty="0" smtClean="0"/>
              <a:t>Incandescence</a:t>
            </a:r>
          </a:p>
          <a:p>
            <a:pPr lvl="1"/>
            <a:r>
              <a:rPr lang="en-US" sz="1200" dirty="0" err="1" smtClean="0"/>
              <a:t>Specular</a:t>
            </a:r>
            <a:r>
              <a:rPr lang="en-US" sz="1200" dirty="0" smtClean="0"/>
              <a:t> highlights</a:t>
            </a:r>
          </a:p>
          <a:p>
            <a:pPr lvl="1"/>
            <a:r>
              <a:rPr lang="en-US" sz="1200" dirty="0" smtClean="0"/>
              <a:t>Glow</a:t>
            </a:r>
          </a:p>
          <a:p>
            <a:pPr lvl="1"/>
            <a:r>
              <a:rPr lang="en-US" sz="1200" dirty="0" smtClean="0"/>
              <a:t>Bump</a:t>
            </a:r>
          </a:p>
          <a:p>
            <a:endParaRPr lang="ar-EG"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b="1" dirty="0" err="1" smtClean="0"/>
              <a:t>Shader</a:t>
            </a:r>
            <a:r>
              <a:rPr lang="en-US" sz="1200" b="1" dirty="0" smtClean="0"/>
              <a:t> attributes:</a:t>
            </a:r>
          </a:p>
          <a:p>
            <a:pPr lvl="1"/>
            <a:r>
              <a:rPr lang="en-US" sz="1200" b="1" dirty="0" smtClean="0"/>
              <a:t>Color</a:t>
            </a:r>
          </a:p>
          <a:p>
            <a:pPr lvl="2"/>
            <a:r>
              <a:rPr lang="en-US" sz="1200" b="1" dirty="0" smtClean="0"/>
              <a:t>Color</a:t>
            </a:r>
            <a:r>
              <a:rPr lang="en-US" sz="1200" dirty="0" smtClean="0"/>
              <a:t> is the color of the object, such as red or blue. This can be a flat color or a texture map.</a:t>
            </a:r>
          </a:p>
          <a:p>
            <a:pPr lvl="2"/>
            <a:endParaRPr lang="en-US" sz="1200" dirty="0" smtClean="0"/>
          </a:p>
          <a:p>
            <a:pPr lvl="1"/>
            <a:r>
              <a:rPr lang="en-US" sz="1200" b="1" dirty="0" smtClean="0"/>
              <a:t>Ambience</a:t>
            </a:r>
          </a:p>
          <a:p>
            <a:pPr lvl="2"/>
            <a:r>
              <a:rPr lang="en-US" sz="1200" b="1" dirty="0" smtClean="0"/>
              <a:t>Ambience</a:t>
            </a:r>
            <a:r>
              <a:rPr lang="en-US" sz="1200" dirty="0" smtClean="0"/>
              <a:t> in the surface property is a simulation of even flat lighting coming from every direction onto the surface (this is not from an actual light source). Figure 5.38 shows an example.</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714380"/>
          </a:xfrm>
          <a:prstGeom prst="rect">
            <a:avLst/>
          </a:prstGeom>
        </p:spPr>
        <p:txBody>
          <a:bodyPr spcFirstLastPara="1" wrap="square" lIns="0" tIns="0" rIns="0" bIns="0" anchor="t" anchorCtr="0">
            <a:noAutofit/>
          </a:bodyPr>
          <a:lstStyle/>
          <a:p>
            <a:pPr algn="just"/>
            <a:r>
              <a:rPr lang="en-US" sz="1200" b="1" dirty="0" err="1" smtClean="0"/>
              <a:t>Shader</a:t>
            </a:r>
            <a:r>
              <a:rPr lang="en-US" sz="1200" b="1" dirty="0" smtClean="0"/>
              <a:t> attributes:</a:t>
            </a:r>
          </a:p>
          <a:p>
            <a:pPr lvl="1"/>
            <a:r>
              <a:rPr lang="en-US" sz="1200" b="1" dirty="0" smtClean="0"/>
              <a:t>Ambience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6146" name="Picture 2"/>
          <p:cNvPicPr>
            <a:picLocks noChangeAspect="1" noChangeArrowheads="1"/>
          </p:cNvPicPr>
          <p:nvPr/>
        </p:nvPicPr>
        <p:blipFill>
          <a:blip r:embed="rId3"/>
          <a:srcRect/>
          <a:stretch>
            <a:fillRect/>
          </a:stretch>
        </p:blipFill>
        <p:spPr bwMode="auto">
          <a:xfrm>
            <a:off x="3143240" y="1643056"/>
            <a:ext cx="4495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571486"/>
            <a:ext cx="6500858" cy="2928958"/>
          </a:xfrm>
          <a:prstGeom prst="rect">
            <a:avLst/>
          </a:prstGeom>
        </p:spPr>
        <p:txBody>
          <a:bodyPr spcFirstLastPara="1" wrap="square" lIns="0" tIns="0" rIns="0" bIns="0" anchor="t" anchorCtr="0">
            <a:noAutofit/>
          </a:bodyPr>
          <a:lstStyle/>
          <a:p>
            <a:r>
              <a:rPr lang="en-US" sz="1200" b="1" dirty="0" smtClean="0"/>
              <a:t>Subdivision Surfaces</a:t>
            </a:r>
          </a:p>
          <a:p>
            <a:pPr lvl="1" algn="just"/>
            <a:r>
              <a:rPr lang="en-US" sz="1200" b="1" dirty="0" smtClean="0"/>
              <a:t>Subdivision surfaces (or </a:t>
            </a:r>
            <a:r>
              <a:rPr lang="en-US" sz="1200" b="1" dirty="0" err="1" smtClean="0"/>
              <a:t>subDs</a:t>
            </a:r>
            <a:r>
              <a:rPr lang="en-US" sz="1200" b="1" dirty="0" smtClean="0"/>
              <a:t>) </a:t>
            </a:r>
            <a:r>
              <a:rPr lang="en-US" sz="1200" dirty="0" smtClean="0"/>
              <a:t>are</a:t>
            </a:r>
            <a:r>
              <a:rPr lang="en-US" sz="1200" b="1" dirty="0" smtClean="0"/>
              <a:t> </a:t>
            </a:r>
            <a:r>
              <a:rPr lang="en-US" sz="1200" dirty="0" smtClean="0"/>
              <a:t>a form of geometry that seems to combine the ease of polygons with the rounded, smoothed shapes of NURBS.</a:t>
            </a:r>
          </a:p>
          <a:p>
            <a:pPr lvl="1" algn="just"/>
            <a:r>
              <a:rPr lang="en-US" sz="1200" dirty="0" smtClean="0"/>
              <a:t>Figure 5.26 shows the creation of a subdivision surface. </a:t>
            </a:r>
          </a:p>
          <a:p>
            <a:pPr lvl="1" algn="just"/>
            <a:r>
              <a:rPr lang="en-US" sz="1200" dirty="0" smtClean="0"/>
              <a:t>We start with the cube polygon on the left. </a:t>
            </a:r>
          </a:p>
          <a:p>
            <a:pPr lvl="1" algn="just"/>
            <a:r>
              <a:rPr lang="en-US" sz="1200" dirty="0" smtClean="0"/>
              <a:t>That cube is then subdivided three times to create the sphere in the middle. </a:t>
            </a:r>
          </a:p>
          <a:p>
            <a:pPr lvl="1" algn="just"/>
            <a:r>
              <a:rPr lang="en-US" sz="1200" dirty="0" smtClean="0"/>
              <a:t>The sphere on the right is the result of the cube being converted into a subdivision surface.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b="1" dirty="0" err="1" smtClean="0"/>
              <a:t>Shader</a:t>
            </a:r>
            <a:r>
              <a:rPr lang="en-US" sz="1200" b="1" dirty="0" smtClean="0"/>
              <a:t> attributes:</a:t>
            </a:r>
          </a:p>
          <a:p>
            <a:pPr lvl="1"/>
            <a:r>
              <a:rPr lang="en-US" sz="1200" b="1" dirty="0" smtClean="0"/>
              <a:t>Transparency</a:t>
            </a:r>
          </a:p>
          <a:p>
            <a:pPr lvl="2"/>
            <a:r>
              <a:rPr lang="en-US" sz="1200" b="1" dirty="0" smtClean="0"/>
              <a:t>Transparency </a:t>
            </a:r>
            <a:r>
              <a:rPr lang="en-US" sz="1200" dirty="0" smtClean="0"/>
              <a:t>is how transparent or see-through the object will be. This attribute is used to create effects such as glass.</a:t>
            </a:r>
          </a:p>
          <a:p>
            <a:pPr lvl="1"/>
            <a:r>
              <a:rPr lang="en-US" sz="1200" b="1" dirty="0" smtClean="0"/>
              <a:t>Reflectivity</a:t>
            </a:r>
          </a:p>
          <a:p>
            <a:pPr lvl="2"/>
            <a:r>
              <a:rPr lang="en-US" sz="1200" b="1" dirty="0" smtClean="0"/>
              <a:t>Reflectivity </a:t>
            </a:r>
            <a:r>
              <a:rPr lang="en-US" sz="1200" dirty="0" smtClean="0"/>
              <a:t>is how reflective the object will be.</a:t>
            </a:r>
          </a:p>
          <a:p>
            <a:pPr lvl="1"/>
            <a:r>
              <a:rPr lang="en-US" sz="1200" b="1" dirty="0" smtClean="0"/>
              <a:t>Refraction</a:t>
            </a:r>
          </a:p>
          <a:p>
            <a:pPr lvl="2"/>
            <a:r>
              <a:rPr lang="en-US" sz="1200" b="1" dirty="0" smtClean="0"/>
              <a:t>Refraction</a:t>
            </a:r>
            <a:r>
              <a:rPr lang="en-US" sz="1200" dirty="0" smtClean="0"/>
              <a:t> is the change in light direction caused by a change in speed  that occurs as light passes through a solid, transparent object.</a:t>
            </a:r>
          </a:p>
          <a:p>
            <a:pPr lvl="2"/>
            <a:r>
              <a:rPr lang="en-US" sz="1200" dirty="0" smtClean="0"/>
              <a:t>for example, when you look through a glass of water and see an object behind the glass appear distorted.</a:t>
            </a:r>
            <a:endParaRPr lang="ar-EG" sz="1200" dirty="0" smtClean="0"/>
          </a:p>
          <a:p>
            <a:pPr lvl="2"/>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b="1" dirty="0" err="1" smtClean="0"/>
              <a:t>Shader</a:t>
            </a:r>
            <a:r>
              <a:rPr lang="en-US" sz="1200" b="1" dirty="0" smtClean="0"/>
              <a:t> attributes:</a:t>
            </a:r>
          </a:p>
          <a:p>
            <a:pPr lvl="1"/>
            <a:r>
              <a:rPr lang="en-US" sz="1200" b="1" dirty="0" smtClean="0"/>
              <a:t>Translucency</a:t>
            </a:r>
          </a:p>
          <a:p>
            <a:pPr lvl="2"/>
            <a:r>
              <a:rPr lang="en-US" sz="1200" b="1" dirty="0" smtClean="0"/>
              <a:t>Translucency</a:t>
            </a:r>
            <a:r>
              <a:rPr lang="en-US" sz="1200" dirty="0" smtClean="0"/>
              <a:t> is the amount of light that can pass through an opaque object such as paper or canvas.</a:t>
            </a:r>
          </a:p>
          <a:p>
            <a:pPr lvl="1"/>
            <a:r>
              <a:rPr lang="en-US" sz="1200" b="1" dirty="0" smtClean="0"/>
              <a:t>Incandescence</a:t>
            </a:r>
          </a:p>
          <a:p>
            <a:pPr lvl="2"/>
            <a:r>
              <a:rPr lang="en-US" sz="1200" b="1" dirty="0" smtClean="0"/>
              <a:t>Incandescence  </a:t>
            </a:r>
            <a:r>
              <a:rPr lang="en-US" sz="1200" dirty="0" smtClean="0"/>
              <a:t>is the quality of self-illumination—for example, a computer monitor that is emitting light or a lamp shade with the light on.</a:t>
            </a:r>
          </a:p>
          <a:p>
            <a:pPr lvl="1"/>
            <a:r>
              <a:rPr lang="en-US" sz="1200" b="1" dirty="0" err="1" smtClean="0"/>
              <a:t>Specular</a:t>
            </a:r>
            <a:r>
              <a:rPr lang="en-US" sz="1200" b="1" dirty="0" smtClean="0"/>
              <a:t> highlights</a:t>
            </a:r>
          </a:p>
          <a:p>
            <a:pPr lvl="2"/>
            <a:r>
              <a:rPr lang="en-US" sz="1200" b="1" dirty="0" err="1" smtClean="0"/>
              <a:t>Specular</a:t>
            </a:r>
            <a:r>
              <a:rPr lang="en-US" sz="1200" b="1" dirty="0" smtClean="0"/>
              <a:t> highlights </a:t>
            </a:r>
            <a:r>
              <a:rPr lang="en-US" sz="1200" dirty="0" smtClean="0"/>
              <a:t>are bright spots that appear on an object’s surface when light shines on that object. </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571736" y="642924"/>
            <a:ext cx="6500858" cy="2286016"/>
          </a:xfrm>
          <a:prstGeom prst="rect">
            <a:avLst/>
          </a:prstGeom>
        </p:spPr>
        <p:txBody>
          <a:bodyPr spcFirstLastPara="1" wrap="square" lIns="0" tIns="0" rIns="0" bIns="0" anchor="t" anchorCtr="0">
            <a:noAutofit/>
          </a:bodyPr>
          <a:lstStyle/>
          <a:p>
            <a:pPr algn="just"/>
            <a:r>
              <a:rPr lang="en-US" sz="1200" b="1" dirty="0" err="1" smtClean="0"/>
              <a:t>Shader</a:t>
            </a:r>
            <a:r>
              <a:rPr lang="en-US" sz="1200" b="1" dirty="0" smtClean="0"/>
              <a:t> attributes:</a:t>
            </a:r>
          </a:p>
          <a:p>
            <a:pPr lvl="1"/>
            <a:r>
              <a:rPr lang="en-US" sz="1200" b="1" dirty="0" smtClean="0"/>
              <a:t>Glow</a:t>
            </a:r>
          </a:p>
          <a:p>
            <a:pPr lvl="2"/>
            <a:r>
              <a:rPr lang="en-US" sz="1200" b="1" dirty="0" smtClean="0"/>
              <a:t>Glow</a:t>
            </a:r>
            <a:r>
              <a:rPr lang="en-US" sz="1200" dirty="0" smtClean="0"/>
              <a:t> is a standard attribute that most 3D applications can simulate to aid in the effect of self-illumination.</a:t>
            </a:r>
          </a:p>
          <a:p>
            <a:pPr lvl="2"/>
            <a:r>
              <a:rPr lang="en-US" sz="1200" dirty="0" smtClean="0"/>
              <a:t>Figure 5.39 shows an example. The object on the left is bright, like a self-illuminated object, with no halo glow around.</a:t>
            </a:r>
          </a:p>
          <a:p>
            <a:pPr lvl="2"/>
            <a:r>
              <a:rPr lang="en-US" sz="1200" dirty="0" smtClean="0"/>
              <a:t>The object on the right has the addition of glow, which makes the effect look more realistic.</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7170" name="Picture 2"/>
          <p:cNvPicPr>
            <a:picLocks noChangeAspect="1" noChangeArrowheads="1"/>
          </p:cNvPicPr>
          <p:nvPr/>
        </p:nvPicPr>
        <p:blipFill>
          <a:blip r:embed="rId3"/>
          <a:srcRect/>
          <a:stretch>
            <a:fillRect/>
          </a:stretch>
        </p:blipFill>
        <p:spPr bwMode="auto">
          <a:xfrm>
            <a:off x="0" y="1285866"/>
            <a:ext cx="3571900" cy="2168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571736" y="928676"/>
            <a:ext cx="6500858" cy="3071834"/>
          </a:xfrm>
          <a:prstGeom prst="rect">
            <a:avLst/>
          </a:prstGeom>
        </p:spPr>
        <p:txBody>
          <a:bodyPr spcFirstLastPara="1" wrap="square" lIns="0" tIns="0" rIns="0" bIns="0" anchor="t" anchorCtr="0">
            <a:noAutofit/>
          </a:bodyPr>
          <a:lstStyle/>
          <a:p>
            <a:pPr algn="just"/>
            <a:r>
              <a:rPr lang="en-US" sz="1200" b="1" dirty="0" err="1" smtClean="0"/>
              <a:t>Shader</a:t>
            </a:r>
            <a:r>
              <a:rPr lang="en-US" sz="1200" b="1" dirty="0" smtClean="0"/>
              <a:t> attributes:</a:t>
            </a:r>
          </a:p>
          <a:p>
            <a:pPr lvl="1"/>
            <a:r>
              <a:rPr lang="en-US" sz="1200" b="1" dirty="0" smtClean="0"/>
              <a:t>Bump</a:t>
            </a:r>
          </a:p>
          <a:p>
            <a:pPr lvl="2"/>
            <a:r>
              <a:rPr lang="en-US" sz="1200" b="1" dirty="0" smtClean="0"/>
              <a:t>Bump</a:t>
            </a:r>
            <a:r>
              <a:rPr lang="en-US" sz="1200" dirty="0" smtClean="0"/>
              <a:t> simulates a texture along the surface of an object by adding shadow and highlight effects along the surface.</a:t>
            </a:r>
          </a:p>
          <a:p>
            <a:pPr lvl="2" algn="just"/>
            <a:r>
              <a:rPr lang="en-US" sz="1200" dirty="0" smtClean="0"/>
              <a:t>Bump maps are grayscale images in which a mid-gray color represents no change in the surface, black represents inward changes to the surface, and white represents a push outward in the surface.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8194" name="Picture 2"/>
          <p:cNvPicPr>
            <a:picLocks noChangeAspect="1" noChangeArrowheads="1"/>
          </p:cNvPicPr>
          <p:nvPr/>
        </p:nvPicPr>
        <p:blipFill>
          <a:blip r:embed="rId3"/>
          <a:srcRect/>
          <a:stretch>
            <a:fillRect/>
          </a:stretch>
        </p:blipFill>
        <p:spPr bwMode="auto">
          <a:xfrm>
            <a:off x="0" y="1142990"/>
            <a:ext cx="3500430" cy="23283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r>
              <a:rPr lang="en-US" sz="1200" b="1" dirty="0" smtClean="0"/>
              <a:t>The </a:t>
            </a:r>
            <a:r>
              <a:rPr lang="en-US" sz="1200" b="1" dirty="0" err="1" smtClean="0"/>
              <a:t>shader</a:t>
            </a:r>
            <a:r>
              <a:rPr lang="en-US" sz="1200" b="1" dirty="0" smtClean="0"/>
              <a:t> types:</a:t>
            </a:r>
          </a:p>
          <a:p>
            <a:pPr lvl="1"/>
            <a:r>
              <a:rPr lang="en-US" sz="1200" dirty="0" smtClean="0"/>
              <a:t>Flat</a:t>
            </a:r>
          </a:p>
          <a:p>
            <a:pPr lvl="1"/>
            <a:r>
              <a:rPr lang="en-US" sz="1200" dirty="0" smtClean="0"/>
              <a:t>Lambert</a:t>
            </a:r>
          </a:p>
          <a:p>
            <a:pPr lvl="1"/>
            <a:r>
              <a:rPr lang="en-US" sz="1200" dirty="0" err="1" smtClean="0"/>
              <a:t>Blinn</a:t>
            </a:r>
            <a:endParaRPr lang="en-US" sz="1200" dirty="0" smtClean="0"/>
          </a:p>
          <a:p>
            <a:pPr lvl="1"/>
            <a:r>
              <a:rPr lang="en-US" sz="1200" dirty="0" err="1" smtClean="0"/>
              <a:t>Phong</a:t>
            </a:r>
            <a:endParaRPr lang="en-US" sz="1200" dirty="0" smtClean="0"/>
          </a:p>
          <a:p>
            <a:pPr lvl="1"/>
            <a:r>
              <a:rPr lang="en-US" sz="1200" dirty="0" smtClean="0"/>
              <a:t>Cook-Torrance</a:t>
            </a:r>
          </a:p>
          <a:p>
            <a:pPr lvl="1"/>
            <a:r>
              <a:rPr lang="en-US" sz="1200" dirty="0" smtClean="0"/>
              <a:t>Subsurface scattering</a:t>
            </a:r>
          </a:p>
          <a:p>
            <a:pPr lvl="1"/>
            <a:r>
              <a:rPr lang="en-US" sz="1200" dirty="0" smtClean="0"/>
              <a:t>Car paint</a:t>
            </a:r>
          </a:p>
          <a:p>
            <a:pPr lvl="1"/>
            <a:r>
              <a:rPr lang="en-US" sz="1200" dirty="0" smtClean="0"/>
              <a:t>Physical architecture</a:t>
            </a:r>
          </a:p>
          <a:p>
            <a:endParaRPr lang="ar-EG"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428628"/>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r>
              <a:rPr lang="en-US" sz="1200" b="1" dirty="0" smtClean="0"/>
              <a:t>The </a:t>
            </a:r>
            <a:r>
              <a:rPr lang="en-US" sz="1200" b="1" dirty="0" err="1" smtClean="0"/>
              <a:t>shader</a:t>
            </a:r>
            <a:r>
              <a:rPr lang="en-US" sz="1200" b="1" dirty="0" smtClean="0"/>
              <a:t> types: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2285984" y="1500180"/>
            <a:ext cx="5457825"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643338"/>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r>
              <a:rPr lang="en-US" sz="1200" b="1" dirty="0" smtClean="0"/>
              <a:t>The </a:t>
            </a:r>
            <a:r>
              <a:rPr lang="en-US" sz="1200" b="1" dirty="0" err="1" smtClean="0"/>
              <a:t>shader</a:t>
            </a:r>
            <a:r>
              <a:rPr lang="en-US" sz="1200" b="1" dirty="0" smtClean="0"/>
              <a:t> types:</a:t>
            </a:r>
          </a:p>
          <a:p>
            <a:pPr lvl="1"/>
            <a:r>
              <a:rPr lang="en-US" sz="1200" b="1" dirty="0" smtClean="0"/>
              <a:t>Flat</a:t>
            </a:r>
            <a:endParaRPr lang="ar-EG" sz="1200" b="1" dirty="0" smtClean="0"/>
          </a:p>
          <a:p>
            <a:pPr lvl="2" algn="just"/>
            <a:r>
              <a:rPr lang="en-US" sz="1200" b="1" dirty="0" smtClean="0"/>
              <a:t>Flat </a:t>
            </a:r>
            <a:r>
              <a:rPr lang="en-US" sz="1200" b="1" dirty="0" err="1" smtClean="0"/>
              <a:t>shaders</a:t>
            </a:r>
            <a:r>
              <a:rPr lang="en-US" sz="1200" dirty="0" smtClean="0"/>
              <a:t>, one of the most basic types used today, always return a</a:t>
            </a:r>
            <a:r>
              <a:rPr lang="ar-EG" sz="1200" dirty="0" smtClean="0"/>
              <a:t> </a:t>
            </a:r>
            <a:r>
              <a:rPr lang="en-US" sz="1200" dirty="0" smtClean="0"/>
              <a:t>flat 2D color even on a 3D object.</a:t>
            </a:r>
          </a:p>
          <a:p>
            <a:pPr lvl="1"/>
            <a:r>
              <a:rPr lang="en-US" sz="1200" b="1" dirty="0" smtClean="0"/>
              <a:t>Lambert</a:t>
            </a:r>
            <a:endParaRPr lang="ar-EG" sz="1200" b="1" dirty="0" smtClean="0"/>
          </a:p>
          <a:p>
            <a:pPr lvl="2"/>
            <a:r>
              <a:rPr lang="en-US" sz="1200" b="1" dirty="0" smtClean="0"/>
              <a:t> Lambert </a:t>
            </a:r>
            <a:r>
              <a:rPr lang="ar-EG" sz="1200" b="1" dirty="0" smtClean="0"/>
              <a:t> </a:t>
            </a:r>
            <a:r>
              <a:rPr lang="en-US" sz="1200" b="1" dirty="0" err="1" smtClean="0"/>
              <a:t>shaders</a:t>
            </a:r>
            <a:r>
              <a:rPr lang="en-US" sz="1200" dirty="0" smtClean="0"/>
              <a:t> provide the most basic illumination.</a:t>
            </a:r>
            <a:endParaRPr lang="ar-EG" sz="1200" dirty="0" smtClean="0"/>
          </a:p>
          <a:p>
            <a:pPr lvl="2" algn="just"/>
            <a:r>
              <a:rPr lang="en-US" sz="1200" dirty="0" smtClean="0"/>
              <a:t>These 3D </a:t>
            </a:r>
            <a:r>
              <a:rPr lang="en-US" sz="1200" dirty="0" err="1" smtClean="0"/>
              <a:t>shaders</a:t>
            </a:r>
            <a:r>
              <a:rPr lang="ar-EG" sz="1200" dirty="0" smtClean="0"/>
              <a:t> </a:t>
            </a:r>
            <a:r>
              <a:rPr lang="en-US" sz="1200" dirty="0" smtClean="0"/>
              <a:t>use color but have no options for </a:t>
            </a:r>
            <a:r>
              <a:rPr lang="en-US" sz="1200" dirty="0" err="1" smtClean="0"/>
              <a:t>specular</a:t>
            </a:r>
            <a:r>
              <a:rPr lang="en-US" sz="1200" dirty="0" smtClean="0"/>
              <a:t> highlights or reflections.</a:t>
            </a:r>
            <a:endParaRPr lang="ar-EG" sz="1200" dirty="0" smtClean="0"/>
          </a:p>
          <a:p>
            <a:pPr lvl="1" algn="just"/>
            <a:r>
              <a:rPr lang="en-US" sz="1200" b="1" dirty="0" err="1" smtClean="0"/>
              <a:t>Blinn</a:t>
            </a:r>
            <a:r>
              <a:rPr lang="en-US" sz="1200" b="1" dirty="0" smtClean="0"/>
              <a:t> </a:t>
            </a:r>
            <a:endParaRPr lang="ar-EG" sz="1200" b="1" dirty="0" smtClean="0"/>
          </a:p>
          <a:p>
            <a:pPr lvl="2" algn="just"/>
            <a:r>
              <a:rPr lang="en-US" sz="1200" b="1" dirty="0" err="1" smtClean="0"/>
              <a:t>Blinn</a:t>
            </a:r>
            <a:r>
              <a:rPr lang="en-US" sz="1200" b="1" dirty="0" smtClean="0"/>
              <a:t> </a:t>
            </a:r>
            <a:r>
              <a:rPr lang="ar-EG" sz="1200" b="1" dirty="0" smtClean="0"/>
              <a:t> </a:t>
            </a:r>
            <a:r>
              <a:rPr lang="en-US" sz="1200" b="1" dirty="0" err="1" smtClean="0"/>
              <a:t>shaders</a:t>
            </a:r>
            <a:r>
              <a:rPr lang="en-US" sz="1200" b="1" dirty="0" smtClean="0"/>
              <a:t> </a:t>
            </a:r>
            <a:r>
              <a:rPr lang="en-US" sz="1200" dirty="0" smtClean="0"/>
              <a:t>allow for </a:t>
            </a:r>
            <a:r>
              <a:rPr lang="en-US" sz="1200" dirty="0" err="1" smtClean="0"/>
              <a:t>specular</a:t>
            </a:r>
            <a:r>
              <a:rPr lang="en-US" sz="1200" dirty="0" smtClean="0"/>
              <a:t> highlights and reflections.</a:t>
            </a:r>
            <a:endParaRPr lang="ar-EG"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643338"/>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r>
              <a:rPr lang="en-US" sz="1200" b="1" dirty="0" smtClean="0"/>
              <a:t>The </a:t>
            </a:r>
            <a:r>
              <a:rPr lang="en-US" sz="1200" b="1" dirty="0" err="1" smtClean="0"/>
              <a:t>shader</a:t>
            </a:r>
            <a:r>
              <a:rPr lang="en-US" sz="1200" b="1" dirty="0" smtClean="0"/>
              <a:t> types:</a:t>
            </a:r>
          </a:p>
          <a:p>
            <a:pPr lvl="1" algn="just"/>
            <a:r>
              <a:rPr lang="en-US" sz="1200" b="1" dirty="0" err="1" smtClean="0"/>
              <a:t>Phong</a:t>
            </a:r>
            <a:r>
              <a:rPr lang="en-US" sz="1200" b="1" dirty="0" smtClean="0"/>
              <a:t> </a:t>
            </a:r>
            <a:r>
              <a:rPr lang="en-US" sz="1200" b="1" dirty="0" err="1" smtClean="0"/>
              <a:t>shaders</a:t>
            </a:r>
            <a:endParaRPr lang="ar-EG" sz="1200" b="1" dirty="0" smtClean="0"/>
          </a:p>
          <a:p>
            <a:pPr lvl="2" algn="just"/>
            <a:r>
              <a:rPr lang="en-US" sz="1200" b="1" dirty="0" err="1" smtClean="0"/>
              <a:t>Phong</a:t>
            </a:r>
            <a:r>
              <a:rPr lang="en-US" sz="1200" b="1" dirty="0" smtClean="0"/>
              <a:t> </a:t>
            </a:r>
            <a:r>
              <a:rPr lang="en-US" sz="1200" b="1" dirty="0" err="1" smtClean="0"/>
              <a:t>shaders</a:t>
            </a:r>
            <a:r>
              <a:rPr lang="en-US" sz="1200" b="1" dirty="0" smtClean="0"/>
              <a:t> </a:t>
            </a:r>
            <a:r>
              <a:rPr lang="en-US" sz="1200" dirty="0" smtClean="0"/>
              <a:t>create a shiny look by adding a sharp </a:t>
            </a:r>
            <a:r>
              <a:rPr lang="en-US" sz="1200" dirty="0" err="1" smtClean="0"/>
              <a:t>specular</a:t>
            </a:r>
            <a:r>
              <a:rPr lang="en-US" sz="1200" dirty="0" smtClean="0"/>
              <a:t> highlight.</a:t>
            </a:r>
            <a:r>
              <a:rPr lang="ar-EG" sz="1200" dirty="0" smtClean="0"/>
              <a:t> </a:t>
            </a:r>
          </a:p>
          <a:p>
            <a:pPr lvl="2" algn="just"/>
            <a:r>
              <a:rPr lang="en-US" sz="1200" dirty="0" smtClean="0"/>
              <a:t>This type of </a:t>
            </a:r>
            <a:r>
              <a:rPr lang="en-US" sz="1200" dirty="0" err="1" smtClean="0"/>
              <a:t>shader</a:t>
            </a:r>
            <a:r>
              <a:rPr lang="en-US" sz="1200" dirty="0" smtClean="0"/>
              <a:t> is good for plastics and other shiny objects.</a:t>
            </a:r>
            <a:endParaRPr lang="ar-EG" sz="1200" dirty="0" smtClean="0"/>
          </a:p>
          <a:p>
            <a:pPr lvl="1" algn="just"/>
            <a:r>
              <a:rPr lang="en-US" sz="1200" b="1" dirty="0" smtClean="0"/>
              <a:t>Cook-Torrance</a:t>
            </a:r>
            <a:endParaRPr lang="ar-EG" sz="1200" b="1" dirty="0" smtClean="0"/>
          </a:p>
          <a:p>
            <a:pPr lvl="2" algn="just"/>
            <a:r>
              <a:rPr lang="en-US" sz="1200" b="1" dirty="0" smtClean="0"/>
              <a:t>Cook-Torrance </a:t>
            </a:r>
            <a:r>
              <a:rPr lang="en-US" sz="1200" b="1" dirty="0" err="1" smtClean="0"/>
              <a:t>shaders</a:t>
            </a:r>
            <a:r>
              <a:rPr lang="en-US" sz="1200" b="1" dirty="0" smtClean="0"/>
              <a:t> </a:t>
            </a:r>
            <a:r>
              <a:rPr lang="en-US" sz="1200" dirty="0" smtClean="0"/>
              <a:t>mimic the </a:t>
            </a:r>
            <a:r>
              <a:rPr lang="en-US" sz="1200" dirty="0" err="1" smtClean="0"/>
              <a:t>specular</a:t>
            </a:r>
            <a:r>
              <a:rPr lang="en-US" sz="1200" dirty="0" smtClean="0"/>
              <a:t> highlights of surfaces with</a:t>
            </a:r>
            <a:r>
              <a:rPr lang="ar-EG" sz="1200" dirty="0" smtClean="0"/>
              <a:t> </a:t>
            </a:r>
            <a:r>
              <a:rPr lang="en-US" sz="1200" dirty="0" err="1" smtClean="0"/>
              <a:t>microfacets</a:t>
            </a:r>
            <a:r>
              <a:rPr lang="en-US" sz="1200" dirty="0" smtClean="0"/>
              <a:t> in them, such as brushed metals. </a:t>
            </a:r>
            <a:endParaRPr lang="ar-EG" sz="1200" dirty="0" smtClean="0"/>
          </a:p>
          <a:p>
            <a:pPr lvl="2" algn="just"/>
            <a:r>
              <a:rPr lang="en-US" sz="1200" dirty="0" smtClean="0"/>
              <a:t>These highlights spread</a:t>
            </a:r>
            <a:r>
              <a:rPr lang="ar-EG" sz="1200" dirty="0" smtClean="0"/>
              <a:t> </a:t>
            </a:r>
            <a:r>
              <a:rPr lang="en-US" sz="1200" dirty="0" smtClean="0"/>
              <a:t>along the surface of an object instead of creating a pure reflection.</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
        <p:nvSpPr>
          <p:cNvPr id="6" name="Rectangle 5">
            <a:hlinkClick r:id="rId3" action="ppaction://hlinkfile"/>
          </p:cNvPr>
          <p:cNvSpPr/>
          <p:nvPr/>
        </p:nvSpPr>
        <p:spPr>
          <a:xfrm>
            <a:off x="7215206" y="3929072"/>
            <a:ext cx="1351652" cy="276999"/>
          </a:xfrm>
          <a:prstGeom prst="rect">
            <a:avLst/>
          </a:prstGeom>
        </p:spPr>
        <p:txBody>
          <a:bodyPr wrap="none">
            <a:spAutoFit/>
          </a:bodyPr>
          <a:lstStyle/>
          <a:p>
            <a:pPr lvl="1" algn="just"/>
            <a:r>
              <a:rPr lang="en-US" sz="1200" dirty="0" smtClean="0">
                <a:solidFill>
                  <a:schemeClr val="accent2">
                    <a:lumMod val="50000"/>
                  </a:schemeClr>
                </a:solidFill>
                <a:latin typeface="Merriweather"/>
                <a:ea typeface="Merriweather"/>
                <a:cs typeface="Merriweather"/>
                <a:sym typeface="Merriweather"/>
              </a:rPr>
              <a:t>Cook-Torrance</a:t>
            </a:r>
            <a:endParaRPr lang="ar-EG" sz="1200" dirty="0" smtClean="0">
              <a:solidFill>
                <a:schemeClr val="accent2">
                  <a:lumMod val="50000"/>
                </a:schemeClr>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643338"/>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r>
              <a:rPr lang="en-US" sz="1200" b="1" dirty="0" smtClean="0"/>
              <a:t>The </a:t>
            </a:r>
            <a:r>
              <a:rPr lang="en-US" sz="1200" b="1" dirty="0" err="1" smtClean="0"/>
              <a:t>shader</a:t>
            </a:r>
            <a:r>
              <a:rPr lang="en-US" sz="1200" b="1" dirty="0" smtClean="0"/>
              <a:t> types:</a:t>
            </a:r>
          </a:p>
          <a:p>
            <a:pPr lvl="1" algn="just"/>
            <a:r>
              <a:rPr lang="en-US" sz="1200" b="1" dirty="0" smtClean="0"/>
              <a:t>Subsurface scattering </a:t>
            </a:r>
            <a:r>
              <a:rPr lang="en-US" sz="1200" b="1" dirty="0" err="1" smtClean="0"/>
              <a:t>shaders</a:t>
            </a:r>
            <a:endParaRPr lang="ar-EG" sz="1200" dirty="0" smtClean="0"/>
          </a:p>
          <a:p>
            <a:pPr lvl="2" algn="just"/>
            <a:r>
              <a:rPr lang="en-US" sz="1200" b="1" dirty="0" smtClean="0"/>
              <a:t>Subsurface scattering </a:t>
            </a:r>
            <a:r>
              <a:rPr lang="en-US" sz="1200" b="1" dirty="0" err="1" smtClean="0"/>
              <a:t>shaders</a:t>
            </a:r>
            <a:r>
              <a:rPr lang="en-US" sz="1200" b="1" dirty="0" smtClean="0"/>
              <a:t> </a:t>
            </a:r>
            <a:r>
              <a:rPr lang="en-US" sz="1200" dirty="0" smtClean="0"/>
              <a:t>take into account light penetrating the</a:t>
            </a:r>
            <a:r>
              <a:rPr lang="ar-EG" sz="1200" dirty="0" smtClean="0"/>
              <a:t> </a:t>
            </a:r>
            <a:r>
              <a:rPr lang="en-US" sz="1200" dirty="0" smtClean="0"/>
              <a:t>surface of an object, scattering within the object, and then passing back</a:t>
            </a:r>
            <a:r>
              <a:rPr lang="ar-EG" sz="1200" dirty="0" smtClean="0"/>
              <a:t> </a:t>
            </a:r>
            <a:r>
              <a:rPr lang="en-US" sz="1200" dirty="0" smtClean="0"/>
              <a:t>out of the object. </a:t>
            </a:r>
            <a:endParaRPr lang="ar-EG" sz="1200" dirty="0" smtClean="0"/>
          </a:p>
          <a:p>
            <a:pPr lvl="2" algn="just"/>
            <a:r>
              <a:rPr lang="en-US" sz="1200" dirty="0" smtClean="0"/>
              <a:t>Human skin, milk, and marble are a few examples that</a:t>
            </a:r>
            <a:r>
              <a:rPr lang="ar-EG" sz="1200" dirty="0" smtClean="0"/>
              <a:t> </a:t>
            </a:r>
            <a:r>
              <a:rPr lang="en-US" sz="1200" dirty="0" smtClean="0"/>
              <a:t>can be created with subsurface scattering.</a:t>
            </a:r>
          </a:p>
          <a:p>
            <a:pPr lvl="2" algn="just"/>
            <a:endParaRPr lang="en-US" sz="1200" dirty="0" smtClean="0"/>
          </a:p>
          <a:p>
            <a:pPr lvl="2" algn="just"/>
            <a:endParaRPr lang="ar-EG" sz="1200" dirty="0" smtClean="0"/>
          </a:p>
          <a:p>
            <a:pPr lvl="1" algn="just"/>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3074" name="Picture 2"/>
          <p:cNvPicPr>
            <a:picLocks noChangeAspect="1" noChangeArrowheads="1"/>
          </p:cNvPicPr>
          <p:nvPr/>
        </p:nvPicPr>
        <p:blipFill>
          <a:blip r:embed="rId3"/>
          <a:srcRect/>
          <a:stretch>
            <a:fillRect/>
          </a:stretch>
        </p:blipFill>
        <p:spPr bwMode="auto">
          <a:xfrm>
            <a:off x="3571868" y="3143254"/>
            <a:ext cx="1485900" cy="1247775"/>
          </a:xfrm>
          <a:prstGeom prst="rect">
            <a:avLst/>
          </a:prstGeom>
          <a:noFill/>
          <a:ln w="9525">
            <a:noFill/>
            <a:miter lim="800000"/>
            <a:headEnd/>
            <a:tailEnd/>
          </a:ln>
          <a:effectLst/>
        </p:spPr>
      </p:pic>
      <p:sp>
        <p:nvSpPr>
          <p:cNvPr id="8" name="Rectangle 7"/>
          <p:cNvSpPr/>
          <p:nvPr/>
        </p:nvSpPr>
        <p:spPr>
          <a:xfrm>
            <a:off x="3571868" y="4429138"/>
            <a:ext cx="1301959" cy="276999"/>
          </a:xfrm>
          <a:prstGeom prst="rect">
            <a:avLst/>
          </a:prstGeom>
        </p:spPr>
        <p:txBody>
          <a:bodyPr wrap="none">
            <a:spAutoFit/>
          </a:bodyPr>
          <a:lstStyle/>
          <a:p>
            <a:r>
              <a:rPr lang="en-US" sz="1200" dirty="0" smtClean="0">
                <a:solidFill>
                  <a:schemeClr val="accent2">
                    <a:lumMod val="50000"/>
                  </a:schemeClr>
                </a:solidFill>
                <a:latin typeface="Merriweather"/>
                <a:ea typeface="Merriweather"/>
                <a:cs typeface="Merriweather"/>
                <a:sym typeface="Merriweather"/>
              </a:rPr>
              <a:t>See the fingers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Texturing</a:t>
            </a:r>
          </a:p>
        </p:txBody>
      </p:sp>
      <p:sp>
        <p:nvSpPr>
          <p:cNvPr id="56" name="Google Shape;56;p13"/>
          <p:cNvSpPr txBox="1">
            <a:spLocks noGrp="1"/>
          </p:cNvSpPr>
          <p:nvPr>
            <p:ph type="body" idx="1"/>
          </p:nvPr>
        </p:nvSpPr>
        <p:spPr>
          <a:xfrm>
            <a:off x="2428860" y="928676"/>
            <a:ext cx="6500858" cy="3071834"/>
          </a:xfrm>
          <a:prstGeom prst="rect">
            <a:avLst/>
          </a:prstGeom>
        </p:spPr>
        <p:txBody>
          <a:bodyPr spcFirstLastPara="1" wrap="square" lIns="0" tIns="0" rIns="0" bIns="0" anchor="t" anchorCtr="0">
            <a:noAutofit/>
          </a:bodyPr>
          <a:lstStyle/>
          <a:p>
            <a:pPr algn="just"/>
            <a:r>
              <a:rPr lang="en-US" sz="1200" b="1" dirty="0" err="1" smtClean="0"/>
              <a:t>Shaders</a:t>
            </a:r>
            <a:r>
              <a:rPr lang="en-US" sz="1200" b="1" dirty="0" smtClean="0"/>
              <a:t>:</a:t>
            </a:r>
          </a:p>
          <a:p>
            <a:r>
              <a:rPr lang="en-US" sz="1200" b="1" dirty="0" smtClean="0"/>
              <a:t>The </a:t>
            </a:r>
            <a:r>
              <a:rPr lang="en-US" sz="1200" b="1" dirty="0" err="1" smtClean="0"/>
              <a:t>shader</a:t>
            </a:r>
            <a:r>
              <a:rPr lang="en-US" sz="1200" b="1" dirty="0" smtClean="0"/>
              <a:t> types:</a:t>
            </a:r>
          </a:p>
          <a:p>
            <a:pPr lvl="1" algn="just"/>
            <a:r>
              <a:rPr lang="en-US" sz="1200" b="1" dirty="0" smtClean="0"/>
              <a:t>Car paint </a:t>
            </a:r>
            <a:r>
              <a:rPr lang="en-US" sz="1200" b="1" dirty="0" err="1" smtClean="0"/>
              <a:t>shaders</a:t>
            </a:r>
            <a:endParaRPr lang="ar-EG" sz="1200" dirty="0" smtClean="0"/>
          </a:p>
          <a:p>
            <a:pPr lvl="2" algn="just"/>
            <a:r>
              <a:rPr lang="en-US" sz="1200" b="1" dirty="0" smtClean="0"/>
              <a:t>Car paint </a:t>
            </a:r>
            <a:r>
              <a:rPr lang="en-US" sz="1200" b="1" dirty="0" err="1" smtClean="0"/>
              <a:t>shaders</a:t>
            </a:r>
            <a:r>
              <a:rPr lang="en-US" sz="1200" b="1" dirty="0" smtClean="0"/>
              <a:t> </a:t>
            </a:r>
            <a:r>
              <a:rPr lang="en-US" sz="1200" dirty="0" smtClean="0"/>
              <a:t>take into account the complex nature of car paint, which</a:t>
            </a:r>
            <a:r>
              <a:rPr lang="ar-EG" sz="1200" dirty="0" smtClean="0"/>
              <a:t> </a:t>
            </a:r>
            <a:r>
              <a:rPr lang="en-US" sz="1200" dirty="0" smtClean="0"/>
              <a:t>is composed of two or more surfaces interacting with one another.</a:t>
            </a:r>
          </a:p>
          <a:p>
            <a:pPr lvl="1" algn="just"/>
            <a:r>
              <a:rPr lang="en-US" sz="1200" b="1" dirty="0" smtClean="0"/>
              <a:t>Physical architecture </a:t>
            </a:r>
            <a:r>
              <a:rPr lang="en-US" sz="1200" b="1" dirty="0" err="1" smtClean="0"/>
              <a:t>shaders</a:t>
            </a:r>
            <a:endParaRPr lang="ar-EG" sz="1200" b="1" dirty="0" smtClean="0"/>
          </a:p>
          <a:p>
            <a:pPr lvl="2" algn="just"/>
            <a:r>
              <a:rPr lang="en-US" sz="1200" b="1" dirty="0" smtClean="0"/>
              <a:t>Physical architecture </a:t>
            </a:r>
            <a:r>
              <a:rPr lang="en-US" sz="1200" b="1" dirty="0" err="1" smtClean="0"/>
              <a:t>shaders</a:t>
            </a:r>
            <a:r>
              <a:rPr lang="en-US" sz="1200" b="1" dirty="0" smtClean="0"/>
              <a:t> </a:t>
            </a:r>
            <a:r>
              <a:rPr lang="en-US" sz="1200" dirty="0" smtClean="0"/>
              <a:t>are physically accurate and simulate</a:t>
            </a:r>
            <a:r>
              <a:rPr lang="ar-EG" sz="1200" dirty="0" smtClean="0"/>
              <a:t> </a:t>
            </a:r>
            <a:r>
              <a:rPr lang="en-US" sz="1200" dirty="0" smtClean="0"/>
              <a:t>real-world illumination properties to re-create many object types: </a:t>
            </a:r>
            <a:r>
              <a:rPr lang="en-US" sz="1200" dirty="0" smtClean="0">
                <a:solidFill>
                  <a:schemeClr val="accent2">
                    <a:lumMod val="50000"/>
                  </a:schemeClr>
                </a:solidFill>
              </a:rPr>
              <a:t>metal</a:t>
            </a:r>
            <a:r>
              <a:rPr lang="ar-EG" sz="1200" dirty="0" smtClean="0">
                <a:solidFill>
                  <a:schemeClr val="accent2">
                    <a:lumMod val="50000"/>
                  </a:schemeClr>
                </a:solidFill>
              </a:rPr>
              <a:t> </a:t>
            </a:r>
            <a:r>
              <a:rPr lang="en-US" sz="1200" dirty="0" smtClean="0">
                <a:solidFill>
                  <a:schemeClr val="accent2">
                    <a:lumMod val="50000"/>
                  </a:schemeClr>
                </a:solidFill>
              </a:rPr>
              <a:t>(shiny and brushed), glass, plastics, ceramics, and water.</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285984" y="642924"/>
            <a:ext cx="6500858" cy="500066"/>
          </a:xfrm>
          <a:prstGeom prst="rect">
            <a:avLst/>
          </a:prstGeom>
        </p:spPr>
        <p:txBody>
          <a:bodyPr spcFirstLastPara="1" wrap="square" lIns="0" tIns="0" rIns="0" bIns="0" anchor="t" anchorCtr="0">
            <a:noAutofit/>
          </a:bodyPr>
          <a:lstStyle/>
          <a:p>
            <a:r>
              <a:rPr lang="en-US" sz="1200" b="1" dirty="0" smtClean="0"/>
              <a:t>Subdivision Surfaces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2460722" y="1000114"/>
            <a:ext cx="5397426" cy="2786082"/>
          </a:xfrm>
          <a:prstGeom prst="rect">
            <a:avLst/>
          </a:prstGeom>
          <a:noFill/>
          <a:ln w="9525">
            <a:noFill/>
            <a:miter lim="800000"/>
            <a:headEnd/>
            <a:tailEnd/>
          </a:ln>
          <a:effectLst/>
        </p:spPr>
      </p:pic>
      <p:sp>
        <p:nvSpPr>
          <p:cNvPr id="7" name="Rectangle 6">
            <a:hlinkClick r:id="rId4" action="ppaction://hlinkfile"/>
          </p:cNvPr>
          <p:cNvSpPr/>
          <p:nvPr/>
        </p:nvSpPr>
        <p:spPr>
          <a:xfrm>
            <a:off x="6215074" y="4000510"/>
            <a:ext cx="1760418" cy="276999"/>
          </a:xfrm>
          <a:prstGeom prst="rect">
            <a:avLst/>
          </a:prstGeom>
        </p:spPr>
        <p:txBody>
          <a:bodyPr wrap="none">
            <a:spAutoFit/>
          </a:bodyPr>
          <a:lstStyle/>
          <a:p>
            <a:r>
              <a:rPr lang="en-US" sz="1200" u="sng" dirty="0" smtClean="0">
                <a:solidFill>
                  <a:schemeClr val="accent2">
                    <a:lumMod val="75000"/>
                  </a:schemeClr>
                </a:solidFill>
                <a:latin typeface="Merriweather"/>
                <a:ea typeface="Merriweather"/>
                <a:cs typeface="Merriweather"/>
                <a:sym typeface="Merriweather"/>
              </a:rPr>
              <a:t>Subdivision Surfaces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214546" y="785800"/>
            <a:ext cx="6500858" cy="2857520"/>
          </a:xfrm>
          <a:prstGeom prst="rect">
            <a:avLst/>
          </a:prstGeom>
        </p:spPr>
        <p:txBody>
          <a:bodyPr spcFirstLastPara="1" wrap="square" lIns="0" tIns="0" rIns="0" bIns="0" anchor="t" anchorCtr="0">
            <a:noAutofit/>
          </a:bodyPr>
          <a:lstStyle/>
          <a:p>
            <a:r>
              <a:rPr lang="en-US" sz="1200" b="1" dirty="0" smtClean="0"/>
              <a:t>Modeling Workflows </a:t>
            </a:r>
          </a:p>
          <a:p>
            <a:pPr lvl="1"/>
            <a:r>
              <a:rPr lang="en-US" sz="1200" b="1" dirty="0" smtClean="0"/>
              <a:t>Types of workflows:</a:t>
            </a:r>
          </a:p>
          <a:p>
            <a:pPr lvl="2">
              <a:buFont typeface="+mj-lt"/>
              <a:buAutoNum type="arabicPeriod"/>
            </a:pPr>
            <a:r>
              <a:rPr lang="en-US" sz="1200" dirty="0" smtClean="0"/>
              <a:t>From-Scratch Modeling</a:t>
            </a:r>
          </a:p>
          <a:p>
            <a:pPr lvl="2">
              <a:buFont typeface="+mj-lt"/>
              <a:buAutoNum type="arabicPeriod"/>
            </a:pPr>
            <a:r>
              <a:rPr lang="en-US" sz="1200" dirty="0" smtClean="0"/>
              <a:t>Primitive Modeling</a:t>
            </a:r>
          </a:p>
          <a:p>
            <a:pPr lvl="2">
              <a:buFont typeface="+mj-lt"/>
              <a:buAutoNum type="arabicPeriod"/>
            </a:pPr>
            <a:r>
              <a:rPr lang="en-US" sz="1200" dirty="0" smtClean="0"/>
              <a:t>Box Modeling</a:t>
            </a:r>
          </a:p>
          <a:p>
            <a:pPr lvl="2">
              <a:buFont typeface="+mj-lt"/>
              <a:buAutoNum type="arabicPeriod"/>
            </a:pPr>
            <a:r>
              <a:rPr lang="en-US" sz="1200" dirty="0" smtClean="0"/>
              <a:t>Boolean Modeling</a:t>
            </a:r>
          </a:p>
          <a:p>
            <a:pPr lvl="2">
              <a:buFont typeface="+mj-lt"/>
              <a:buAutoNum type="arabicPeriod"/>
            </a:pPr>
            <a:r>
              <a:rPr lang="en-US" sz="1200" dirty="0" smtClean="0"/>
              <a:t>Laser Scanning</a:t>
            </a:r>
          </a:p>
          <a:p>
            <a:pPr lvl="2">
              <a:buFont typeface="+mj-lt"/>
              <a:buAutoNum type="arabicPeriod"/>
            </a:pPr>
            <a:r>
              <a:rPr lang="en-US" sz="1200" dirty="0" smtClean="0"/>
              <a:t>Digital Sculpting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285984" y="500048"/>
            <a:ext cx="6500858" cy="2857520"/>
          </a:xfrm>
          <a:prstGeom prst="rect">
            <a:avLst/>
          </a:prstGeom>
        </p:spPr>
        <p:txBody>
          <a:bodyPr spcFirstLastPara="1" wrap="square" lIns="0" tIns="0" rIns="0" bIns="0" anchor="t" anchorCtr="0">
            <a:noAutofit/>
          </a:bodyPr>
          <a:lstStyle/>
          <a:p>
            <a:r>
              <a:rPr lang="en-US" sz="1200" b="1" dirty="0" smtClean="0"/>
              <a:t>Types of workflows:</a:t>
            </a:r>
          </a:p>
          <a:p>
            <a:pPr lvl="1">
              <a:buFont typeface="+mj-lt"/>
              <a:buAutoNum type="arabicPeriod"/>
            </a:pPr>
            <a:r>
              <a:rPr lang="en-US" sz="1200" b="1" dirty="0" smtClean="0"/>
              <a:t>From-Scratch Modeling</a:t>
            </a:r>
          </a:p>
          <a:p>
            <a:pPr lvl="2"/>
            <a:r>
              <a:rPr lang="en-US" sz="1200" dirty="0" smtClean="0"/>
              <a:t>In from-scratch modeling, you lay out each vertex and draw each polygon one by one until the entire model is completed (see Figure 5.27).</a:t>
            </a:r>
          </a:p>
          <a:p>
            <a:pPr lvl="2"/>
            <a:r>
              <a:rPr lang="en-US" sz="1200" dirty="0" smtClean="0"/>
              <a:t>This technique is not popular today because of advancements in polygon modeling and editing tools in most 3D applications.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3286116" y="2429664"/>
            <a:ext cx="4357718" cy="24281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285984" y="500048"/>
            <a:ext cx="6786610" cy="2857520"/>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2. </a:t>
            </a:r>
            <a:r>
              <a:rPr lang="en-US" sz="1200" b="1" dirty="0" smtClean="0"/>
              <a:t>Primitive Modeling</a:t>
            </a:r>
          </a:p>
          <a:p>
            <a:pPr lvl="2" algn="just"/>
            <a:r>
              <a:rPr lang="en-US" sz="1200" dirty="0" smtClean="0"/>
              <a:t>In primitive modeling, you start with basic shapes given to you by the software—for instance, helix, cylinder, torus, sphere, pipe, cube, cone, or plane, as shown in Figure 5.28.</a:t>
            </a:r>
          </a:p>
          <a:p>
            <a:pPr lvl="2" algn="just"/>
            <a:r>
              <a:rPr lang="en-US" sz="1200" dirty="0" smtClean="0"/>
              <a:t>You then have to make only minor changes to the primitive model to create an object.</a:t>
            </a:r>
          </a:p>
          <a:p>
            <a:pPr lvl="2" algn="just"/>
            <a:r>
              <a:rPr lang="en-US" sz="1200" dirty="0" smtClean="0"/>
              <a:t>This type of modeling is great for hard-surface models such as tables, chairs, pencils, picture frames, simple buildings, and swords.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3074" name="Picture 2"/>
          <p:cNvPicPr>
            <a:picLocks noChangeAspect="1" noChangeArrowheads="1"/>
          </p:cNvPicPr>
          <p:nvPr/>
        </p:nvPicPr>
        <p:blipFill>
          <a:blip r:embed="rId3"/>
          <a:srcRect/>
          <a:stretch>
            <a:fillRect/>
          </a:stretch>
        </p:blipFill>
        <p:spPr bwMode="auto">
          <a:xfrm>
            <a:off x="3143240" y="2928940"/>
            <a:ext cx="3786214" cy="19198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428860" y="642924"/>
            <a:ext cx="5857916" cy="785818"/>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2. </a:t>
            </a:r>
            <a:r>
              <a:rPr lang="en-US" sz="1200" b="1" dirty="0" smtClean="0"/>
              <a:t>Primitive Modeling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4098" name="Picture 2"/>
          <p:cNvPicPr>
            <a:picLocks noChangeAspect="1" noChangeArrowheads="1"/>
          </p:cNvPicPr>
          <p:nvPr/>
        </p:nvPicPr>
        <p:blipFill>
          <a:blip r:embed="rId3"/>
          <a:srcRect/>
          <a:stretch>
            <a:fillRect/>
          </a:stretch>
        </p:blipFill>
        <p:spPr bwMode="auto">
          <a:xfrm>
            <a:off x="4357686" y="928675"/>
            <a:ext cx="3000396" cy="3784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500298" y="714362"/>
            <a:ext cx="6429420" cy="2857520"/>
          </a:xfrm>
          <a:prstGeom prst="rect">
            <a:avLst/>
          </a:prstGeom>
        </p:spPr>
        <p:txBody>
          <a:bodyPr spcFirstLastPara="1" wrap="square" lIns="0" tIns="0" rIns="0" bIns="0" anchor="t" anchorCtr="0">
            <a:noAutofit/>
          </a:bodyPr>
          <a:lstStyle/>
          <a:p>
            <a:r>
              <a:rPr lang="en-US" sz="1200" b="1" dirty="0" smtClean="0"/>
              <a:t>Types of workflows:</a:t>
            </a:r>
          </a:p>
          <a:p>
            <a:pPr lvl="1">
              <a:buNone/>
            </a:pPr>
            <a:r>
              <a:rPr lang="en-US" sz="1200" b="1" dirty="0" smtClean="0">
                <a:solidFill>
                  <a:schemeClr val="accent2">
                    <a:lumMod val="75000"/>
                  </a:schemeClr>
                </a:solidFill>
              </a:rPr>
              <a:t>3. </a:t>
            </a:r>
            <a:r>
              <a:rPr lang="en-US" sz="1200" b="1" dirty="0" smtClean="0"/>
              <a:t>Box Modeling</a:t>
            </a:r>
          </a:p>
          <a:p>
            <a:pPr lvl="2" algn="just"/>
            <a:r>
              <a:rPr lang="en-US" sz="1200" dirty="0" smtClean="0"/>
              <a:t>Box modeling is a popular approach to character modeling and can allow for a quick creation of basic shapes.</a:t>
            </a:r>
          </a:p>
          <a:p>
            <a:pPr lvl="2" algn="just"/>
            <a:r>
              <a:rPr lang="en-US" sz="1200" dirty="0" smtClean="0"/>
              <a:t>In this approach, you start with a cube and extrude arms, fingers, legs, toes, and a head.</a:t>
            </a:r>
          </a:p>
          <a:p>
            <a:pPr lvl="2" algn="just"/>
            <a:r>
              <a:rPr lang="en-US" sz="1200" dirty="0" smtClean="0"/>
              <a:t>You then add detail to the whole shape by splitting and refining the model. Figure 5.30 shows a few of the steps used to create a character.</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odville template">
  <a:themeElements>
    <a:clrScheme name="Custom 347">
      <a:dk1>
        <a:srgbClr val="38414C"/>
      </a:dk1>
      <a:lt1>
        <a:srgbClr val="FFFFFF"/>
      </a:lt1>
      <a:dk2>
        <a:srgbClr val="222222"/>
      </a:dk2>
      <a:lt2>
        <a:srgbClr val="DCE1E8"/>
      </a:lt2>
      <a:accent1>
        <a:srgbClr val="498BE4"/>
      </a:accent1>
      <a:accent2>
        <a:srgbClr val="8FC6EF"/>
      </a:accent2>
      <a:accent3>
        <a:srgbClr val="4F9CB5"/>
      </a:accent3>
      <a:accent4>
        <a:srgbClr val="9DDDD2"/>
      </a:accent4>
      <a:accent5>
        <a:srgbClr val="75AF77"/>
      </a:accent5>
      <a:accent6>
        <a:srgbClr val="ABDE75"/>
      </a:accent6>
      <a:hlink>
        <a:srgbClr val="4A8D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4822</TotalTime>
  <Words>2508</Words>
  <PresentationFormat>On-screen Show (16:9)</PresentationFormat>
  <Paragraphs>298</Paragraphs>
  <Slides>40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Kalam</vt:lpstr>
      <vt:lpstr>Merriweather</vt:lpstr>
      <vt:lpstr>Woodville template</vt:lpstr>
      <vt:lpstr>Lecture 8  3D Modeling and Animation Assoc.Prof.Dr. Hossam Mahmoud Moftah Associate professor – Faculty of computers and artificial intelligence– Beni-Suef University</vt:lpstr>
      <vt:lpstr>Slide 2</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Texturing</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Modeling and Animation Dr. Hossam Mahmoud Moftah Assistant professor – Faculty of computers and artificial intelligence– Beni-Suef University</dc:title>
  <cp:lastModifiedBy>حسام</cp:lastModifiedBy>
  <cp:revision>1020</cp:revision>
  <dcterms:modified xsi:type="dcterms:W3CDTF">2020-12-17T00:22:03Z</dcterms:modified>
</cp:coreProperties>
</file>