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4"/>
  </p:notesMasterIdLst>
  <p:sldIdLst>
    <p:sldId id="256" r:id="rId2"/>
    <p:sldId id="404" r:id="rId3"/>
    <p:sldId id="449" r:id="rId4"/>
    <p:sldId id="487" r:id="rId5"/>
    <p:sldId id="488" r:id="rId6"/>
    <p:sldId id="489" r:id="rId7"/>
    <p:sldId id="490" r:id="rId8"/>
    <p:sldId id="491" r:id="rId9"/>
    <p:sldId id="492" r:id="rId10"/>
    <p:sldId id="493" r:id="rId11"/>
    <p:sldId id="494" r:id="rId12"/>
    <p:sldId id="495" r:id="rId13"/>
    <p:sldId id="497" r:id="rId14"/>
    <p:sldId id="498" r:id="rId15"/>
    <p:sldId id="499" r:id="rId16"/>
    <p:sldId id="500" r:id="rId17"/>
    <p:sldId id="501" r:id="rId18"/>
    <p:sldId id="502" r:id="rId19"/>
    <p:sldId id="503" r:id="rId20"/>
    <p:sldId id="504" r:id="rId21"/>
    <p:sldId id="505" r:id="rId22"/>
    <p:sldId id="283" r:id="rId23"/>
  </p:sldIdLst>
  <p:sldSz cx="9144000" cy="5143500" type="screen16x9"/>
  <p:notesSz cx="6858000" cy="9144000"/>
  <p:embeddedFontLst>
    <p:embeddedFont>
      <p:font typeface="Kalam" charset="0"/>
      <p:regular r:id="rId25"/>
      <p:bold r:id="rId26"/>
    </p:embeddedFont>
    <p:embeddedFont>
      <p:font typeface="Merriweather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64BB94AB-5C2F-49A0-9A6B-913DB827DD9F}">
  <a:tblStyle styleId="{64BB94AB-5C2F-49A0-9A6B-913DB827DD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176" autoAdjust="0"/>
    <p:restoredTop sz="94660"/>
  </p:normalViewPr>
  <p:slideViewPr>
    <p:cSldViewPr>
      <p:cViewPr varScale="1">
        <p:scale>
          <a:sx n="86" d="100"/>
          <a:sy n="86" d="100"/>
        </p:scale>
        <p:origin x="-798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308200" y="1991825"/>
            <a:ext cx="42261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None/>
              <a:defRPr sz="56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None/>
              <a:defRPr sz="56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None/>
              <a:defRPr sz="56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None/>
              <a:defRPr sz="56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None/>
              <a:defRPr sz="56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None/>
              <a:defRPr sz="56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None/>
              <a:defRPr sz="56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None/>
              <a:defRPr sz="56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None/>
              <a:defRPr sz="56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308200" y="1735750"/>
            <a:ext cx="41502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4308200" y="2992452"/>
            <a:ext cx="41502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4115700" y="4406300"/>
            <a:ext cx="45711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100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854150" y="205975"/>
            <a:ext cx="5832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2854175" y="1333125"/>
            <a:ext cx="2831100" cy="345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⪢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5855725" y="1333125"/>
            <a:ext cx="2831100" cy="345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⪢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15700" y="205975"/>
            <a:ext cx="457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15700" y="1338300"/>
            <a:ext cx="4571100" cy="3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erriweather"/>
              <a:buChar char="⪢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erriweather"/>
              <a:buChar char="○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erriweather"/>
              <a:buChar char="■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●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○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■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●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○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556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Merriweather"/>
              <a:buChar char="■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 sz="1300">
                <a:solidFill>
                  <a:schemeClr val="accent1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buNone/>
              <a:defRPr sz="1300">
                <a:solidFill>
                  <a:schemeClr val="accent1"/>
                </a:solidFill>
                <a:latin typeface="Kalam"/>
                <a:ea typeface="Kalam"/>
                <a:cs typeface="Kalam"/>
                <a:sym typeface="Kalam"/>
              </a:defRPr>
            </a:lvl2pPr>
            <a:lvl3pPr lvl="2">
              <a:buNone/>
              <a:defRPr sz="1300">
                <a:solidFill>
                  <a:schemeClr val="accent1"/>
                </a:solidFill>
                <a:latin typeface="Kalam"/>
                <a:ea typeface="Kalam"/>
                <a:cs typeface="Kalam"/>
                <a:sym typeface="Kalam"/>
              </a:defRPr>
            </a:lvl3pPr>
            <a:lvl4pPr lvl="3">
              <a:buNone/>
              <a:defRPr sz="1300">
                <a:solidFill>
                  <a:schemeClr val="accent1"/>
                </a:solidFill>
                <a:latin typeface="Kalam"/>
                <a:ea typeface="Kalam"/>
                <a:cs typeface="Kalam"/>
                <a:sym typeface="Kalam"/>
              </a:defRPr>
            </a:lvl4pPr>
            <a:lvl5pPr lvl="4">
              <a:buNone/>
              <a:defRPr sz="1300">
                <a:solidFill>
                  <a:schemeClr val="accent1"/>
                </a:solidFill>
                <a:latin typeface="Kalam"/>
                <a:ea typeface="Kalam"/>
                <a:cs typeface="Kalam"/>
                <a:sym typeface="Kalam"/>
              </a:defRPr>
            </a:lvl5pPr>
            <a:lvl6pPr lvl="5">
              <a:buNone/>
              <a:defRPr sz="1300">
                <a:solidFill>
                  <a:schemeClr val="accent1"/>
                </a:solidFill>
                <a:latin typeface="Kalam"/>
                <a:ea typeface="Kalam"/>
                <a:cs typeface="Kalam"/>
                <a:sym typeface="Kalam"/>
              </a:defRPr>
            </a:lvl6pPr>
            <a:lvl7pPr lvl="6">
              <a:buNone/>
              <a:defRPr sz="1300">
                <a:solidFill>
                  <a:schemeClr val="accent1"/>
                </a:solidFill>
                <a:latin typeface="Kalam"/>
                <a:ea typeface="Kalam"/>
                <a:cs typeface="Kalam"/>
                <a:sym typeface="Kalam"/>
              </a:defRPr>
            </a:lvl7pPr>
            <a:lvl8pPr lvl="7">
              <a:buNone/>
              <a:defRPr sz="1300">
                <a:solidFill>
                  <a:schemeClr val="accent1"/>
                </a:solidFill>
                <a:latin typeface="Kalam"/>
                <a:ea typeface="Kalam"/>
                <a:cs typeface="Kalam"/>
                <a:sym typeface="Kalam"/>
              </a:defRPr>
            </a:lvl8pPr>
            <a:lvl9pPr lvl="8">
              <a:buNone/>
              <a:defRPr sz="1300">
                <a:solidFill>
                  <a:schemeClr val="accent1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../../2020/3d%20modeling/lectures/Advanced%203D%20Facial%20Rig%20for%20Maya%20-%20Eisko.mp4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ctrTitle"/>
          </p:nvPr>
        </p:nvSpPr>
        <p:spPr>
          <a:xfrm>
            <a:off x="4071934" y="1991825"/>
            <a:ext cx="4462366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defRPr/>
            </a:pPr>
            <a:r>
              <a:rPr lang="en-US" dirty="0" smtClean="0"/>
              <a:t>Lecture </a:t>
            </a:r>
            <a:r>
              <a:rPr lang="en-US" dirty="0" smtClean="0"/>
              <a:t>9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3D Modeling and Animation</a:t>
            </a:r>
            <a:br>
              <a:rPr lang="en-US" dirty="0" smtClean="0"/>
            </a:br>
            <a:r>
              <a:rPr lang="en-US" sz="1600" dirty="0" err="1" smtClean="0">
                <a:solidFill>
                  <a:schemeClr val="accent6">
                    <a:lumMod val="50000"/>
                  </a:schemeClr>
                </a:solidFill>
              </a:rPr>
              <a:t>Assoc.Prof.Dr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en-US" sz="1600" dirty="0" err="1" smtClean="0">
                <a:solidFill>
                  <a:schemeClr val="accent6">
                    <a:lumMod val="50000"/>
                  </a:schemeClr>
                </a:solidFill>
              </a:rPr>
              <a:t>Hossam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6">
                    <a:lumMod val="50000"/>
                  </a:schemeClr>
                </a:solidFill>
              </a:rPr>
              <a:t>Mahmoud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6">
                    <a:lumMod val="50000"/>
                  </a:schemeClr>
                </a:solidFill>
              </a:rPr>
              <a:t>Moftah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Associate professor – Faculty of computers and artificial intelligence– </a:t>
            </a:r>
            <a:r>
              <a:rPr lang="en-US" sz="1600" dirty="0" err="1" smtClean="0">
                <a:solidFill>
                  <a:schemeClr val="accent6">
                    <a:lumMod val="50000"/>
                  </a:schemeClr>
                </a:solidFill>
              </a:rPr>
              <a:t>Beni-Suef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 University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643174" y="285734"/>
            <a:ext cx="6043576" cy="29407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smtClean="0"/>
              <a:t>Tools </a:t>
            </a:r>
            <a:r>
              <a:rPr lang="en-US" dirty="0" smtClean="0"/>
              <a:t>and techniques available to riggers today.</a:t>
            </a:r>
            <a:endParaRPr lang="en-US" dirty="0" smtClean="0"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2357422" y="538435"/>
            <a:ext cx="6500858" cy="46168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endParaRPr lang="en-US" sz="1200" b="1" dirty="0" smtClean="0"/>
          </a:p>
          <a:p>
            <a:pPr marL="265113" indent="-150813" algn="just">
              <a:buFont typeface="+mj-lt"/>
              <a:buAutoNum type="arabicPeriod"/>
              <a:tabLst>
                <a:tab pos="363538" algn="l"/>
              </a:tabLst>
            </a:pPr>
            <a:r>
              <a:rPr lang="en-US" sz="1200" b="1" dirty="0" smtClean="0"/>
              <a:t>  Parenting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2357422" y="4857766"/>
            <a:ext cx="5429288" cy="21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Adapted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from</a:t>
            </a: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Andy </a:t>
            </a:r>
            <a:r>
              <a:rPr lang="en-US" sz="1000" dirty="0" err="1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Beane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3D animation essentials 2012 by John Wiley &amp; Sons, Inc., </a:t>
            </a:r>
            <a:endParaRPr lang="en-US" sz="1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928676"/>
            <a:ext cx="2571768" cy="3867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643174" y="285734"/>
            <a:ext cx="6043576" cy="29407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smtClean="0"/>
              <a:t>Tools </a:t>
            </a:r>
            <a:r>
              <a:rPr lang="en-US" dirty="0" smtClean="0"/>
              <a:t>and techniques available to riggers today.</a:t>
            </a:r>
            <a:endParaRPr lang="en-US" dirty="0" smtClean="0"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2357422" y="500048"/>
            <a:ext cx="6500858" cy="36049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endParaRPr lang="en-US" sz="1200" b="1" dirty="0" smtClean="0"/>
          </a:p>
          <a:p>
            <a:pPr marL="265113" indent="-150813" algn="just">
              <a:buNone/>
              <a:tabLst>
                <a:tab pos="363538" algn="l"/>
              </a:tabLst>
            </a:pPr>
            <a:r>
              <a:rPr lang="en-US" sz="1200" b="1" dirty="0" smtClean="0"/>
              <a:t>  </a:t>
            </a:r>
            <a:r>
              <a:rPr lang="en-US" sz="1200" b="1" dirty="0" smtClean="0">
                <a:solidFill>
                  <a:srgbClr val="0070C0"/>
                </a:solidFill>
              </a:rPr>
              <a:t>2</a:t>
            </a:r>
            <a:r>
              <a:rPr lang="en-US" sz="1200" b="1" dirty="0" smtClean="0"/>
              <a:t>. Pivot Positions</a:t>
            </a:r>
          </a:p>
          <a:p>
            <a:pPr lvl="1"/>
            <a:r>
              <a:rPr lang="en-US" sz="1200" dirty="0" smtClean="0"/>
              <a:t>The pivot position, or pivot point, is the location an object rotates around</a:t>
            </a:r>
            <a:r>
              <a:rPr lang="en-US" sz="1200" dirty="0" smtClean="0"/>
              <a:t>.</a:t>
            </a:r>
          </a:p>
          <a:p>
            <a:pPr lvl="1"/>
            <a:r>
              <a:rPr lang="en-US" sz="1200" dirty="0" smtClean="0"/>
              <a:t>In 3D animation, the pivot point is also the position from which the other manipulators will move or scale the object</a:t>
            </a:r>
            <a:r>
              <a:rPr lang="en-US" sz="1200" dirty="0" smtClean="0"/>
              <a:t>.</a:t>
            </a:r>
          </a:p>
          <a:p>
            <a:pPr lvl="1"/>
            <a:r>
              <a:rPr lang="en-US" sz="1200" dirty="0" smtClean="0"/>
              <a:t>Setting the correct position of the pivot to create the proper point of manipulation is important in creating a rig</a:t>
            </a:r>
            <a:r>
              <a:rPr lang="en-US" sz="1200" dirty="0" smtClean="0"/>
              <a:t>.</a:t>
            </a:r>
          </a:p>
          <a:p>
            <a:pPr lvl="1"/>
            <a:r>
              <a:rPr lang="en-US" sz="1200" dirty="0" smtClean="0"/>
              <a:t>Figure 6.4 shows an example of a basic hierarchy rig. This rig is just a basic parent-child relationship rig with all of its parts connected.</a:t>
            </a:r>
          </a:p>
          <a:p>
            <a:pPr lvl="1"/>
            <a:endParaRPr lang="en-US" sz="1200" dirty="0" smtClean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2357422" y="4857766"/>
            <a:ext cx="5429288" cy="21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Adapted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from</a:t>
            </a: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Andy </a:t>
            </a:r>
            <a:r>
              <a:rPr lang="en-US" sz="1000" dirty="0" err="1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Beane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3D animation essentials 2012 by John Wiley &amp; Sons, Inc., </a:t>
            </a:r>
            <a:endParaRPr lang="en-US" sz="1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643174" y="285734"/>
            <a:ext cx="6043576" cy="29407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smtClean="0"/>
              <a:t>Tools </a:t>
            </a:r>
            <a:r>
              <a:rPr lang="en-US" dirty="0" smtClean="0"/>
              <a:t>and techniques available to riggers today.</a:t>
            </a:r>
            <a:endParaRPr lang="en-US" dirty="0" smtClean="0"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2357422" y="500049"/>
            <a:ext cx="6500858" cy="64294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endParaRPr lang="en-US" sz="1200" b="1" dirty="0" smtClean="0"/>
          </a:p>
          <a:p>
            <a:pPr marL="265113" indent="-150813" algn="just">
              <a:buNone/>
              <a:tabLst>
                <a:tab pos="363538" algn="l"/>
              </a:tabLst>
            </a:pPr>
            <a:r>
              <a:rPr lang="en-US" sz="1200" b="1" dirty="0" smtClean="0"/>
              <a:t>  </a:t>
            </a:r>
            <a:r>
              <a:rPr lang="en-US" sz="1200" b="1" dirty="0" smtClean="0">
                <a:solidFill>
                  <a:srgbClr val="0070C0"/>
                </a:solidFill>
              </a:rPr>
              <a:t>2</a:t>
            </a:r>
            <a:r>
              <a:rPr lang="en-US" sz="1200" b="1" dirty="0" smtClean="0"/>
              <a:t>. Pivot Positions</a:t>
            </a:r>
          </a:p>
          <a:p>
            <a:pPr lvl="1"/>
            <a:endParaRPr lang="en-US" sz="1200" dirty="0" smtClean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2357422" y="4857766"/>
            <a:ext cx="5429288" cy="21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Adapted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from</a:t>
            </a: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Andy </a:t>
            </a:r>
            <a:r>
              <a:rPr lang="en-US" sz="1000" dirty="0" err="1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Beane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3D animation essentials 2012 by John Wiley &amp; Sons, Inc., </a:t>
            </a:r>
            <a:endParaRPr lang="en-US" sz="1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1214428"/>
            <a:ext cx="3357586" cy="3297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643174" y="285734"/>
            <a:ext cx="6043576" cy="29407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smtClean="0"/>
              <a:t>Tools </a:t>
            </a:r>
            <a:r>
              <a:rPr lang="en-US" dirty="0" smtClean="0"/>
              <a:t>and techniques available to riggers today.</a:t>
            </a:r>
            <a:endParaRPr lang="en-US" dirty="0" smtClean="0"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2357422" y="500048"/>
            <a:ext cx="6500858" cy="36049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endParaRPr lang="en-US" sz="1200" b="1" dirty="0" smtClean="0"/>
          </a:p>
          <a:p>
            <a:pPr marL="265113" indent="-150813" algn="just">
              <a:buNone/>
              <a:tabLst>
                <a:tab pos="363538" algn="l"/>
              </a:tabLst>
            </a:pPr>
            <a:r>
              <a:rPr lang="en-US" sz="1200" b="1" dirty="0" smtClean="0"/>
              <a:t>  </a:t>
            </a:r>
            <a:r>
              <a:rPr lang="en-US" sz="1200" b="1" dirty="0" smtClean="0">
                <a:solidFill>
                  <a:srgbClr val="0070C0"/>
                </a:solidFill>
              </a:rPr>
              <a:t>2</a:t>
            </a:r>
            <a:r>
              <a:rPr lang="en-US" sz="1200" b="1" dirty="0" smtClean="0"/>
              <a:t>. Pivot Positions</a:t>
            </a:r>
          </a:p>
          <a:p>
            <a:pPr lvl="1"/>
            <a:r>
              <a:rPr lang="en-US" sz="1200" dirty="0" smtClean="0"/>
              <a:t>To move the head sphere in a proper way to match predictable head rotations, the pivot </a:t>
            </a:r>
            <a:r>
              <a:rPr lang="en-US" sz="1200" dirty="0" smtClean="0"/>
              <a:t>point has </a:t>
            </a:r>
            <a:r>
              <a:rPr lang="en-US" sz="1200" dirty="0" smtClean="0"/>
              <a:t>to be close to the connection point of the body.</a:t>
            </a:r>
          </a:p>
          <a:p>
            <a:pPr lvl="1"/>
            <a:r>
              <a:rPr lang="en-US" sz="1200" dirty="0" smtClean="0"/>
              <a:t>the </a:t>
            </a:r>
            <a:r>
              <a:rPr lang="en-US" sz="1200" dirty="0" smtClean="0"/>
              <a:t>default </a:t>
            </a:r>
            <a:r>
              <a:rPr lang="en-US" sz="1200" dirty="0" smtClean="0"/>
              <a:t>pivot point </a:t>
            </a:r>
            <a:r>
              <a:rPr lang="en-US" sz="1200" dirty="0" smtClean="0"/>
              <a:t>of a sphere is at the center, which will not articulate like a head on </a:t>
            </a:r>
            <a:r>
              <a:rPr lang="en-US" sz="1200" dirty="0" smtClean="0"/>
              <a:t>a neck</a:t>
            </a:r>
            <a:r>
              <a:rPr lang="en-US" sz="1200" dirty="0" smtClean="0"/>
              <a:t>, but instead will rotate as shown in Figure 6.5. </a:t>
            </a:r>
            <a:endParaRPr lang="en-US" sz="1200" dirty="0" smtClean="0"/>
          </a:p>
          <a:p>
            <a:pPr lvl="1"/>
            <a:r>
              <a:rPr lang="en-US" sz="1200" dirty="0" smtClean="0">
                <a:solidFill>
                  <a:srgbClr val="0070C0"/>
                </a:solidFill>
              </a:rPr>
              <a:t>By </a:t>
            </a:r>
            <a:r>
              <a:rPr lang="en-US" sz="1200" dirty="0" smtClean="0">
                <a:solidFill>
                  <a:srgbClr val="0070C0"/>
                </a:solidFill>
              </a:rPr>
              <a:t>moving the pivot </a:t>
            </a:r>
            <a:r>
              <a:rPr lang="en-US" sz="1200" dirty="0" smtClean="0">
                <a:solidFill>
                  <a:srgbClr val="0070C0"/>
                </a:solidFill>
              </a:rPr>
              <a:t>point down</a:t>
            </a:r>
            <a:r>
              <a:rPr lang="en-US" sz="1200" dirty="0" smtClean="0"/>
              <a:t>, you can create the proper motion needed for a head, as seen in Figure 6.6.</a:t>
            </a:r>
            <a:endParaRPr lang="en-US" sz="1200" dirty="0" smtClean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2357422" y="4857766"/>
            <a:ext cx="5429288" cy="21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Adapted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from</a:t>
            </a: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Andy </a:t>
            </a:r>
            <a:r>
              <a:rPr lang="en-US" sz="1000" dirty="0" err="1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Beane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3D animation essentials 2012 by John Wiley &amp; Sons, Inc., </a:t>
            </a:r>
            <a:endParaRPr lang="en-US" sz="1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643174" y="285734"/>
            <a:ext cx="6043576" cy="29407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smtClean="0"/>
              <a:t>Tools </a:t>
            </a:r>
            <a:r>
              <a:rPr lang="en-US" dirty="0" smtClean="0"/>
              <a:t>and techniques available to riggers today.</a:t>
            </a:r>
            <a:endParaRPr lang="en-US" dirty="0" smtClean="0"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2357422" y="500049"/>
            <a:ext cx="6500858" cy="5715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endParaRPr lang="en-US" sz="1200" b="1" dirty="0" smtClean="0"/>
          </a:p>
          <a:p>
            <a:pPr marL="265113" indent="-150813" algn="just">
              <a:buNone/>
              <a:tabLst>
                <a:tab pos="363538" algn="l"/>
              </a:tabLst>
            </a:pPr>
            <a:r>
              <a:rPr lang="en-US" sz="1200" b="1" dirty="0" smtClean="0"/>
              <a:t>  </a:t>
            </a:r>
            <a:r>
              <a:rPr lang="en-US" sz="1200" b="1" dirty="0" smtClean="0">
                <a:solidFill>
                  <a:srgbClr val="0070C0"/>
                </a:solidFill>
              </a:rPr>
              <a:t>2</a:t>
            </a:r>
            <a:r>
              <a:rPr lang="en-US" sz="1200" b="1" dirty="0" smtClean="0"/>
              <a:t>. </a:t>
            </a:r>
            <a:r>
              <a:rPr lang="en-US" sz="1200" b="1" dirty="0" smtClean="0"/>
              <a:t>Pivot </a:t>
            </a:r>
            <a:r>
              <a:rPr lang="en-US" sz="1200" b="1" dirty="0" smtClean="0"/>
              <a:t>Positions</a:t>
            </a:r>
            <a:endParaRPr lang="en-US" sz="1200" b="1" dirty="0" smtClean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2357422" y="4857766"/>
            <a:ext cx="5429288" cy="21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Adapted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from</a:t>
            </a: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Andy </a:t>
            </a:r>
            <a:r>
              <a:rPr lang="en-US" sz="1000" dirty="0" err="1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Beane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3D animation essentials 2012 by John Wiley &amp; Sons, Inc., </a:t>
            </a:r>
            <a:endParaRPr lang="en-US" sz="1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3" y="1000114"/>
            <a:ext cx="4860933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643174" y="285734"/>
            <a:ext cx="6043576" cy="29407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smtClean="0"/>
              <a:t>Tools </a:t>
            </a:r>
            <a:r>
              <a:rPr lang="en-US" dirty="0" smtClean="0"/>
              <a:t>and techniques available to riggers today.</a:t>
            </a:r>
            <a:endParaRPr lang="en-US" dirty="0" smtClean="0"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2357422" y="500049"/>
            <a:ext cx="6500858" cy="5715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endParaRPr lang="en-US" sz="1200" b="1" dirty="0" smtClean="0"/>
          </a:p>
          <a:p>
            <a:pPr marL="265113" indent="-150813" algn="just">
              <a:buNone/>
              <a:tabLst>
                <a:tab pos="363538" algn="l"/>
              </a:tabLst>
            </a:pPr>
            <a:r>
              <a:rPr lang="en-US" sz="1200" b="1" dirty="0" smtClean="0"/>
              <a:t>  </a:t>
            </a:r>
            <a:r>
              <a:rPr lang="en-US" sz="1200" b="1" dirty="0" smtClean="0">
                <a:solidFill>
                  <a:srgbClr val="0070C0"/>
                </a:solidFill>
              </a:rPr>
              <a:t>2</a:t>
            </a:r>
            <a:r>
              <a:rPr lang="en-US" sz="1200" b="1" dirty="0" smtClean="0"/>
              <a:t>. </a:t>
            </a:r>
            <a:r>
              <a:rPr lang="en-US" sz="1200" b="1" dirty="0" smtClean="0"/>
              <a:t>Pivot </a:t>
            </a:r>
            <a:r>
              <a:rPr lang="en-US" sz="1200" b="1" dirty="0" smtClean="0"/>
              <a:t>Positions</a:t>
            </a:r>
            <a:endParaRPr lang="en-US" sz="1200" b="1" dirty="0" smtClean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2357422" y="4857766"/>
            <a:ext cx="5429288" cy="21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Adapted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from</a:t>
            </a: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Andy </a:t>
            </a:r>
            <a:r>
              <a:rPr lang="en-US" sz="1000" dirty="0" err="1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Beane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3D animation essentials 2012 by John Wiley &amp; Sons, Inc., </a:t>
            </a:r>
            <a:endParaRPr lang="en-US" sz="1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1000114"/>
            <a:ext cx="4357718" cy="3541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643174" y="285734"/>
            <a:ext cx="6043576" cy="29407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smtClean="0"/>
              <a:t>Tools </a:t>
            </a:r>
            <a:r>
              <a:rPr lang="en-US" dirty="0" smtClean="0"/>
              <a:t>and techniques available to riggers today.</a:t>
            </a:r>
            <a:endParaRPr lang="en-US" dirty="0" smtClean="0"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2357422" y="500048"/>
            <a:ext cx="6500858" cy="36049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endParaRPr lang="en-US" sz="1200" b="1" dirty="0" smtClean="0"/>
          </a:p>
          <a:p>
            <a:pPr marL="265113" indent="-150813" algn="just">
              <a:buNone/>
              <a:tabLst>
                <a:tab pos="363538" algn="l"/>
              </a:tabLst>
            </a:pPr>
            <a:r>
              <a:rPr lang="en-US" sz="1200" b="1" dirty="0" smtClean="0">
                <a:solidFill>
                  <a:srgbClr val="0070C0"/>
                </a:solidFill>
              </a:rPr>
              <a:t>3. </a:t>
            </a:r>
            <a:r>
              <a:rPr lang="en-US" sz="1200" b="1" dirty="0" smtClean="0"/>
              <a:t>Skeleton System</a:t>
            </a:r>
          </a:p>
          <a:p>
            <a:pPr lvl="1"/>
            <a:r>
              <a:rPr lang="en-US" sz="1200" dirty="0" smtClean="0"/>
              <a:t>The rigger creates a skeleton system, or joints, composed of a hierarchal set of pivot points that can be selected and set to carry specific types of deformers with them</a:t>
            </a:r>
            <a:r>
              <a:rPr lang="en-US" sz="1200" dirty="0" smtClean="0"/>
              <a:t>.</a:t>
            </a:r>
          </a:p>
          <a:p>
            <a:pPr lvl="1"/>
            <a:r>
              <a:rPr lang="en-US" sz="1200" dirty="0" smtClean="0"/>
              <a:t>Figure 6.7 shows an example of a skeleton. This skeleton system is the basis for any mid-level to advanced character rig. </a:t>
            </a:r>
          </a:p>
          <a:p>
            <a:pPr lvl="1"/>
            <a:r>
              <a:rPr lang="en-US" sz="1200" dirty="0" smtClean="0"/>
              <a:t>Joints can be used in nonorganic models such as cars and weapons as well to allow for easier selection and deformation.</a:t>
            </a:r>
            <a:endParaRPr lang="en-US" sz="1200" dirty="0" smtClean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2357422" y="4857766"/>
            <a:ext cx="5429288" cy="21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Adapted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from</a:t>
            </a: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Andy </a:t>
            </a:r>
            <a:r>
              <a:rPr lang="en-US" sz="1000" dirty="0" err="1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Beane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3D animation essentials 2012 by John Wiley &amp; Sons, Inc., </a:t>
            </a:r>
            <a:endParaRPr lang="en-US" sz="1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643174" y="285734"/>
            <a:ext cx="6043576" cy="29407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smtClean="0"/>
              <a:t>Tools </a:t>
            </a:r>
            <a:r>
              <a:rPr lang="en-US" dirty="0" smtClean="0"/>
              <a:t>and techniques available to riggers today.</a:t>
            </a:r>
            <a:endParaRPr lang="en-US" dirty="0" smtClean="0"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2357422" y="500049"/>
            <a:ext cx="6500858" cy="71438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endParaRPr lang="en-US" sz="1200" b="1" dirty="0" smtClean="0"/>
          </a:p>
          <a:p>
            <a:pPr marL="265113" indent="-150813" algn="just">
              <a:buNone/>
              <a:tabLst>
                <a:tab pos="363538" algn="l"/>
              </a:tabLst>
            </a:pPr>
            <a:r>
              <a:rPr lang="en-US" sz="1200" b="1" dirty="0" smtClean="0">
                <a:solidFill>
                  <a:srgbClr val="0070C0"/>
                </a:solidFill>
              </a:rPr>
              <a:t>3. </a:t>
            </a:r>
            <a:r>
              <a:rPr lang="en-US" sz="1200" b="1" dirty="0" smtClean="0"/>
              <a:t>Skeleton </a:t>
            </a:r>
            <a:r>
              <a:rPr lang="en-US" sz="1200" b="1" dirty="0" smtClean="0"/>
              <a:t>System</a:t>
            </a:r>
            <a:endParaRPr lang="en-US" sz="1200" b="1" dirty="0" smtClean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2357422" y="4857766"/>
            <a:ext cx="5429288" cy="21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Adapted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from</a:t>
            </a: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Andy </a:t>
            </a:r>
            <a:r>
              <a:rPr lang="en-US" sz="1000" dirty="0" err="1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Beane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3D animation essentials 2012 by John Wiley &amp; Sons, Inc., </a:t>
            </a:r>
            <a:endParaRPr lang="en-US" sz="1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1142990"/>
            <a:ext cx="3214710" cy="3607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643174" y="285734"/>
            <a:ext cx="6043576" cy="29407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smtClean="0"/>
              <a:t>Tools </a:t>
            </a:r>
            <a:r>
              <a:rPr lang="en-US" dirty="0" smtClean="0"/>
              <a:t>and techniques available to riggers today.</a:t>
            </a:r>
            <a:endParaRPr lang="en-US" dirty="0" smtClean="0"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2357422" y="500048"/>
            <a:ext cx="6500858" cy="36049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endParaRPr lang="en-US" sz="1200" b="1" dirty="0" smtClean="0"/>
          </a:p>
          <a:p>
            <a:pPr marL="265113" indent="-150813" algn="just">
              <a:buNone/>
              <a:tabLst>
                <a:tab pos="363538" algn="l"/>
              </a:tabLst>
            </a:pPr>
            <a:r>
              <a:rPr lang="en-US" sz="1200" b="1" dirty="0" smtClean="0">
                <a:solidFill>
                  <a:srgbClr val="0070C0"/>
                </a:solidFill>
              </a:rPr>
              <a:t>3. </a:t>
            </a:r>
            <a:r>
              <a:rPr lang="en-US" sz="1200" b="1" dirty="0" smtClean="0"/>
              <a:t>Skeleton System</a:t>
            </a:r>
          </a:p>
          <a:p>
            <a:r>
              <a:rPr lang="en-US" sz="1200" dirty="0" smtClean="0"/>
              <a:t>Let’s look at a few examples of the types of movement that joints can allow in a character</a:t>
            </a:r>
            <a:r>
              <a:rPr lang="en-US" sz="1200" dirty="0" smtClean="0"/>
              <a:t>.</a:t>
            </a:r>
          </a:p>
          <a:p>
            <a:pPr lvl="1"/>
            <a:r>
              <a:rPr lang="en-US" sz="1200" b="1" dirty="0" smtClean="0">
                <a:solidFill>
                  <a:srgbClr val="0070C0"/>
                </a:solidFill>
              </a:rPr>
              <a:t>Four basic types of joints </a:t>
            </a:r>
            <a:r>
              <a:rPr lang="en-US" sz="1200" b="1" dirty="0" smtClean="0">
                <a:solidFill>
                  <a:schemeClr val="tx1"/>
                </a:solidFill>
              </a:rPr>
              <a:t>can create any type of character articulation</a:t>
            </a:r>
            <a:r>
              <a:rPr lang="en-US" sz="1200" b="1" dirty="0" smtClean="0">
                <a:solidFill>
                  <a:schemeClr val="tx1"/>
                </a:solidFill>
              </a:rPr>
              <a:t>:</a:t>
            </a:r>
          </a:p>
          <a:p>
            <a:pPr lvl="2">
              <a:buFont typeface="+mj-lt"/>
              <a:buAutoNum type="arabicPeriod"/>
            </a:pPr>
            <a:r>
              <a:rPr lang="en-US" sz="1200" b="1" u="sng" dirty="0" smtClean="0">
                <a:solidFill>
                  <a:schemeClr val="tx1"/>
                </a:solidFill>
              </a:rPr>
              <a:t>A hinge joint </a:t>
            </a:r>
            <a:r>
              <a:rPr lang="en-US" sz="1200" dirty="0" smtClean="0">
                <a:solidFill>
                  <a:schemeClr val="tx1"/>
                </a:solidFill>
              </a:rPr>
              <a:t>rotates on one axis, as a knee or elbow would. Figure </a:t>
            </a:r>
            <a:r>
              <a:rPr lang="en-US" sz="1200" dirty="0" smtClean="0">
                <a:solidFill>
                  <a:schemeClr val="tx1"/>
                </a:solidFill>
              </a:rPr>
              <a:t>6.8 shows </a:t>
            </a:r>
            <a:r>
              <a:rPr lang="en-US" sz="1200" dirty="0" smtClean="0">
                <a:solidFill>
                  <a:schemeClr val="tx1"/>
                </a:solidFill>
              </a:rPr>
              <a:t>an example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</a:p>
          <a:p>
            <a:pPr lvl="2">
              <a:buFont typeface="+mj-lt"/>
              <a:buAutoNum type="arabicPeriod"/>
            </a:pPr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2357422" y="4857766"/>
            <a:ext cx="5429288" cy="21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Adapted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from</a:t>
            </a: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Andy </a:t>
            </a:r>
            <a:r>
              <a:rPr lang="en-US" sz="1000" dirty="0" err="1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Beane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3D animation essentials 2012 by John Wiley &amp; Sons, Inc., </a:t>
            </a:r>
            <a:endParaRPr lang="en-US" sz="1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2214560"/>
            <a:ext cx="36195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643174" y="285734"/>
            <a:ext cx="6043576" cy="29407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smtClean="0"/>
              <a:t>Tools </a:t>
            </a:r>
            <a:r>
              <a:rPr lang="en-US" dirty="0" smtClean="0"/>
              <a:t>and techniques available to riggers today.</a:t>
            </a:r>
            <a:endParaRPr lang="en-US" dirty="0" smtClean="0"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2357422" y="500048"/>
            <a:ext cx="6500858" cy="36049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endParaRPr lang="en-US" sz="1200" b="1" dirty="0" smtClean="0"/>
          </a:p>
          <a:p>
            <a:pPr marL="265113" indent="-150813" algn="just">
              <a:buNone/>
              <a:tabLst>
                <a:tab pos="363538" algn="l"/>
              </a:tabLst>
            </a:pPr>
            <a:r>
              <a:rPr lang="en-US" sz="1200" b="1" dirty="0" smtClean="0">
                <a:solidFill>
                  <a:srgbClr val="0070C0"/>
                </a:solidFill>
              </a:rPr>
              <a:t>3. </a:t>
            </a:r>
            <a:r>
              <a:rPr lang="en-US" sz="1200" b="1" dirty="0" smtClean="0"/>
              <a:t>Skeleton System</a:t>
            </a:r>
          </a:p>
          <a:p>
            <a:pPr lvl="1"/>
            <a:r>
              <a:rPr lang="en-US" sz="1200" b="1" dirty="0" smtClean="0">
                <a:solidFill>
                  <a:srgbClr val="0070C0"/>
                </a:solidFill>
              </a:rPr>
              <a:t>Four </a:t>
            </a:r>
            <a:r>
              <a:rPr lang="en-US" sz="1200" b="1" dirty="0" smtClean="0">
                <a:solidFill>
                  <a:srgbClr val="0070C0"/>
                </a:solidFill>
              </a:rPr>
              <a:t>basic types of joints </a:t>
            </a:r>
            <a:r>
              <a:rPr lang="en-US" sz="1200" b="1" dirty="0" smtClean="0">
                <a:solidFill>
                  <a:schemeClr val="tx1"/>
                </a:solidFill>
              </a:rPr>
              <a:t>can create any type of character articulation</a:t>
            </a:r>
            <a:r>
              <a:rPr lang="en-US" sz="1200" b="1" dirty="0" smtClean="0">
                <a:solidFill>
                  <a:schemeClr val="tx1"/>
                </a:solidFill>
              </a:rPr>
              <a:t>:</a:t>
            </a:r>
          </a:p>
          <a:p>
            <a:pPr marL="1255713" lvl="2" indent="-227013">
              <a:buNone/>
            </a:pPr>
            <a:r>
              <a:rPr lang="en-US" sz="1200" b="1" dirty="0" smtClean="0">
                <a:solidFill>
                  <a:srgbClr val="0070C0"/>
                </a:solidFill>
              </a:rPr>
              <a:t>  2</a:t>
            </a:r>
            <a:r>
              <a:rPr lang="en-US" sz="1200" dirty="0" smtClean="0">
                <a:solidFill>
                  <a:srgbClr val="0070C0"/>
                </a:solidFill>
              </a:rPr>
              <a:t>.</a:t>
            </a:r>
            <a:r>
              <a:rPr lang="en-US" sz="1200" dirty="0" smtClean="0"/>
              <a:t> </a:t>
            </a:r>
            <a:r>
              <a:rPr lang="en-US" sz="1200" b="1" u="sng" dirty="0" smtClean="0"/>
              <a:t>An articulated joint </a:t>
            </a:r>
            <a:r>
              <a:rPr lang="en-US" sz="1200" dirty="0" smtClean="0"/>
              <a:t>can rotate a small amount if desired, but many </a:t>
            </a:r>
            <a:r>
              <a:rPr lang="en-US" sz="1200" dirty="0" smtClean="0"/>
              <a:t>of these </a:t>
            </a:r>
            <a:r>
              <a:rPr lang="en-US" sz="1200" dirty="0" smtClean="0"/>
              <a:t>joints rotating at once can create a large range of motion, as in a spine (see Figure 6.9).</a:t>
            </a:r>
          </a:p>
          <a:p>
            <a:pPr lvl="2">
              <a:buFont typeface="+mj-lt"/>
              <a:buAutoNum type="arabicPeriod"/>
            </a:pPr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2357422" y="4857766"/>
            <a:ext cx="5429288" cy="21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Adapted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from</a:t>
            </a: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Andy </a:t>
            </a:r>
            <a:r>
              <a:rPr lang="en-US" sz="1000" dirty="0" err="1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Beane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3D animation essentials 2012 by John Wiley &amp; Sons, Inc., </a:t>
            </a:r>
            <a:endParaRPr lang="en-US" sz="1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2071684"/>
            <a:ext cx="3225576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;p15"/>
          <p:cNvSpPr txBox="1">
            <a:spLocks/>
          </p:cNvSpPr>
          <p:nvPr/>
        </p:nvSpPr>
        <p:spPr>
          <a:xfrm>
            <a:off x="4143372" y="928676"/>
            <a:ext cx="4786346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Kalam"/>
                <a:ea typeface="Kalam"/>
                <a:cs typeface="Kalam"/>
                <a:sym typeface="Kalam"/>
              </a:rPr>
              <a:t>Chapter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Kalam"/>
                <a:ea typeface="Kalam"/>
                <a:cs typeface="Kalam"/>
                <a:sym typeface="Kalam"/>
              </a:rPr>
              <a:t>6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Kalam"/>
                <a:ea typeface="Kalam"/>
                <a:cs typeface="Kalam"/>
                <a:sym typeface="Kalam"/>
              </a:rPr>
              <a:t/>
            </a:r>
            <a:b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Kalam"/>
                <a:ea typeface="Kalam"/>
                <a:cs typeface="Kalam"/>
                <a:sym typeface="Kalam"/>
              </a:rPr>
            </a:b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rPr>
              <a:t>Rigging </a:t>
            </a:r>
            <a:r>
              <a:rPr lang="en-US" sz="2800" b="1" dirty="0" smtClean="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rPr>
              <a:t>and Animation</a:t>
            </a:r>
            <a:endParaRPr lang="en-US" sz="2800" b="1" dirty="0" smtClean="0">
              <a:solidFill>
                <a:schemeClr val="accent3"/>
              </a:solidFill>
              <a:latin typeface="Kalam"/>
              <a:ea typeface="Kalam"/>
              <a:cs typeface="Kalam"/>
              <a:sym typeface="Kalam"/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2357422" y="4857766"/>
            <a:ext cx="5429288" cy="21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Adapted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from</a:t>
            </a: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Andy </a:t>
            </a:r>
            <a:r>
              <a:rPr lang="en-US" sz="1000" dirty="0" err="1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Beane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3D animation essentials 2012 by John Wiley &amp; Sons, Inc., </a:t>
            </a:r>
            <a:endParaRPr lang="en-US" sz="1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643174" y="285734"/>
            <a:ext cx="6043576" cy="29407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smtClean="0"/>
              <a:t>Tools </a:t>
            </a:r>
            <a:r>
              <a:rPr lang="en-US" dirty="0" smtClean="0"/>
              <a:t>and techniques available to riggers today.</a:t>
            </a:r>
            <a:endParaRPr lang="en-US" dirty="0" smtClean="0"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2357422" y="500048"/>
            <a:ext cx="6500858" cy="36049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endParaRPr lang="en-US" sz="1200" b="1" dirty="0" smtClean="0"/>
          </a:p>
          <a:p>
            <a:pPr marL="265113" indent="-150813" algn="just">
              <a:buNone/>
              <a:tabLst>
                <a:tab pos="363538" algn="l"/>
              </a:tabLst>
            </a:pPr>
            <a:r>
              <a:rPr lang="en-US" sz="1200" b="1" dirty="0" smtClean="0">
                <a:solidFill>
                  <a:srgbClr val="0070C0"/>
                </a:solidFill>
              </a:rPr>
              <a:t>3. </a:t>
            </a:r>
            <a:r>
              <a:rPr lang="en-US" sz="1200" b="1" dirty="0" smtClean="0"/>
              <a:t>Skeleton System</a:t>
            </a:r>
          </a:p>
          <a:p>
            <a:pPr lvl="1"/>
            <a:r>
              <a:rPr lang="en-US" sz="1200" b="1" dirty="0" smtClean="0">
                <a:solidFill>
                  <a:srgbClr val="0070C0"/>
                </a:solidFill>
              </a:rPr>
              <a:t>Four </a:t>
            </a:r>
            <a:r>
              <a:rPr lang="en-US" sz="1200" b="1" dirty="0" smtClean="0">
                <a:solidFill>
                  <a:srgbClr val="0070C0"/>
                </a:solidFill>
              </a:rPr>
              <a:t>basic types of joints </a:t>
            </a:r>
            <a:r>
              <a:rPr lang="en-US" sz="1200" b="1" dirty="0" smtClean="0">
                <a:solidFill>
                  <a:schemeClr val="tx1"/>
                </a:solidFill>
              </a:rPr>
              <a:t>can create any type of character articulation</a:t>
            </a:r>
            <a:r>
              <a:rPr lang="en-US" sz="1200" b="1" dirty="0" smtClean="0">
                <a:solidFill>
                  <a:schemeClr val="tx1"/>
                </a:solidFill>
              </a:rPr>
              <a:t>:</a:t>
            </a:r>
          </a:p>
          <a:p>
            <a:pPr marL="1255713" lvl="2" indent="-227013">
              <a:buNone/>
            </a:pPr>
            <a:r>
              <a:rPr lang="en-US" sz="1200" b="1" dirty="0" smtClean="0">
                <a:solidFill>
                  <a:srgbClr val="0070C0"/>
                </a:solidFill>
              </a:rPr>
              <a:t>  3</a:t>
            </a:r>
            <a:r>
              <a:rPr lang="en-US" sz="1200" dirty="0" smtClean="0">
                <a:solidFill>
                  <a:srgbClr val="0070C0"/>
                </a:solidFill>
              </a:rPr>
              <a:t>.</a:t>
            </a:r>
            <a:r>
              <a:rPr lang="en-US" sz="1200" dirty="0" smtClean="0"/>
              <a:t> </a:t>
            </a:r>
            <a:r>
              <a:rPr lang="en-US" sz="1200" b="1" u="sng" dirty="0" smtClean="0"/>
              <a:t>A pivot joint </a:t>
            </a:r>
            <a:r>
              <a:rPr lang="en-US" sz="1200" dirty="0" smtClean="0"/>
              <a:t>rotates around a single axis, like those in the forearm shown in Figure 6.10.</a:t>
            </a:r>
          </a:p>
          <a:p>
            <a:pPr lvl="2">
              <a:buFont typeface="+mj-lt"/>
              <a:buAutoNum type="arabicPeriod"/>
            </a:pPr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2357422" y="4857766"/>
            <a:ext cx="5429288" cy="21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Adapted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from</a:t>
            </a: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Andy </a:t>
            </a:r>
            <a:r>
              <a:rPr lang="en-US" sz="1000" dirty="0" err="1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Beane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3D animation essentials 2012 by John Wiley &amp; Sons, Inc., </a:t>
            </a:r>
            <a:endParaRPr lang="en-US" sz="1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1857370"/>
            <a:ext cx="3643338" cy="2893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643174" y="285734"/>
            <a:ext cx="6043576" cy="29407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smtClean="0"/>
              <a:t>Tools </a:t>
            </a:r>
            <a:r>
              <a:rPr lang="en-US" dirty="0" smtClean="0"/>
              <a:t>and techniques available to riggers today.</a:t>
            </a:r>
            <a:endParaRPr lang="en-US" dirty="0" smtClean="0"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2357422" y="500048"/>
            <a:ext cx="6500858" cy="36049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endParaRPr lang="en-US" sz="1200" b="1" dirty="0" smtClean="0"/>
          </a:p>
          <a:p>
            <a:pPr marL="265113" indent="-150813" algn="just">
              <a:buNone/>
              <a:tabLst>
                <a:tab pos="363538" algn="l"/>
              </a:tabLst>
            </a:pPr>
            <a:r>
              <a:rPr lang="en-US" sz="1200" b="1" dirty="0" smtClean="0">
                <a:solidFill>
                  <a:srgbClr val="0070C0"/>
                </a:solidFill>
              </a:rPr>
              <a:t>3. </a:t>
            </a:r>
            <a:r>
              <a:rPr lang="en-US" sz="1200" b="1" dirty="0" smtClean="0"/>
              <a:t>Skeleton System</a:t>
            </a:r>
          </a:p>
          <a:p>
            <a:pPr lvl="1"/>
            <a:r>
              <a:rPr lang="en-US" sz="1200" b="1" dirty="0" smtClean="0">
                <a:solidFill>
                  <a:srgbClr val="0070C0"/>
                </a:solidFill>
              </a:rPr>
              <a:t>Four </a:t>
            </a:r>
            <a:r>
              <a:rPr lang="en-US" sz="1200" b="1" dirty="0" smtClean="0">
                <a:solidFill>
                  <a:srgbClr val="0070C0"/>
                </a:solidFill>
              </a:rPr>
              <a:t>basic types of joints </a:t>
            </a:r>
            <a:r>
              <a:rPr lang="en-US" sz="1200" b="1" dirty="0" smtClean="0">
                <a:solidFill>
                  <a:schemeClr val="tx1"/>
                </a:solidFill>
              </a:rPr>
              <a:t>can create any type of character articulation</a:t>
            </a:r>
            <a:r>
              <a:rPr lang="en-US" sz="1200" b="1" dirty="0" smtClean="0">
                <a:solidFill>
                  <a:schemeClr val="tx1"/>
                </a:solidFill>
              </a:rPr>
              <a:t>:</a:t>
            </a:r>
          </a:p>
          <a:p>
            <a:pPr marL="1255713" lvl="2" indent="-227013">
              <a:buNone/>
            </a:pPr>
            <a:r>
              <a:rPr lang="en-US" sz="1200" b="1" dirty="0" smtClean="0">
                <a:solidFill>
                  <a:srgbClr val="0070C0"/>
                </a:solidFill>
              </a:rPr>
              <a:t>  4</a:t>
            </a:r>
            <a:r>
              <a:rPr lang="en-US" sz="1200" dirty="0" smtClean="0">
                <a:solidFill>
                  <a:srgbClr val="0070C0"/>
                </a:solidFill>
              </a:rPr>
              <a:t>.</a:t>
            </a:r>
            <a:r>
              <a:rPr lang="en-US" sz="1200" dirty="0" smtClean="0"/>
              <a:t> </a:t>
            </a:r>
            <a:r>
              <a:rPr lang="en-US" sz="1200" b="1" u="sng" dirty="0" smtClean="0"/>
              <a:t>A ball-and-socket joint </a:t>
            </a:r>
            <a:r>
              <a:rPr lang="en-US" sz="1200" dirty="0" smtClean="0"/>
              <a:t>can rotate in any direction, as in a shoulder or </a:t>
            </a:r>
            <a:r>
              <a:rPr lang="en-US" sz="1200" dirty="0" smtClean="0"/>
              <a:t>a hip </a:t>
            </a:r>
            <a:r>
              <a:rPr lang="en-US" sz="1200" dirty="0" smtClean="0"/>
              <a:t>(see Figure 6.11).</a:t>
            </a:r>
          </a:p>
          <a:p>
            <a:pPr lvl="2">
              <a:buFont typeface="+mj-lt"/>
              <a:buAutoNum type="arabicPeriod"/>
            </a:pPr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2357422" y="4857766"/>
            <a:ext cx="5429288" cy="21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Adapted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from</a:t>
            </a: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Andy </a:t>
            </a:r>
            <a:r>
              <a:rPr lang="en-US" sz="1000" dirty="0" err="1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Beane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3D animation essentials 2012 by John Wiley &amp; Sons, Inc., </a:t>
            </a:r>
            <a:endParaRPr lang="en-US" sz="1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1785932"/>
            <a:ext cx="2714644" cy="3021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786050" y="205975"/>
            <a:ext cx="5900700" cy="36551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800" dirty="0" smtClean="0"/>
              <a:t>Rigging </a:t>
            </a:r>
            <a:r>
              <a:rPr lang="en-US" sz="2800" dirty="0" smtClean="0"/>
              <a:t>and animation</a:t>
            </a:r>
            <a:endParaRPr lang="en-US" sz="2800" dirty="0" smtClean="0"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2500298" y="785800"/>
            <a:ext cx="6500858" cy="29289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200" dirty="0" smtClean="0"/>
              <a:t>Rigging and animation could not be more fundamentally different from one another, but they are so closely linked in 3D animation that one cannot really exist without the other</a:t>
            </a:r>
            <a:r>
              <a:rPr lang="en-US" sz="1200" dirty="0" smtClean="0"/>
              <a:t>.</a:t>
            </a:r>
          </a:p>
          <a:p>
            <a:endParaRPr lang="en-US" sz="1200" dirty="0" smtClean="0"/>
          </a:p>
          <a:p>
            <a:r>
              <a:rPr lang="en-US" sz="1200" dirty="0" smtClean="0"/>
              <a:t>This chapter </a:t>
            </a:r>
            <a:r>
              <a:rPr lang="en-US" sz="1200" dirty="0" smtClean="0"/>
              <a:t>presents the </a:t>
            </a:r>
            <a:r>
              <a:rPr lang="en-US" sz="1200" dirty="0" smtClean="0"/>
              <a:t>fundamental tools and techniques used by 3D animators today, </a:t>
            </a:r>
            <a:r>
              <a:rPr lang="en-US" sz="1200" dirty="0" smtClean="0"/>
              <a:t>from hand-key framed </a:t>
            </a:r>
            <a:r>
              <a:rPr lang="en-US" sz="1200" dirty="0" smtClean="0"/>
              <a:t>animation to motion capture, and basic hierarchy </a:t>
            </a:r>
            <a:r>
              <a:rPr lang="en-US" sz="1200" dirty="0" smtClean="0"/>
              <a:t>rigging to </a:t>
            </a:r>
            <a:r>
              <a:rPr lang="en-US" sz="1200" dirty="0" smtClean="0"/>
              <a:t>complicated character rigs.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2357422" y="4857766"/>
            <a:ext cx="5429288" cy="21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Adapted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from</a:t>
            </a: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Andy </a:t>
            </a:r>
            <a:r>
              <a:rPr lang="en-US" sz="1000" dirty="0" err="1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Beane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3D animation essentials 2012 by John Wiley &amp; Sons, Inc., </a:t>
            </a:r>
            <a:endParaRPr lang="en-US" sz="1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786050" y="205975"/>
            <a:ext cx="5900700" cy="36551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800" dirty="0" smtClean="0"/>
              <a:t>Rigging</a:t>
            </a:r>
            <a:endParaRPr lang="en-US" sz="2800" dirty="0" smtClean="0"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2357422" y="571486"/>
            <a:ext cx="6500858" cy="29289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200" b="1" dirty="0" smtClean="0"/>
              <a:t>Rigging</a:t>
            </a:r>
          </a:p>
          <a:p>
            <a:pPr lvl="1" algn="just"/>
            <a:r>
              <a:rPr lang="en-US" sz="1200" dirty="0" smtClean="0"/>
              <a:t>All 3D geometry that is going to be animated needs some type of system that provides the animators the control and flexibility needed to move that object in some fashion. </a:t>
            </a:r>
          </a:p>
          <a:p>
            <a:pPr lvl="1" algn="just"/>
            <a:r>
              <a:rPr lang="en-US" sz="1200" dirty="0" smtClean="0"/>
              <a:t>This control system is called the rig. Figure 6.1 shows examples of rigs.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2357422" y="4857766"/>
            <a:ext cx="5429288" cy="21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Adapted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from</a:t>
            </a: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Andy </a:t>
            </a:r>
            <a:r>
              <a:rPr lang="en-US" sz="1000" dirty="0" err="1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Beane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3D animation essentials 2012 by John Wiley &amp; Sons, Inc., </a:t>
            </a:r>
            <a:endParaRPr lang="en-US" sz="1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1876806"/>
            <a:ext cx="3571900" cy="2980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>
            <a:hlinkClick r:id="rId4" action="ppaction://hlinkfile"/>
          </p:cNvPr>
          <p:cNvSpPr/>
          <p:nvPr/>
        </p:nvSpPr>
        <p:spPr>
          <a:xfrm>
            <a:off x="7000892" y="4214824"/>
            <a:ext cx="7777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u="sng" dirty="0" smtClean="0">
                <a:solidFill>
                  <a:schemeClr val="accent2">
                    <a:lumMod val="75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Rigging</a:t>
            </a:r>
            <a:endParaRPr lang="en-US" sz="1200" u="sng" dirty="0" smtClean="0">
              <a:solidFill>
                <a:schemeClr val="accent2">
                  <a:lumMod val="75000"/>
                </a:schemeClr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786050" y="205975"/>
            <a:ext cx="5900700" cy="36551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800" dirty="0" smtClean="0"/>
              <a:t>Rigging</a:t>
            </a:r>
            <a:endParaRPr lang="en-US" sz="2800" dirty="0" smtClean="0"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2357422" y="571486"/>
            <a:ext cx="6500858" cy="29289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endParaRPr lang="en-US" sz="1200" b="1" dirty="0" smtClean="0"/>
          </a:p>
          <a:p>
            <a:pPr algn="just"/>
            <a:r>
              <a:rPr lang="en-US" sz="1200" dirty="0" smtClean="0"/>
              <a:t>Rigging artists create the </a:t>
            </a:r>
            <a:r>
              <a:rPr lang="en-US" sz="1200" dirty="0" smtClean="0">
                <a:solidFill>
                  <a:srgbClr val="0070C0"/>
                </a:solidFill>
              </a:rPr>
              <a:t>control system </a:t>
            </a:r>
            <a:r>
              <a:rPr lang="en-US" sz="1200" dirty="0" smtClean="0"/>
              <a:t>for animators to use in the animation process, much like puppet-makers create the control systems for puppeteers</a:t>
            </a:r>
            <a:r>
              <a:rPr lang="en-US" sz="1200" dirty="0" smtClean="0"/>
              <a:t>.</a:t>
            </a:r>
          </a:p>
          <a:p>
            <a:pPr algn="just"/>
            <a:endParaRPr lang="en-US" sz="1200" dirty="0" smtClean="0"/>
          </a:p>
          <a:p>
            <a:pPr algn="just"/>
            <a:r>
              <a:rPr lang="en-US" sz="1200" dirty="0" smtClean="0"/>
              <a:t>The rigger’s primary job is to make the animator’s job easier</a:t>
            </a:r>
            <a:r>
              <a:rPr lang="en-US" sz="1200" dirty="0" smtClean="0"/>
              <a:t>.</a:t>
            </a:r>
          </a:p>
          <a:p>
            <a:pPr algn="just"/>
            <a:endParaRPr lang="en-US" sz="1200" dirty="0" smtClean="0"/>
          </a:p>
          <a:p>
            <a:pPr algn="just"/>
            <a:r>
              <a:rPr lang="en-US" sz="1200" dirty="0" smtClean="0"/>
              <a:t>This </a:t>
            </a:r>
            <a:r>
              <a:rPr lang="en-US" sz="1200" dirty="0" smtClean="0"/>
              <a:t>is one of the only roles at a 3D animation studio that works specifically to aid a different department</a:t>
            </a:r>
            <a:r>
              <a:rPr lang="en-US" sz="1200" dirty="0" smtClean="0"/>
              <a:t>.</a:t>
            </a:r>
          </a:p>
          <a:p>
            <a:pPr algn="just"/>
            <a:endParaRPr lang="en-US" sz="1200" dirty="0" smtClean="0"/>
          </a:p>
          <a:p>
            <a:pPr algn="just"/>
            <a:r>
              <a:rPr lang="en-US" sz="1200" dirty="0" smtClean="0"/>
              <a:t>The rigging job is highly technical yet requires an artist’s fine touch.</a:t>
            </a:r>
          </a:p>
          <a:p>
            <a:pPr lvl="1" algn="just"/>
            <a:endParaRPr lang="en-US" sz="1200" dirty="0" smtClean="0"/>
          </a:p>
          <a:p>
            <a:pPr lvl="1" algn="just"/>
            <a:endParaRPr lang="en-US" sz="1200" dirty="0" smtClean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2357422" y="4857766"/>
            <a:ext cx="5429288" cy="21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Adapted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from</a:t>
            </a: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Andy </a:t>
            </a:r>
            <a:r>
              <a:rPr lang="en-US" sz="1000" dirty="0" err="1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Beane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3D animation essentials 2012 by John Wiley &amp; Sons, Inc., </a:t>
            </a:r>
            <a:endParaRPr lang="en-US" sz="1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786050" y="205975"/>
            <a:ext cx="5900700" cy="36551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800" dirty="0" smtClean="0"/>
              <a:t>Rigging</a:t>
            </a:r>
            <a:endParaRPr lang="en-US" sz="2800" dirty="0" smtClean="0"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2357422" y="571486"/>
            <a:ext cx="6500858" cy="29289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endParaRPr lang="en-US" sz="1200" b="1" dirty="0" smtClean="0"/>
          </a:p>
          <a:p>
            <a:pPr algn="just"/>
            <a:r>
              <a:rPr lang="en-US" sz="1200" dirty="0" smtClean="0"/>
              <a:t>Riggers need a deep understanding of the inner workings of whatever software and hardware they are using, </a:t>
            </a:r>
          </a:p>
          <a:p>
            <a:pPr lvl="1" algn="just"/>
            <a:endParaRPr lang="en-US" sz="1200" dirty="0" smtClean="0"/>
          </a:p>
          <a:p>
            <a:pPr algn="just"/>
            <a:r>
              <a:rPr lang="en-US" sz="1200" dirty="0" smtClean="0"/>
              <a:t>as well as a firm grasp of </a:t>
            </a:r>
            <a:r>
              <a:rPr lang="en-US" sz="1200" dirty="0" smtClean="0">
                <a:solidFill>
                  <a:srgbClr val="0070C0"/>
                </a:solidFill>
              </a:rPr>
              <a:t>computer scripting </a:t>
            </a:r>
            <a:r>
              <a:rPr lang="en-US" sz="1200" dirty="0" smtClean="0"/>
              <a:t>and expression writing. </a:t>
            </a:r>
          </a:p>
          <a:p>
            <a:pPr lvl="1" algn="just"/>
            <a:endParaRPr lang="en-US" sz="1200" dirty="0" smtClean="0"/>
          </a:p>
          <a:p>
            <a:pPr algn="just"/>
            <a:r>
              <a:rPr lang="en-US" sz="1200" dirty="0" smtClean="0"/>
              <a:t>Knowledge of </a:t>
            </a:r>
            <a:r>
              <a:rPr lang="en-US" sz="1200" dirty="0" smtClean="0">
                <a:solidFill>
                  <a:srgbClr val="0070C0"/>
                </a:solidFill>
              </a:rPr>
              <a:t>anatomy, human or animal</a:t>
            </a:r>
            <a:r>
              <a:rPr lang="en-US" sz="1200" dirty="0" smtClean="0"/>
              <a:t>, is also useful. Because riggers’ primary work is to help animators, </a:t>
            </a:r>
          </a:p>
          <a:p>
            <a:pPr lvl="1" algn="just"/>
            <a:endParaRPr lang="en-US" sz="1200" dirty="0" smtClean="0"/>
          </a:p>
          <a:p>
            <a:pPr algn="just"/>
            <a:r>
              <a:rPr lang="en-US" sz="1200" dirty="0" smtClean="0"/>
              <a:t>they need a fairly good understanding of character and object animation in order to know how to create efficient controls.</a:t>
            </a:r>
          </a:p>
          <a:p>
            <a:pPr lvl="1" algn="just"/>
            <a:endParaRPr lang="en-US" sz="1200" dirty="0" smtClean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2357422" y="4857766"/>
            <a:ext cx="5429288" cy="21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Adapted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from</a:t>
            </a: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Andy </a:t>
            </a:r>
            <a:r>
              <a:rPr lang="en-US" sz="1000" dirty="0" err="1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Beane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3D animation essentials 2012 by John Wiley &amp; Sons, Inc., </a:t>
            </a:r>
            <a:endParaRPr lang="en-US" sz="1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786050" y="205975"/>
            <a:ext cx="5900700" cy="36551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800" dirty="0" smtClean="0"/>
              <a:t>Rigging</a:t>
            </a:r>
            <a:endParaRPr lang="en-US" sz="2800" dirty="0" smtClean="0"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2357422" y="538434"/>
            <a:ext cx="6500858" cy="36049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endParaRPr lang="en-US" sz="1200" b="1" dirty="0" smtClean="0"/>
          </a:p>
          <a:p>
            <a:pPr algn="just"/>
            <a:r>
              <a:rPr lang="en-US" sz="1200" b="1" dirty="0" smtClean="0"/>
              <a:t>Steps:</a:t>
            </a:r>
          </a:p>
          <a:p>
            <a:pPr lvl="1" algn="just">
              <a:buFont typeface="+mj-lt"/>
              <a:buAutoNum type="arabicPeriod"/>
            </a:pPr>
            <a:r>
              <a:rPr lang="en-US" sz="1200" dirty="0" smtClean="0"/>
              <a:t>The </a:t>
            </a:r>
            <a:r>
              <a:rPr lang="en-US" sz="1200" dirty="0" smtClean="0"/>
              <a:t>rigging artist starts by placing a skeleton made of joints, or bones, into the character or object</a:t>
            </a:r>
            <a:r>
              <a:rPr lang="en-US" sz="1200" dirty="0" smtClean="0"/>
              <a:t>.</a:t>
            </a:r>
          </a:p>
          <a:p>
            <a:pPr lvl="2" algn="just"/>
            <a:r>
              <a:rPr lang="en-US" sz="1200" dirty="0" smtClean="0"/>
              <a:t>These hierarchy-based pivot points can be selected and articulated, and are positioned similarly to the real bones within our bodies</a:t>
            </a:r>
            <a:r>
              <a:rPr lang="en-US" sz="1200" dirty="0" smtClean="0"/>
              <a:t>.</a:t>
            </a:r>
          </a:p>
          <a:p>
            <a:pPr lvl="1" algn="just">
              <a:buFont typeface="+mj-lt"/>
              <a:buAutoNum type="arabicPeriod"/>
            </a:pPr>
            <a:r>
              <a:rPr lang="en-US" sz="1200" dirty="0" smtClean="0"/>
              <a:t>An alternative to using a skeleton is to use a simple hierarchical system based on parent-child relationships.</a:t>
            </a:r>
          </a:p>
          <a:p>
            <a:pPr lvl="1" algn="just">
              <a:buFont typeface="+mj-lt"/>
              <a:buAutoNum type="arabicPeriod"/>
            </a:pPr>
            <a:r>
              <a:rPr lang="en-US" sz="1200" dirty="0" smtClean="0"/>
              <a:t>Next, riggers create controllers that will enable the animators to translate or  rotate the joints.</a:t>
            </a:r>
          </a:p>
          <a:p>
            <a:pPr lvl="1" algn="just">
              <a:buFont typeface="+mj-lt"/>
              <a:buAutoNum type="arabicPeriod"/>
            </a:pPr>
            <a:r>
              <a:rPr lang="en-US" sz="1200" dirty="0" smtClean="0"/>
              <a:t>The riggers then using deformers (tools that change the shape of an object) called skinning or enveloping connect the geometry to the joint/bone system so that the character’s geometry will follow the underlying rig</a:t>
            </a:r>
            <a:r>
              <a:rPr lang="en-US" sz="1200" dirty="0" smtClean="0"/>
              <a:t>.</a:t>
            </a:r>
          </a:p>
          <a:p>
            <a:pPr lvl="1" algn="just">
              <a:buFont typeface="+mj-lt"/>
              <a:buAutoNum type="arabicPeriod"/>
            </a:pPr>
            <a:r>
              <a:rPr lang="en-US" sz="1200" dirty="0" smtClean="0"/>
              <a:t>Finally, riggers create other deformers to allow the geometry to move more realistically, with folds and skin displacement.</a:t>
            </a:r>
            <a:endParaRPr lang="en-US" sz="1200" dirty="0" smtClean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2357422" y="4857766"/>
            <a:ext cx="5429288" cy="21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Adapted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from</a:t>
            </a: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Andy </a:t>
            </a:r>
            <a:r>
              <a:rPr lang="en-US" sz="1000" dirty="0" err="1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Beane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3D animation essentials 2012 by John Wiley &amp; Sons, Inc., </a:t>
            </a:r>
            <a:endParaRPr lang="en-US" sz="1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786050" y="205975"/>
            <a:ext cx="5900700" cy="36551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800" dirty="0" smtClean="0"/>
              <a:t>Rigging</a:t>
            </a:r>
            <a:endParaRPr lang="en-US" sz="2800" dirty="0" smtClean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2357422" y="4857766"/>
            <a:ext cx="5429288" cy="21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Adapted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from</a:t>
            </a: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Andy </a:t>
            </a:r>
            <a:r>
              <a:rPr lang="en-US" sz="1000" dirty="0" err="1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Beane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3D animation essentials 2012 by John Wiley &amp; Sons, Inc., </a:t>
            </a:r>
            <a:endParaRPr lang="en-US" sz="1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857237"/>
            <a:ext cx="5143536" cy="3832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643174" y="285734"/>
            <a:ext cx="6043576" cy="29407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smtClean="0"/>
              <a:t>Tools </a:t>
            </a:r>
            <a:r>
              <a:rPr lang="en-US" dirty="0" smtClean="0"/>
              <a:t>and techniques available to riggers today.</a:t>
            </a:r>
            <a:endParaRPr lang="en-US" dirty="0" smtClean="0"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2357422" y="538434"/>
            <a:ext cx="6500858" cy="36049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endParaRPr lang="en-US" sz="1200" b="1" dirty="0" smtClean="0"/>
          </a:p>
          <a:p>
            <a:pPr marL="265113" indent="-150813" algn="just">
              <a:buFont typeface="+mj-lt"/>
              <a:buAutoNum type="arabicPeriod"/>
              <a:tabLst>
                <a:tab pos="363538" algn="l"/>
              </a:tabLst>
            </a:pPr>
            <a:r>
              <a:rPr lang="en-US" sz="1200" b="1" dirty="0" smtClean="0"/>
              <a:t>  Parenting</a:t>
            </a:r>
          </a:p>
          <a:p>
            <a:pPr lvl="1"/>
            <a:r>
              <a:rPr lang="en-US" sz="1200" dirty="0" smtClean="0"/>
              <a:t>All rigs are based on a hierarchy of systems and controls working in a </a:t>
            </a:r>
            <a:r>
              <a:rPr lang="en-US" sz="1200" dirty="0" smtClean="0"/>
              <a:t>sequential order </a:t>
            </a:r>
            <a:r>
              <a:rPr lang="en-US" sz="1200" dirty="0" smtClean="0"/>
              <a:t>to create the articulation of your object</a:t>
            </a:r>
            <a:r>
              <a:rPr lang="en-US" sz="1200" dirty="0" smtClean="0"/>
              <a:t>.</a:t>
            </a:r>
          </a:p>
          <a:p>
            <a:pPr lvl="1"/>
            <a:r>
              <a:rPr lang="en-US" sz="1200" dirty="0" smtClean="0"/>
              <a:t>This hierarchy in its most basic form is a parent/child relationship—one object is the parent, and another object is the child</a:t>
            </a:r>
            <a:r>
              <a:rPr lang="en-US" sz="1200" dirty="0" smtClean="0"/>
              <a:t>.</a:t>
            </a:r>
          </a:p>
          <a:p>
            <a:pPr lvl="1"/>
            <a:r>
              <a:rPr lang="en-US" sz="1200" dirty="0" smtClean="0"/>
              <a:t>Creating this relationship is called </a:t>
            </a:r>
            <a:r>
              <a:rPr lang="en-US" sz="1200" b="1" i="1" dirty="0" smtClean="0">
                <a:solidFill>
                  <a:srgbClr val="0070C0"/>
                </a:solidFill>
              </a:rPr>
              <a:t>parenting</a:t>
            </a:r>
            <a:r>
              <a:rPr lang="en-US" sz="1200" i="1" dirty="0" smtClean="0"/>
              <a:t>.</a:t>
            </a:r>
          </a:p>
          <a:p>
            <a:pPr lvl="1"/>
            <a:r>
              <a:rPr lang="en-US" sz="1200" dirty="0" smtClean="0"/>
              <a:t>child object can move, rotate, and scale independently of the parent object, but when the parent object moves, the child will follow</a:t>
            </a:r>
            <a:r>
              <a:rPr lang="en-US" sz="1200" dirty="0" smtClean="0"/>
              <a:t>.</a:t>
            </a:r>
          </a:p>
          <a:p>
            <a:pPr lvl="1"/>
            <a:r>
              <a:rPr lang="en-US" sz="1200" dirty="0" smtClean="0"/>
              <a:t>You can have multiple children under a parent, called siblings, and can even have children of children, as shown in Figure 6.3</a:t>
            </a:r>
            <a:r>
              <a:rPr lang="en-US" sz="1200" dirty="0" smtClean="0"/>
              <a:t>.</a:t>
            </a:r>
          </a:p>
          <a:p>
            <a:pPr lvl="1"/>
            <a:r>
              <a:rPr lang="en-US" sz="1200" dirty="0" smtClean="0"/>
              <a:t>In most 3D applications, you can change this parent and child relationship at any time. </a:t>
            </a:r>
            <a:endParaRPr lang="en-US" sz="1200" dirty="0" smtClean="0"/>
          </a:p>
          <a:p>
            <a:pPr lvl="1"/>
            <a:r>
              <a:rPr lang="en-US" sz="1200" dirty="0" smtClean="0"/>
              <a:t>You </a:t>
            </a:r>
            <a:r>
              <a:rPr lang="en-US" sz="1200" dirty="0" smtClean="0"/>
              <a:t>can parent objects to each other, or you can group objects together to move as a unit.</a:t>
            </a:r>
            <a:endParaRPr lang="en-US" sz="1200" dirty="0" smtClean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2357422" y="4857766"/>
            <a:ext cx="5429288" cy="21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Adapted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from</a:t>
            </a: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Andy </a:t>
            </a:r>
            <a:r>
              <a:rPr lang="en-US" sz="1000" dirty="0" err="1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Beane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3D animation essentials 2012 by John Wiley &amp; Sons, Inc., </a:t>
            </a:r>
            <a:endParaRPr lang="en-US" sz="1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odville template">
  <a:themeElements>
    <a:clrScheme name="Custom 347">
      <a:dk1>
        <a:srgbClr val="38414C"/>
      </a:dk1>
      <a:lt1>
        <a:srgbClr val="FFFFFF"/>
      </a:lt1>
      <a:dk2>
        <a:srgbClr val="222222"/>
      </a:dk2>
      <a:lt2>
        <a:srgbClr val="DCE1E8"/>
      </a:lt2>
      <a:accent1>
        <a:srgbClr val="498BE4"/>
      </a:accent1>
      <a:accent2>
        <a:srgbClr val="8FC6EF"/>
      </a:accent2>
      <a:accent3>
        <a:srgbClr val="4F9CB5"/>
      </a:accent3>
      <a:accent4>
        <a:srgbClr val="9DDDD2"/>
      </a:accent4>
      <a:accent5>
        <a:srgbClr val="75AF77"/>
      </a:accent5>
      <a:accent6>
        <a:srgbClr val="ABDE75"/>
      </a:accent6>
      <a:hlink>
        <a:srgbClr val="4A8D6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4929</TotalTime>
  <Words>1496</Words>
  <PresentationFormat>On-screen Show (16:9)</PresentationFormat>
  <Paragraphs>144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Kalam</vt:lpstr>
      <vt:lpstr>Merriweather</vt:lpstr>
      <vt:lpstr>Woodville template</vt:lpstr>
      <vt:lpstr>Lecture 9  3D Modeling and Animation Assoc.Prof.Dr. Hossam Mahmoud Moftah Associate professor – Faculty of computers and artificial intelligence– Beni-Suef University</vt:lpstr>
      <vt:lpstr>Slide 2</vt:lpstr>
      <vt:lpstr>Rigging and animation</vt:lpstr>
      <vt:lpstr>Rigging</vt:lpstr>
      <vt:lpstr>Rigging</vt:lpstr>
      <vt:lpstr>Rigging</vt:lpstr>
      <vt:lpstr>Rigging</vt:lpstr>
      <vt:lpstr>Rigging</vt:lpstr>
      <vt:lpstr>Tools and techniques available to riggers today.</vt:lpstr>
      <vt:lpstr>Tools and techniques available to riggers today.</vt:lpstr>
      <vt:lpstr>Tools and techniques available to riggers today.</vt:lpstr>
      <vt:lpstr>Tools and techniques available to riggers today.</vt:lpstr>
      <vt:lpstr>Tools and techniques available to riggers today.</vt:lpstr>
      <vt:lpstr>Tools and techniques available to riggers today.</vt:lpstr>
      <vt:lpstr>Tools and techniques available to riggers today.</vt:lpstr>
      <vt:lpstr>Tools and techniques available to riggers today.</vt:lpstr>
      <vt:lpstr>Tools and techniques available to riggers today.</vt:lpstr>
      <vt:lpstr>Tools and techniques available to riggers today.</vt:lpstr>
      <vt:lpstr>Tools and techniques available to riggers today.</vt:lpstr>
      <vt:lpstr>Tools and techniques available to riggers today.</vt:lpstr>
      <vt:lpstr>Tools and techniques available to riggers today.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Modeling and Animation Dr. Hossam Mahmoud Moftah Assistant professor – Faculty of computers and artificial intelligence– Beni-Suef University</dc:title>
  <cp:lastModifiedBy>حسام</cp:lastModifiedBy>
  <cp:revision>1066</cp:revision>
  <dcterms:modified xsi:type="dcterms:W3CDTF">2020-12-16T23:37:20Z</dcterms:modified>
</cp:coreProperties>
</file>