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15114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6735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8664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83536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0555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764348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4452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335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85716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2337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6400" y="220663"/>
            <a:ext cx="2201863" cy="5905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225" y="220663"/>
            <a:ext cx="6454775" cy="59055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0032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49225" y="220663"/>
            <a:ext cx="8809038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/>
              <a:t>0 ©  D X$t t</a:t>
            </a:r>
            <a:r>
              <a:rPr lang="ko-KR" altLang="en-US"/>
              <a:t>仗</a:t>
            </a:r>
            <a:r>
              <a:rPr lang="en-US" altLang="ko-KR"/>
              <a:t>$.</a:t>
            </a:r>
          </a:p>
        </p:txBody>
      </p:sp>
      <p:sp>
        <p:nvSpPr>
          <p:cNvPr id="1027" name="Rectangle 10"/>
          <p:cNvSpPr>
            <a:spLocks noChangeArrowheads="1"/>
          </p:cNvSpPr>
          <p:nvPr/>
        </p:nvSpPr>
        <p:spPr bwMode="auto">
          <a:xfrm>
            <a:off x="4316413" y="0"/>
            <a:ext cx="3429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1000"/>
              </a:lnSpc>
            </a:pPr>
            <a:fld id="{57208756-7F82-448C-B792-41D001DC3A92}" type="slidenum">
              <a:rPr lang="en-US" altLang="ko-KR" sz="1400">
                <a:solidFill>
                  <a:schemeClr val="tx1"/>
                </a:solidFill>
              </a:rPr>
              <a:pPr defTabSz="762000">
                <a:lnSpc>
                  <a:spcPct val="101000"/>
                </a:lnSpc>
              </a:pPr>
              <a:t>‹#›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1028" name="Rectangle 11"/>
          <p:cNvSpPr>
            <a:spLocks noChangeArrowheads="1"/>
          </p:cNvSpPr>
          <p:nvPr/>
        </p:nvSpPr>
        <p:spPr bwMode="auto">
          <a:xfrm>
            <a:off x="0" y="0"/>
            <a:ext cx="300672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defTabSz="762000"/>
            <a:r>
              <a:rPr lang="en-US" altLang="ko-KR" sz="1400" i="1">
                <a:solidFill>
                  <a:schemeClr val="tx1"/>
                </a:solidFill>
              </a:rPr>
              <a:t>Programming the Basic Computer</a:t>
            </a:r>
          </a:p>
        </p:txBody>
      </p:sp>
      <p:sp>
        <p:nvSpPr>
          <p:cNvPr id="1029" name="Rectangle 12"/>
          <p:cNvSpPr>
            <a:spLocks noChangeArrowheads="1"/>
          </p:cNvSpPr>
          <p:nvPr/>
        </p:nvSpPr>
        <p:spPr bwMode="auto">
          <a:xfrm>
            <a:off x="330200" y="6619875"/>
            <a:ext cx="2020888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5400" tIns="12700" rIns="25400" bIns="12700">
            <a:spAutoFit/>
          </a:bodyPr>
          <a:lstStyle/>
          <a:p>
            <a:pPr algn="ctr" defTabSz="260350">
              <a:lnSpc>
                <a:spcPct val="100000"/>
              </a:lnSpc>
            </a:pPr>
            <a:r>
              <a:rPr lang="en-US" altLang="ko-KR" sz="1400" i="1">
                <a:solidFill>
                  <a:schemeClr val="tx1"/>
                </a:solidFill>
              </a:rPr>
              <a:t>Computer Organization</a:t>
            </a:r>
          </a:p>
        </p:txBody>
      </p:sp>
      <p:sp>
        <p:nvSpPr>
          <p:cNvPr id="1030" name="Rectangle 13"/>
          <p:cNvSpPr>
            <a:spLocks noChangeArrowheads="1"/>
          </p:cNvSpPr>
          <p:nvPr/>
        </p:nvSpPr>
        <p:spPr bwMode="auto">
          <a:xfrm>
            <a:off x="6569075" y="6556375"/>
            <a:ext cx="25749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altLang="ko-KR" sz="1400" i="1">
                <a:solidFill>
                  <a:schemeClr val="tx1"/>
                </a:solidFill>
              </a:rPr>
              <a:t>Computer Architectures Lab</a:t>
            </a:r>
          </a:p>
        </p:txBody>
      </p:sp>
      <p:sp>
        <p:nvSpPr>
          <p:cNvPr id="1031" name="Line 14"/>
          <p:cNvSpPr>
            <a:spLocks noChangeShapeType="1"/>
          </p:cNvSpPr>
          <p:nvPr/>
        </p:nvSpPr>
        <p:spPr bwMode="auto">
          <a:xfrm>
            <a:off x="114300" y="762000"/>
            <a:ext cx="8912225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15"/>
          <p:cNvSpPr>
            <a:spLocks noChangeArrowheads="1"/>
          </p:cNvSpPr>
          <p:nvPr/>
        </p:nvSpPr>
        <p:spPr bwMode="auto">
          <a:xfrm>
            <a:off x="114300" y="238125"/>
            <a:ext cx="8915400" cy="629602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2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2pPr>
      <a:lvl3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3pPr>
      <a:lvl4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4pPr>
      <a:lvl5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5pPr>
      <a:lvl6pPr marL="457200"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285750" indent="-2857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b="1">
          <a:solidFill>
            <a:schemeClr val="tx1"/>
          </a:solidFill>
          <a:latin typeface="+mn-lt"/>
          <a:ea typeface="+mn-ea"/>
        </a:defRPr>
      </a:lvl2pPr>
      <a:lvl3pPr marL="1143000" indent="-22860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kumimoji="1" b="1">
          <a:solidFill>
            <a:schemeClr val="tx1"/>
          </a:solidFill>
          <a:latin typeface="+mn-lt"/>
          <a:ea typeface="+mn-ea"/>
        </a:defRPr>
      </a:lvl3pPr>
      <a:lvl4pPr marL="15430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kumimoji="1" sz="1400" b="1">
          <a:solidFill>
            <a:schemeClr val="tx1"/>
          </a:solidFill>
          <a:latin typeface="+mn-lt"/>
          <a:ea typeface="+mn-ea"/>
        </a:defRPr>
      </a:lvl4pPr>
      <a:lvl5pPr marL="20002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5pPr>
      <a:lvl6pPr marL="24574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6pPr>
      <a:lvl7pPr marL="29146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7pPr>
      <a:lvl8pPr marL="33718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8pPr>
      <a:lvl9pPr marL="38290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741363" y="315913"/>
            <a:ext cx="7732712" cy="414337"/>
          </a:xfrm>
          <a:noFill/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ko-KR" sz="2800"/>
              <a:t>PROGRAMMING  THE  BASIC  COMPUTER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689100" y="1612900"/>
            <a:ext cx="5781675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marL="0" marR="0" lvl="0" indent="0" algn="ctr" defTabSz="7620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Introduction</a:t>
            </a:r>
          </a:p>
          <a:p>
            <a:pPr marL="0" marR="0" lvl="0" indent="0" algn="ctr" defTabSz="7620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algn="ctr" defTabSz="7620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Machine Language</a:t>
            </a:r>
          </a:p>
          <a:p>
            <a:pPr marL="0" marR="0" lvl="0" indent="0" algn="ctr" defTabSz="7620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algn="ctr" defTabSz="7620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Assembly Language</a:t>
            </a:r>
          </a:p>
          <a:p>
            <a:pPr marL="0" marR="0" lvl="0" indent="0" algn="ctr" defTabSz="7620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algn="ctr" defTabSz="7620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Assembler</a:t>
            </a:r>
          </a:p>
          <a:p>
            <a:pPr marL="0" marR="0" lvl="0" indent="0" algn="ctr" defTabSz="7620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algn="ctr" defTabSz="7620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Program Loops</a:t>
            </a:r>
          </a:p>
          <a:p>
            <a:pPr marL="0" marR="0" lvl="0" indent="0" algn="ctr" defTabSz="7620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algn="ctr" defTabSz="7620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Programming Arithmetic and Logic Operations</a:t>
            </a:r>
          </a:p>
          <a:p>
            <a:pPr marL="0" marR="0" lvl="0" indent="0" algn="ctr" defTabSz="7620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algn="ctr" defTabSz="7620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Subroutines</a:t>
            </a:r>
          </a:p>
          <a:p>
            <a:pPr marL="0" marR="0" lvl="0" indent="0" algn="ctr" defTabSz="7620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algn="ctr" defTabSz="7620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Input-Output Programming</a:t>
            </a:r>
          </a:p>
          <a:p>
            <a:pPr marL="0" marR="0" lvl="0" indent="0" algn="ctr" defTabSz="762000" eaLnBrk="1" fontAlgn="auto" latin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5707689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288925"/>
            <a:ext cx="7710488" cy="417513"/>
          </a:xfrm>
          <a:noFill/>
        </p:spPr>
        <p:txBody>
          <a:bodyPr anchor="ctr"/>
          <a:lstStyle/>
          <a:p>
            <a:r>
              <a:rPr lang="en-US" altLang="ko-KR" sz="2800"/>
              <a:t>PROGRAM  LOOPS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630238" y="1092200"/>
            <a:ext cx="3810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5440363" y="1390650"/>
            <a:ext cx="1539875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DIMENSION  A(100)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INTEGER  SUM,  A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SUM = 0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DO  3  J = 1,  100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SUM = SUM + A(J)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5114925" y="2101850"/>
            <a:ext cx="2111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2586038" y="2784475"/>
            <a:ext cx="974725" cy="370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ORG  100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LDA  ADS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STA  PTR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LDA  NBR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STA  CTR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CLA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ADD  PTR  I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ISZ  PTR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ISZ  CTR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BUN  LOP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STA  SUM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HLT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HEX  150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HEX  0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DEC  -100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HEX  0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HEX  0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ORG  150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DEC  75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DEC  23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END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4432300" y="2784475"/>
            <a:ext cx="2400300" cy="370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Origin of program is HEX 100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Load first address of operand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Store in pointer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Load -100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Store in counter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Clear AC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Add an operand to AC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Increment pointer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Increment counter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Repeat loop again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Store sum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Halt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First address of operands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Reserved for a pointer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Initial value for a counter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Reserved for a counter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Sum is stored here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Origin of operands is HEX 150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First operand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Last operand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End of symbolic program</a:t>
            </a: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614488" y="2784475"/>
            <a:ext cx="508000" cy="274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LOP,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ADS,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PTR,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NBR,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CTR,</a:t>
            </a:r>
          </a:p>
          <a:p>
            <a:pPr marL="0" marR="0" lvl="0" indent="0" defTabSz="76200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SUM,</a:t>
            </a:r>
          </a:p>
        </p:txBody>
      </p:sp>
      <p:sp>
        <p:nvSpPr>
          <p:cNvPr id="11273" name="Rectangle 11"/>
          <p:cNvSpPr>
            <a:spLocks noChangeArrowheads="1"/>
          </p:cNvSpPr>
          <p:nvPr/>
        </p:nvSpPr>
        <p:spPr bwMode="auto">
          <a:xfrm>
            <a:off x="4948238" y="1328738"/>
            <a:ext cx="2894012" cy="993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274" name="Rectangle 13"/>
          <p:cNvSpPr>
            <a:spLocks noChangeArrowheads="1"/>
          </p:cNvSpPr>
          <p:nvPr/>
        </p:nvSpPr>
        <p:spPr bwMode="auto">
          <a:xfrm>
            <a:off x="1470025" y="2770188"/>
            <a:ext cx="5549900" cy="37131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275" name="Rectangle 14"/>
          <p:cNvSpPr>
            <a:spLocks noChangeArrowheads="1"/>
          </p:cNvSpPr>
          <p:nvPr/>
        </p:nvSpPr>
        <p:spPr bwMode="auto">
          <a:xfrm>
            <a:off x="7602538" y="0"/>
            <a:ext cx="15414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r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Program Loops </a:t>
            </a:r>
          </a:p>
        </p:txBody>
      </p:sp>
      <p:sp>
        <p:nvSpPr>
          <p:cNvPr id="11276" name="Rectangle 15"/>
          <p:cNvSpPr>
            <a:spLocks noChangeArrowheads="1"/>
          </p:cNvSpPr>
          <p:nvPr/>
        </p:nvSpPr>
        <p:spPr bwMode="auto">
          <a:xfrm>
            <a:off x="487363" y="823913"/>
            <a:ext cx="7204075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Loop: 	A sequence of instructions that are executed many times,</a:t>
            </a:r>
          </a:p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	each with a different set of data</a:t>
            </a:r>
          </a:p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Fortran program to add 100 numbers:</a:t>
            </a:r>
          </a:p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1277" name="Text Box 16"/>
          <p:cNvSpPr txBox="1">
            <a:spLocks noChangeArrowheads="1"/>
          </p:cNvSpPr>
          <p:nvPr/>
        </p:nvSpPr>
        <p:spPr bwMode="auto">
          <a:xfrm>
            <a:off x="2770188" y="5770563"/>
            <a:ext cx="2270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kumimoji="1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1pPr>
            <a:lvl2pPr marL="742950" indent="-285750" defTabSz="762000">
              <a:defRPr kumimoji="1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2pPr>
            <a:lvl3pPr marL="1143000" indent="-228600" defTabSz="762000">
              <a:defRPr kumimoji="1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3pPr>
            <a:lvl4pPr marL="1600200" indent="-228600" defTabSz="762000">
              <a:defRPr kumimoji="1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4pPr>
            <a:lvl5pPr marL="2057400" indent="-228600" defTabSz="762000">
              <a:defRPr kumimoji="1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9pPr>
          </a:lstStyle>
          <a:p>
            <a:pPr marL="0" marR="0" lvl="0" indent="0" defTabSz="762000" eaLnBrk="1" fontAlgn="auto" latinLnBrk="0" hangingPunct="1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pitchFamily="50" charset="-127"/>
              </a:rPr>
              <a:t>.</a:t>
            </a:r>
          </a:p>
          <a:p>
            <a:pPr marL="0" marR="0" lvl="0" indent="0" defTabSz="762000" eaLnBrk="1" fontAlgn="auto" latinLnBrk="0" hangingPunct="1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pitchFamily="50" charset="-127"/>
              </a:rPr>
              <a:t>.</a:t>
            </a:r>
          </a:p>
          <a:p>
            <a:pPr marL="0" marR="0" lvl="0" indent="0" defTabSz="762000" eaLnBrk="1" fontAlgn="auto" latinLnBrk="0" hangingPunct="1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pitchFamily="50" charset="-127"/>
              </a:rPr>
              <a:t>.</a:t>
            </a:r>
            <a:endParaRPr kumimoji="1" lang="en-US" altLang="ko-KR" sz="1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pitchFamily="50" charset="-127"/>
            </a:endParaRPr>
          </a:p>
        </p:txBody>
      </p:sp>
      <p:sp>
        <p:nvSpPr>
          <p:cNvPr id="11278" name="Rectangle 17"/>
          <p:cNvSpPr>
            <a:spLocks noChangeArrowheads="1"/>
          </p:cNvSpPr>
          <p:nvPr/>
        </p:nvSpPr>
        <p:spPr bwMode="auto">
          <a:xfrm>
            <a:off x="466725" y="2432050"/>
            <a:ext cx="5632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Assembly-language program to add 100 numbers: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383462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90575" y="292100"/>
            <a:ext cx="7710488" cy="415925"/>
          </a:xfrm>
          <a:noFill/>
        </p:spPr>
        <p:txBody>
          <a:bodyPr anchor="ctr"/>
          <a:lstStyle/>
          <a:p>
            <a:r>
              <a:rPr lang="en-US" altLang="ko-KR" sz="2800"/>
              <a:t>INTRODUCTION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112838" y="2308225"/>
            <a:ext cx="677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Symbol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2168525" y="2308225"/>
            <a:ext cx="8874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Hexa code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4208463" y="2308225"/>
            <a:ext cx="965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Description</a:t>
            </a: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1074738" y="2308225"/>
            <a:ext cx="5253037" cy="421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1084263" y="2508250"/>
            <a:ext cx="5253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676275" y="812800"/>
            <a:ext cx="7921625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Those concerned with computer architecture should </a:t>
            </a:r>
          </a:p>
          <a:p>
            <a:pPr marL="0" marR="0" lvl="0" indent="0" defTabSz="76200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have a knowledge of both hardware and software </a:t>
            </a:r>
          </a:p>
          <a:p>
            <a:pPr marL="0" marR="0" lvl="0" indent="0" defTabSz="76200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because the two branches influence each other.</a:t>
            </a:r>
          </a:p>
          <a:p>
            <a:pPr marL="0" marR="0" lvl="0" indent="0" defTabSz="762000" eaLnBrk="1" fontAlgn="auto" latinLnBrk="1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6610350" y="2449513"/>
            <a:ext cx="21351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m: effective address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M: memory word (operand) 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	found at m</a:t>
            </a:r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747000" y="0"/>
            <a:ext cx="1262063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r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Introduction </a:t>
            </a:r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652463" y="2462213"/>
            <a:ext cx="5689600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571500" marR="0" lvl="1" indent="0" defTabSz="762000" eaLnBrk="1" fontAlgn="auto" latinLnBrk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AND	0 or 8	AND M to AC</a:t>
            </a:r>
          </a:p>
          <a:p>
            <a:pPr marL="571500" marR="0" lvl="1" indent="0" defTabSz="762000" eaLnBrk="1" fontAlgn="auto" latinLnBrk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ADD	1 or 9	Add M to AC, carry to E</a:t>
            </a:r>
          </a:p>
          <a:p>
            <a:pPr marL="571500" marR="0" lvl="1" indent="0" defTabSz="762000" eaLnBrk="1" fontAlgn="auto" latinLnBrk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LDA	2 or A	Load AC from M</a:t>
            </a:r>
          </a:p>
          <a:p>
            <a:pPr marL="571500" marR="0" lvl="1" indent="0" defTabSz="762000" eaLnBrk="1" fontAlgn="auto" latinLnBrk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STA	3 or B	Store AC in M</a:t>
            </a:r>
          </a:p>
          <a:p>
            <a:pPr marL="571500" marR="0" lvl="1" indent="0" defTabSz="762000" eaLnBrk="1" fontAlgn="auto" latinLnBrk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BUN	4 or C	Branch unconditionally to m</a:t>
            </a:r>
          </a:p>
          <a:p>
            <a:pPr marL="571500" marR="0" lvl="1" indent="0" defTabSz="762000" eaLnBrk="1" fontAlgn="auto" latinLnBrk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BSA	5 or D	Save return address in m and branch to m+1</a:t>
            </a:r>
          </a:p>
          <a:p>
            <a:pPr marL="571500" marR="0" lvl="1" indent="0" defTabSz="762000" eaLnBrk="1" fontAlgn="auto" latinLnBrk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ISZ	6 or E	Increment M and skip if zero</a:t>
            </a:r>
          </a:p>
          <a:p>
            <a:pPr marL="571500" marR="0" lvl="1" indent="0" defTabSz="762000" eaLnBrk="1" fontAlgn="auto" latinLnBrk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CLA	7800	Clear AC</a:t>
            </a:r>
          </a:p>
          <a:p>
            <a:pPr marL="571500" marR="0" lvl="1" indent="0" defTabSz="762000" eaLnBrk="1" fontAlgn="auto" latinLnBrk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CLE	7400	Clear E</a:t>
            </a:r>
          </a:p>
          <a:p>
            <a:pPr marL="571500" marR="0" lvl="1" indent="0" defTabSz="762000" eaLnBrk="1" fontAlgn="auto" latinLnBrk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CMA	7200	Complement AC</a:t>
            </a:r>
          </a:p>
          <a:p>
            <a:pPr marL="571500" marR="0" lvl="1" indent="0" defTabSz="762000" eaLnBrk="1" fontAlgn="auto" latinLnBrk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CME	7100	Complement E</a:t>
            </a:r>
          </a:p>
          <a:p>
            <a:pPr marL="571500" marR="0" lvl="1" indent="0" defTabSz="762000" eaLnBrk="1" fontAlgn="auto" latinLnBrk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CIR	7080	Circulate right E and AC</a:t>
            </a:r>
          </a:p>
          <a:p>
            <a:pPr marL="571500" marR="0" lvl="1" indent="0" defTabSz="762000" eaLnBrk="1" fontAlgn="auto" latinLnBrk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CIL	7040	Circulate left E and AC</a:t>
            </a:r>
          </a:p>
          <a:p>
            <a:pPr marL="571500" marR="0" lvl="1" indent="0" defTabSz="762000" eaLnBrk="1" fontAlgn="auto" latinLnBrk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INC	7020	Increment AC, carry to E</a:t>
            </a:r>
          </a:p>
          <a:p>
            <a:pPr marL="571500" marR="0" lvl="1" indent="0" defTabSz="762000" eaLnBrk="1" fontAlgn="auto" latinLnBrk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SPA	7010	Skip if AC is positive</a:t>
            </a:r>
          </a:p>
          <a:p>
            <a:pPr marL="571500" marR="0" lvl="1" indent="0" defTabSz="762000" eaLnBrk="1" fontAlgn="auto" latinLnBrk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SNA	7008	Skip if AC is negative</a:t>
            </a:r>
          </a:p>
          <a:p>
            <a:pPr marL="571500" marR="0" lvl="1" indent="0" defTabSz="762000" eaLnBrk="1" fontAlgn="auto" latinLnBrk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SZA	7004	Skip if AC is zero</a:t>
            </a:r>
          </a:p>
          <a:p>
            <a:pPr marL="571500" marR="0" lvl="1" indent="0" defTabSz="762000" eaLnBrk="1" fontAlgn="auto" latinLnBrk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SZE	7002	Skip if E is zero</a:t>
            </a:r>
          </a:p>
          <a:p>
            <a:pPr marL="571500" marR="0" lvl="1" indent="0" defTabSz="762000" eaLnBrk="1" fontAlgn="auto" latinLnBrk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HLT	7001	Halt computer</a:t>
            </a:r>
          </a:p>
          <a:p>
            <a:pPr marL="571500" marR="0" lvl="1" indent="0" defTabSz="762000" eaLnBrk="1" fontAlgn="auto" latinLnBrk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INP	F800	Input information and clear flag</a:t>
            </a:r>
          </a:p>
          <a:p>
            <a:pPr marL="571500" marR="0" lvl="1" indent="0" defTabSz="762000" eaLnBrk="1" fontAlgn="auto" latinLnBrk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OUT	F400	Output information and clear flag</a:t>
            </a:r>
          </a:p>
          <a:p>
            <a:pPr marL="571500" marR="0" lvl="1" indent="0" defTabSz="762000" eaLnBrk="1" fontAlgn="auto" latinLnBrk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SKI	F200	Skip if input flag is on</a:t>
            </a:r>
          </a:p>
          <a:p>
            <a:pPr marL="571500" marR="0" lvl="1" indent="0" defTabSz="762000" eaLnBrk="1" fontAlgn="auto" latinLnBrk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SKO	F100	Skip if output flag is on</a:t>
            </a:r>
          </a:p>
          <a:p>
            <a:pPr marL="571500" marR="0" lvl="1" indent="0" defTabSz="762000" eaLnBrk="1" fontAlgn="auto" latinLnBrk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ION	F080	Turn interrupt on</a:t>
            </a:r>
          </a:p>
          <a:p>
            <a:pPr marL="571500" marR="0" lvl="1" indent="0" defTabSz="762000" eaLnBrk="1" fontAlgn="auto" latinLnBrk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IOF	F040	Turn interrupt off</a:t>
            </a:r>
          </a:p>
          <a:p>
            <a:pPr marL="0" marR="0" lvl="0" indent="0" defTabSz="762000" eaLnBrk="1" fontAlgn="auto" latinLnBrk="1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268288" y="1939925"/>
            <a:ext cx="4735512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Instruction Set of the </a:t>
            </a:r>
            <a:r>
              <a:rPr kumimoji="0" lang="en-US" altLang="ko-KR" sz="20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Basic Computer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079866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95275"/>
            <a:ext cx="7710488" cy="417513"/>
          </a:xfrm>
          <a:noFill/>
        </p:spPr>
        <p:txBody>
          <a:bodyPr anchor="ctr"/>
          <a:lstStyle/>
          <a:p>
            <a:r>
              <a:rPr lang="en-US" altLang="ko-KR" sz="2800"/>
              <a:t>MACHINE  LANGUAGE</a:t>
            </a: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533400" y="941388"/>
            <a:ext cx="6762750" cy="534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ko-KR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Program </a:t>
            </a:r>
          </a:p>
          <a:p>
            <a:pPr marL="0" marR="0" lvl="0" indent="0" defTabSz="762000" eaLnBrk="1" fontAlgn="auto" latinLnBrk="0" hangingPunct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A list of instructions or statements for directing </a:t>
            </a:r>
          </a:p>
          <a:p>
            <a:pPr marL="0" marR="0" lvl="0" indent="0" defTabSz="762000" eaLnBrk="1" fontAlgn="auto" latinLnBrk="0" hangingPunct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the computer to perform a required data </a:t>
            </a:r>
          </a:p>
          <a:p>
            <a:pPr marL="0" marR="0" lvl="0" indent="0" defTabSz="762000" eaLnBrk="1" fontAlgn="auto" latinLnBrk="0" hangingPunct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processing task</a:t>
            </a:r>
          </a:p>
          <a:p>
            <a:pPr marL="0" marR="0" lvl="0" indent="0" defTabSz="762000" eaLnBrk="1" fontAlgn="auto" latinLnBrk="0" hangingPunct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ko-KR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Various types of programming languages</a:t>
            </a:r>
          </a:p>
          <a:p>
            <a:pPr marL="0" marR="0" lvl="0" indent="0" defTabSz="762000" eaLnBrk="1" fontAlgn="auto" latinLnBrk="0" hangingPunct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- Hierarchy of programming languages</a:t>
            </a:r>
          </a:p>
          <a:p>
            <a:pPr marL="0" marR="0" lvl="0" indent="0" defTabSz="762000" eaLnBrk="1" fontAlgn="auto" latinLnBrk="0" hangingPunct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1143000" marR="0" lvl="2" indent="0" defTabSz="762000" eaLnBrk="1" fontAlgn="auto" latinLnBrk="0" hangingPunct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ko-KR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Machine-language</a:t>
            </a:r>
          </a:p>
          <a:p>
            <a:pPr marL="0" marR="0" lvl="0" indent="0" defTabSz="762000" eaLnBrk="1" fontAlgn="auto" latinLnBrk="0" hangingPunct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		- Binary code</a:t>
            </a:r>
          </a:p>
          <a:p>
            <a:pPr marL="0" marR="0" lvl="0" indent="0" defTabSz="762000" eaLnBrk="1" fontAlgn="auto" latinLnBrk="0" hangingPunct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		- Octal or hexadecimal code</a:t>
            </a:r>
          </a:p>
          <a:p>
            <a:pPr marL="0" marR="0" lvl="0" indent="0" defTabSz="762000" eaLnBrk="1" fontAlgn="auto" latinLnBrk="0" hangingPunct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1143000" marR="0" lvl="2" indent="0" defTabSz="762000" eaLnBrk="1" fontAlgn="auto" latinLnBrk="0" hangingPunct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ko-KR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Assembly-language                     (Assembler)</a:t>
            </a:r>
          </a:p>
          <a:p>
            <a:pPr marL="0" marR="0" lvl="0" indent="0" defTabSz="762000" eaLnBrk="1" fontAlgn="auto" latinLnBrk="0" hangingPunct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		- Symbolic code</a:t>
            </a:r>
          </a:p>
          <a:p>
            <a:pPr marL="0" marR="0" lvl="0" indent="0" defTabSz="762000" eaLnBrk="1" fontAlgn="auto" latinLnBrk="0" hangingPunct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1143000" marR="0" lvl="2" indent="0" defTabSz="762000" eaLnBrk="1" fontAlgn="auto" latinLnBrk="0" hangingPunct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ko-KR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High-level language                     (Compiler)</a:t>
            </a:r>
          </a:p>
          <a:p>
            <a:pPr marL="0" marR="0" lvl="0" indent="0" defTabSz="762000" eaLnBrk="1" fontAlgn="auto" latinLnBrk="0" hangingPunct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7321550" y="0"/>
            <a:ext cx="182245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r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Machine Language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367796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888" y="327025"/>
            <a:ext cx="8891587" cy="365125"/>
          </a:xfrm>
          <a:noFill/>
        </p:spPr>
        <p:txBody>
          <a:bodyPr anchor="ctr"/>
          <a:lstStyle/>
          <a:p>
            <a:r>
              <a:rPr lang="en-US" altLang="ko-KR" sz="2800"/>
              <a:t>COMPARISON  OF  PROGRAMMING LANGUAGES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862013" y="1784350"/>
            <a:ext cx="3492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385888" y="1500188"/>
            <a:ext cx="3851275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0" marR="0" lvl="0" indent="0" defTabSz="152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8300" algn="dec"/>
                <a:tab pos="1079500" algn="l"/>
              </a:tabLst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	0	0010 0000 0000 0100</a:t>
            </a:r>
          </a:p>
          <a:p>
            <a:pPr marL="0" marR="0" lvl="0" indent="0" defTabSz="152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8300" algn="dec"/>
                <a:tab pos="1079500" algn="l"/>
              </a:tabLst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	1	0001 0000 0000 0101</a:t>
            </a:r>
          </a:p>
          <a:p>
            <a:pPr marL="0" marR="0" lvl="0" indent="0" defTabSz="152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8300" algn="dec"/>
                <a:tab pos="1079500" algn="l"/>
              </a:tabLst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	10	0011 0000 0000 0110</a:t>
            </a:r>
          </a:p>
          <a:p>
            <a:pPr marL="0" marR="0" lvl="0" indent="0" defTabSz="152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8300" algn="dec"/>
                <a:tab pos="1079500" algn="l"/>
              </a:tabLst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	11	0111 0000 0000 0001</a:t>
            </a:r>
          </a:p>
          <a:p>
            <a:pPr marL="0" marR="0" lvl="0" indent="0" defTabSz="152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8300" algn="dec"/>
                <a:tab pos="1079500" algn="l"/>
              </a:tabLst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	100	0000 0000 0101 0011</a:t>
            </a:r>
          </a:p>
          <a:p>
            <a:pPr marL="0" marR="0" lvl="0" indent="0" defTabSz="152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8300" algn="dec"/>
                <a:tab pos="1079500" algn="l"/>
              </a:tabLst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	101	1111 1111 1110 1001</a:t>
            </a:r>
          </a:p>
          <a:p>
            <a:pPr marL="0" marR="0" lvl="0" indent="0" defTabSz="152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8300" algn="dec"/>
                <a:tab pos="1079500" algn="l"/>
              </a:tabLst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	110	0000 0000 0000 0000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590550" y="938213"/>
            <a:ext cx="38798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Binary Program to Add Two Numbers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1470025" y="1312863"/>
            <a:ext cx="25336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Location             Instruction Code</a:t>
            </a: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1381125" y="1308100"/>
            <a:ext cx="2746375" cy="13700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128" name="Rectangle 9"/>
          <p:cNvSpPr>
            <a:spLocks noChangeArrowheads="1"/>
          </p:cNvSpPr>
          <p:nvPr/>
        </p:nvSpPr>
        <p:spPr bwMode="auto">
          <a:xfrm>
            <a:off x="4713288" y="2189163"/>
            <a:ext cx="34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129" name="Rectangle 10"/>
          <p:cNvSpPr>
            <a:spLocks noChangeArrowheads="1"/>
          </p:cNvSpPr>
          <p:nvPr/>
        </p:nvSpPr>
        <p:spPr bwMode="auto">
          <a:xfrm>
            <a:off x="4941888" y="1784350"/>
            <a:ext cx="3492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130" name="Rectangle 11"/>
          <p:cNvSpPr>
            <a:spLocks noChangeArrowheads="1"/>
          </p:cNvSpPr>
          <p:nvPr/>
        </p:nvSpPr>
        <p:spPr bwMode="auto">
          <a:xfrm>
            <a:off x="5929313" y="1404938"/>
            <a:ext cx="2620962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0" marR="0" lvl="0" indent="0" defTabSz="152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8300" algn="dec"/>
                <a:tab pos="1079500" algn="l"/>
              </a:tabLst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	000	2004</a:t>
            </a:r>
          </a:p>
          <a:p>
            <a:pPr marL="0" marR="0" lvl="0" indent="0" defTabSz="152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8300" algn="dec"/>
                <a:tab pos="1079500" algn="l"/>
              </a:tabLst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	001	1005</a:t>
            </a:r>
          </a:p>
          <a:p>
            <a:pPr marL="0" marR="0" lvl="0" indent="0" defTabSz="152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8300" algn="dec"/>
                <a:tab pos="1079500" algn="l"/>
              </a:tabLst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	002	3006</a:t>
            </a:r>
          </a:p>
          <a:p>
            <a:pPr marL="0" marR="0" lvl="0" indent="0" defTabSz="152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8300" algn="dec"/>
                <a:tab pos="1079500" algn="l"/>
              </a:tabLst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	003	7001</a:t>
            </a:r>
          </a:p>
          <a:p>
            <a:pPr marL="0" marR="0" lvl="0" indent="0" defTabSz="152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8300" algn="dec"/>
                <a:tab pos="1079500" algn="l"/>
              </a:tabLst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	004	0053</a:t>
            </a:r>
          </a:p>
          <a:p>
            <a:pPr marL="0" marR="0" lvl="0" indent="0" defTabSz="152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8300" algn="dec"/>
                <a:tab pos="1079500" algn="l"/>
              </a:tabLst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	005	FFE9</a:t>
            </a:r>
          </a:p>
          <a:p>
            <a:pPr marL="0" marR="0" lvl="0" indent="0" defTabSz="152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8300" algn="dec"/>
                <a:tab pos="1079500" algn="l"/>
              </a:tabLst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	006	0000 </a:t>
            </a:r>
          </a:p>
        </p:txBody>
      </p:sp>
      <p:sp>
        <p:nvSpPr>
          <p:cNvPr id="5131" name="Rectangle 12"/>
          <p:cNvSpPr>
            <a:spLocks noChangeArrowheads="1"/>
          </p:cNvSpPr>
          <p:nvPr/>
        </p:nvSpPr>
        <p:spPr bwMode="auto">
          <a:xfrm>
            <a:off x="6313488" y="938213"/>
            <a:ext cx="1677987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Hexa program </a:t>
            </a:r>
          </a:p>
        </p:txBody>
      </p:sp>
      <p:sp>
        <p:nvSpPr>
          <p:cNvPr id="5132" name="Rectangle 13"/>
          <p:cNvSpPr>
            <a:spLocks noChangeArrowheads="1"/>
          </p:cNvSpPr>
          <p:nvPr/>
        </p:nvSpPr>
        <p:spPr bwMode="auto">
          <a:xfrm>
            <a:off x="5946775" y="1208088"/>
            <a:ext cx="18526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Location      Instruction </a:t>
            </a:r>
          </a:p>
        </p:txBody>
      </p:sp>
      <p:sp>
        <p:nvSpPr>
          <p:cNvPr id="5133" name="Rectangle 14"/>
          <p:cNvSpPr>
            <a:spLocks noChangeArrowheads="1"/>
          </p:cNvSpPr>
          <p:nvPr/>
        </p:nvSpPr>
        <p:spPr bwMode="auto">
          <a:xfrm>
            <a:off x="5953125" y="1212850"/>
            <a:ext cx="1928813" cy="13795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134" name="Rectangle 16"/>
          <p:cNvSpPr>
            <a:spLocks noChangeArrowheads="1"/>
          </p:cNvSpPr>
          <p:nvPr/>
        </p:nvSpPr>
        <p:spPr bwMode="auto">
          <a:xfrm>
            <a:off x="185738" y="3036888"/>
            <a:ext cx="34417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Program with Symbolic OP-Code</a:t>
            </a:r>
          </a:p>
        </p:txBody>
      </p:sp>
      <p:sp>
        <p:nvSpPr>
          <p:cNvPr id="5135" name="Rectangle 17"/>
          <p:cNvSpPr>
            <a:spLocks noChangeArrowheads="1"/>
          </p:cNvSpPr>
          <p:nvPr/>
        </p:nvSpPr>
        <p:spPr bwMode="auto">
          <a:xfrm>
            <a:off x="485775" y="3646488"/>
            <a:ext cx="4425950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0" marR="0" lvl="0" indent="0" defTabSz="152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79500" algn="l"/>
                <a:tab pos="1574800" algn="l"/>
                <a:tab pos="2387600" algn="l"/>
              </a:tabLst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000          LDA	004	  Load 1st operand into AC</a:t>
            </a:r>
          </a:p>
          <a:p>
            <a:pPr marL="0" marR="0" lvl="0" indent="0" defTabSz="152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79500" algn="l"/>
                <a:tab pos="1574800" algn="l"/>
                <a:tab pos="2387600" algn="l"/>
              </a:tabLst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001          ADD	005	  Add 2nd operand to AC</a:t>
            </a:r>
          </a:p>
          <a:p>
            <a:pPr marL="0" marR="0" lvl="0" indent="0" defTabSz="152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79500" algn="l"/>
                <a:tab pos="1574800" algn="l"/>
                <a:tab pos="2387600" algn="l"/>
              </a:tabLst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002          STA	006	  Store sum in location 006</a:t>
            </a:r>
          </a:p>
          <a:p>
            <a:pPr marL="0" marR="0" lvl="0" indent="0" defTabSz="152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79500" algn="l"/>
                <a:tab pos="1574800" algn="l"/>
                <a:tab pos="2387600" algn="l"/>
              </a:tabLst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003          HLT		  Halt computer</a:t>
            </a:r>
          </a:p>
          <a:p>
            <a:pPr marL="0" marR="0" lvl="0" indent="0" defTabSz="152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79500" algn="l"/>
                <a:tab pos="1574800" algn="l"/>
                <a:tab pos="2387600" algn="l"/>
              </a:tabLst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004          0053		  1st operand</a:t>
            </a:r>
          </a:p>
          <a:p>
            <a:pPr marL="0" marR="0" lvl="0" indent="0" defTabSz="152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79500" algn="l"/>
                <a:tab pos="1574800" algn="l"/>
                <a:tab pos="2387600" algn="l"/>
              </a:tabLst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005          FFE9		  2nd operand (negative)</a:t>
            </a:r>
          </a:p>
          <a:p>
            <a:pPr marL="0" marR="0" lvl="0" indent="0" defTabSz="152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79500" algn="l"/>
                <a:tab pos="1574800" algn="l"/>
                <a:tab pos="2387600" algn="l"/>
              </a:tabLst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006          0000		  Store sum here</a:t>
            </a:r>
          </a:p>
        </p:txBody>
      </p:sp>
      <p:sp>
        <p:nvSpPr>
          <p:cNvPr id="5136" name="Rectangle 18"/>
          <p:cNvSpPr>
            <a:spLocks noChangeArrowheads="1"/>
          </p:cNvSpPr>
          <p:nvPr/>
        </p:nvSpPr>
        <p:spPr bwMode="auto">
          <a:xfrm>
            <a:off x="417513" y="3430588"/>
            <a:ext cx="26638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Location  Instruction    Comments</a:t>
            </a:r>
          </a:p>
        </p:txBody>
      </p:sp>
      <p:sp>
        <p:nvSpPr>
          <p:cNvPr id="5137" name="Line 19"/>
          <p:cNvSpPr>
            <a:spLocks noChangeShapeType="1"/>
          </p:cNvSpPr>
          <p:nvPr/>
        </p:nvSpPr>
        <p:spPr bwMode="auto">
          <a:xfrm>
            <a:off x="441325" y="3617913"/>
            <a:ext cx="38020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138" name="Rectangle 21"/>
          <p:cNvSpPr>
            <a:spLocks noChangeArrowheads="1"/>
          </p:cNvSpPr>
          <p:nvPr/>
        </p:nvSpPr>
        <p:spPr bwMode="auto">
          <a:xfrm>
            <a:off x="441325" y="3425825"/>
            <a:ext cx="4029075" cy="1417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139" name="Rectangle 23"/>
          <p:cNvSpPr>
            <a:spLocks noChangeArrowheads="1"/>
          </p:cNvSpPr>
          <p:nvPr/>
        </p:nvSpPr>
        <p:spPr bwMode="auto">
          <a:xfrm>
            <a:off x="4895850" y="3038475"/>
            <a:ext cx="313213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Assembly-Language Program</a:t>
            </a:r>
          </a:p>
        </p:txBody>
      </p:sp>
      <p:sp>
        <p:nvSpPr>
          <p:cNvPr id="5140" name="Rectangle 25"/>
          <p:cNvSpPr>
            <a:spLocks noChangeArrowheads="1"/>
          </p:cNvSpPr>
          <p:nvPr/>
        </p:nvSpPr>
        <p:spPr bwMode="auto">
          <a:xfrm>
            <a:off x="4721225" y="3416300"/>
            <a:ext cx="4203700" cy="1555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141" name="Rectangle 27"/>
          <p:cNvSpPr>
            <a:spLocks noChangeArrowheads="1"/>
          </p:cNvSpPr>
          <p:nvPr/>
        </p:nvSpPr>
        <p:spPr bwMode="auto">
          <a:xfrm>
            <a:off x="457200" y="5108575"/>
            <a:ext cx="185896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Fortran Program</a:t>
            </a:r>
          </a:p>
        </p:txBody>
      </p:sp>
      <p:sp>
        <p:nvSpPr>
          <p:cNvPr id="5142" name="Rectangle 28"/>
          <p:cNvSpPr>
            <a:spLocks noChangeArrowheads="1"/>
          </p:cNvSpPr>
          <p:nvPr/>
        </p:nvSpPr>
        <p:spPr bwMode="auto">
          <a:xfrm>
            <a:off x="787400" y="5522913"/>
            <a:ext cx="14557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INTEGER  A, B, C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DATA  A,83 / B,-23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 = A + B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END</a:t>
            </a:r>
          </a:p>
        </p:txBody>
      </p:sp>
      <p:sp>
        <p:nvSpPr>
          <p:cNvPr id="5143" name="Rectangle 29"/>
          <p:cNvSpPr>
            <a:spLocks noChangeArrowheads="1"/>
          </p:cNvSpPr>
          <p:nvPr/>
        </p:nvSpPr>
        <p:spPr bwMode="auto">
          <a:xfrm>
            <a:off x="714375" y="5481638"/>
            <a:ext cx="1720850" cy="857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144" name="Rectangle 30"/>
          <p:cNvSpPr>
            <a:spLocks noChangeArrowheads="1"/>
          </p:cNvSpPr>
          <p:nvPr/>
        </p:nvSpPr>
        <p:spPr bwMode="auto">
          <a:xfrm>
            <a:off x="7194550" y="0"/>
            <a:ext cx="182245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r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Machine Language </a:t>
            </a:r>
          </a:p>
        </p:txBody>
      </p:sp>
      <p:sp>
        <p:nvSpPr>
          <p:cNvPr id="5145" name="Rectangle 31"/>
          <p:cNvSpPr>
            <a:spLocks noChangeArrowheads="1"/>
          </p:cNvSpPr>
          <p:nvPr/>
        </p:nvSpPr>
        <p:spPr bwMode="auto">
          <a:xfrm>
            <a:off x="4229100" y="3409950"/>
            <a:ext cx="4914900" cy="157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marL="571500" marR="0" lvl="1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	    ORG	0	/Origin of program is location 0</a:t>
            </a:r>
          </a:p>
          <a:p>
            <a:pPr marL="571500" marR="0" lvl="1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	    LDA	A	/Load  operand from location A</a:t>
            </a:r>
          </a:p>
          <a:p>
            <a:pPr marL="571500" marR="0" lvl="1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	    ADD	B	/Add  operand from location B</a:t>
            </a:r>
          </a:p>
          <a:p>
            <a:pPr marL="571500" marR="0" lvl="1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	    STA	C	/Store sum in location C</a:t>
            </a:r>
          </a:p>
          <a:p>
            <a:pPr marL="571500" marR="0" lvl="1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	    HLT		/Halt computer</a:t>
            </a:r>
          </a:p>
          <a:p>
            <a:pPr marL="571500" marR="0" lvl="1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A,	    DEC	83	/Decimal operand</a:t>
            </a:r>
          </a:p>
          <a:p>
            <a:pPr marL="571500" marR="0" lvl="1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B,	    DEC	-23	/Decimal operand</a:t>
            </a:r>
          </a:p>
          <a:p>
            <a:pPr marL="571500" marR="0" lvl="1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C,	    DEC	0	/Sum stored in location C</a:t>
            </a:r>
          </a:p>
          <a:p>
            <a:pPr marL="571500" marR="0" lvl="1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	    END		/End of symbolic program</a:t>
            </a:r>
          </a:p>
        </p:txBody>
      </p:sp>
      <p:sp>
        <p:nvSpPr>
          <p:cNvPr id="5146" name="Line 33"/>
          <p:cNvSpPr>
            <a:spLocks noChangeShapeType="1"/>
          </p:cNvSpPr>
          <p:nvPr/>
        </p:nvSpPr>
        <p:spPr bwMode="auto">
          <a:xfrm>
            <a:off x="1393825" y="1512888"/>
            <a:ext cx="27352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147" name="Line 34"/>
          <p:cNvSpPr>
            <a:spLocks noChangeShapeType="1"/>
          </p:cNvSpPr>
          <p:nvPr/>
        </p:nvSpPr>
        <p:spPr bwMode="auto">
          <a:xfrm>
            <a:off x="5975350" y="1427163"/>
            <a:ext cx="19446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015359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317500"/>
            <a:ext cx="7710488" cy="415925"/>
          </a:xfrm>
          <a:noFill/>
        </p:spPr>
        <p:txBody>
          <a:bodyPr anchor="ctr"/>
          <a:lstStyle/>
          <a:p>
            <a:r>
              <a:rPr lang="en-US" altLang="ko-KR" sz="2800"/>
              <a:t>ASSEMBLY  LANGUAGE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27025" y="830263"/>
            <a:ext cx="7630294" cy="564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Syntax of the BC assembly language</a:t>
            </a:r>
          </a:p>
          <a:p>
            <a:pPr marL="0" marR="0" lvl="0" indent="0" defTabSz="76200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Each line is arranged in three columns called fields</a:t>
            </a:r>
          </a:p>
          <a:p>
            <a:pPr marL="0" marR="0" lvl="0" indent="0" defTabSz="76200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Label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field  </a:t>
            </a:r>
          </a:p>
          <a:p>
            <a:pPr marL="0" marR="0" lvl="0" indent="0" defTabSz="76200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  - May be empty or may specify a symbolic </a:t>
            </a:r>
          </a:p>
          <a:p>
            <a:pPr marL="0" marR="0" lvl="0" indent="0" defTabSz="76200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    	address consists of up to 3 characters</a:t>
            </a:r>
          </a:p>
          <a:p>
            <a:pPr marL="0" marR="0" lvl="0" indent="0" defTabSz="76200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  - Terminated by a comma</a:t>
            </a:r>
          </a:p>
          <a:p>
            <a:pPr marL="0" marR="0" lvl="0" indent="0" defTabSz="76200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</a:t>
            </a:r>
            <a:r>
              <a:rPr kumimoji="0" lang="en-US" altLang="ko-KR" sz="1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Instruction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field</a:t>
            </a:r>
          </a:p>
          <a:p>
            <a:pPr marL="0" marR="0" lvl="0" indent="0" defTabSz="76200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  - Specifies a 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machine or a pseudo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instruction</a:t>
            </a:r>
          </a:p>
          <a:p>
            <a:pPr marL="0" marR="0" lvl="0" indent="0" defTabSz="76200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  - May specify one of</a:t>
            </a:r>
          </a:p>
          <a:p>
            <a:pPr marL="0" marR="0" lvl="0" indent="0" defTabSz="76200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      * Memory reference instr. (MRI)</a:t>
            </a:r>
          </a:p>
          <a:p>
            <a:pPr marL="0" marR="0" lvl="0" indent="0" defTabSz="76200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            MRI  consists of two or three symbols separated by spaces.</a:t>
            </a:r>
          </a:p>
          <a:p>
            <a:pPr marL="0" marR="0" lvl="0" indent="0" defTabSz="76200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                   ADD  OPR      (direct address MRI)</a:t>
            </a:r>
          </a:p>
          <a:p>
            <a:pPr marL="0" marR="0" lvl="0" indent="0" defTabSz="76200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                   ADD  PTR  I    (indirect address MRI)</a:t>
            </a:r>
          </a:p>
          <a:p>
            <a:pPr marL="0" marR="0" lvl="0" indent="0" defTabSz="76200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      * Register reference or input-output instr. </a:t>
            </a:r>
          </a:p>
          <a:p>
            <a:pPr marL="0" marR="0" lvl="0" indent="0" defTabSz="76200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            Non-MRI does not have an address part</a:t>
            </a:r>
          </a:p>
          <a:p>
            <a:pPr marL="0" marR="0" lvl="0" indent="0" defTabSz="76200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      * Pseudo instr. with or without an operand</a:t>
            </a:r>
          </a:p>
          <a:p>
            <a:pPr marL="0" marR="0" lvl="0" indent="0" defTabSz="76200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            Symbolic address used in the instruction field must be </a:t>
            </a:r>
          </a:p>
          <a:p>
            <a:pPr marL="0" marR="0" lvl="0" indent="0" defTabSz="76200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		defined somewhere as a label</a:t>
            </a:r>
          </a:p>
          <a:p>
            <a:pPr marL="0" marR="0" lvl="0" indent="0" defTabSz="76200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</a:t>
            </a:r>
            <a:r>
              <a:rPr kumimoji="0" lang="en-US" altLang="ko-KR" sz="1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Comment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field</a:t>
            </a:r>
          </a:p>
          <a:p>
            <a:pPr marL="0" marR="0" lvl="0" indent="0" defTabSz="76200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  - May be empty or may include a comment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890588" y="1244600"/>
            <a:ext cx="5715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6456363" y="0"/>
            <a:ext cx="2573337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571500" marR="0" lvl="1" indent="0" algn="r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Assembly Language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732951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319088"/>
            <a:ext cx="7710488" cy="415925"/>
          </a:xfrm>
          <a:noFill/>
        </p:spPr>
        <p:txBody>
          <a:bodyPr anchor="ctr"/>
          <a:lstStyle/>
          <a:p>
            <a:r>
              <a:rPr lang="en-US" altLang="ko-KR" sz="2800"/>
              <a:t>PSEUDO-INSTRUCTIONS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073150" y="1555750"/>
            <a:ext cx="34925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823913" y="1009650"/>
            <a:ext cx="7272337" cy="26193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95275" y="949325"/>
            <a:ext cx="7775575" cy="268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571500" marR="0" lvl="1" indent="0" defTabSz="7620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ORG  N	</a:t>
            </a:r>
          </a:p>
          <a:p>
            <a:pPr marL="571500" marR="0" lvl="1" indent="0" defTabSz="7620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Hexadecimal number N is the memory loc. </a:t>
            </a:r>
          </a:p>
          <a:p>
            <a:pPr marL="571500" marR="0" lvl="1" indent="0" defTabSz="7620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	for the instruction or operand listed in the following line</a:t>
            </a:r>
          </a:p>
          <a:p>
            <a:pPr marL="571500" marR="0" lvl="1" indent="0" defTabSz="7620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END	</a:t>
            </a:r>
          </a:p>
          <a:p>
            <a:pPr marL="571500" marR="0" lvl="1" indent="0" defTabSz="7620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Denotes the end of symbolic program</a:t>
            </a:r>
          </a:p>
          <a:p>
            <a:pPr marL="571500" marR="0" lvl="1" indent="0" defTabSz="7620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DEC  N  	</a:t>
            </a:r>
          </a:p>
          <a:p>
            <a:pPr marL="571500" marR="0" lvl="1" indent="0" defTabSz="7620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Signed decimal number N to be converted to the binary</a:t>
            </a:r>
          </a:p>
          <a:p>
            <a:pPr marL="571500" marR="0" lvl="1" indent="0" defTabSz="7620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HEX  N 	</a:t>
            </a:r>
          </a:p>
          <a:p>
            <a:pPr marL="571500" marR="0" lvl="1" indent="0" defTabSz="7620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Hexadecimal number N to be converted to the binary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285750" y="3921125"/>
            <a:ext cx="70739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Example: Assembly language program to subtract two numbers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370138" y="4284663"/>
            <a:ext cx="966787" cy="235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ORG  100</a:t>
            </a:r>
          </a:p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LDA  SUB</a:t>
            </a:r>
          </a:p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CMA</a:t>
            </a:r>
          </a:p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INC</a:t>
            </a:r>
          </a:p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ADD  MIN</a:t>
            </a:r>
          </a:p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STA  DIF</a:t>
            </a:r>
          </a:p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HLT</a:t>
            </a:r>
          </a:p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DEC  83</a:t>
            </a:r>
          </a:p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DEC  -23</a:t>
            </a:r>
          </a:p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HEX  0</a:t>
            </a:r>
          </a:p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END</a:t>
            </a:r>
          </a:p>
          <a:p>
            <a:pPr marL="0" marR="0" lvl="0" indent="0" defTabSz="762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4164013" y="4284663"/>
            <a:ext cx="3001962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Origin of program is location 100</a:t>
            </a:r>
          </a:p>
          <a:p>
            <a:pPr marL="0" marR="0" lvl="0" indent="0" defTabSz="762000" eaLnBrk="1" fontAlgn="auto" latinLnBrk="0" hangingPunct="1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Load subtrahend to AC</a:t>
            </a:r>
          </a:p>
          <a:p>
            <a:pPr marL="0" marR="0" lvl="0" indent="0" defTabSz="762000" eaLnBrk="1" fontAlgn="auto" latinLnBrk="0" hangingPunct="1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Complement AC</a:t>
            </a:r>
          </a:p>
          <a:p>
            <a:pPr marL="0" marR="0" lvl="0" indent="0" defTabSz="762000" eaLnBrk="1" fontAlgn="auto" latinLnBrk="0" hangingPunct="1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Increment AC</a:t>
            </a:r>
          </a:p>
          <a:p>
            <a:pPr marL="0" marR="0" lvl="0" indent="0" defTabSz="762000" eaLnBrk="1" fontAlgn="auto" latinLnBrk="0" hangingPunct="1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Add minuend to AC</a:t>
            </a:r>
          </a:p>
          <a:p>
            <a:pPr marL="0" marR="0" lvl="0" indent="0" defTabSz="762000" eaLnBrk="1" fontAlgn="auto" latinLnBrk="0" hangingPunct="1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Store difference</a:t>
            </a:r>
          </a:p>
          <a:p>
            <a:pPr marL="0" marR="0" lvl="0" indent="0" defTabSz="762000" eaLnBrk="1" fontAlgn="auto" latinLnBrk="0" hangingPunct="1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Halt computer</a:t>
            </a:r>
          </a:p>
          <a:p>
            <a:pPr marL="0" marR="0" lvl="0" indent="0" defTabSz="762000" eaLnBrk="1" fontAlgn="auto" latinLnBrk="0" hangingPunct="1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Minuend</a:t>
            </a:r>
          </a:p>
          <a:p>
            <a:pPr marL="0" marR="0" lvl="0" indent="0" defTabSz="762000" eaLnBrk="1" fontAlgn="auto" latinLnBrk="0" hangingPunct="1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Subtrahend</a:t>
            </a:r>
          </a:p>
          <a:p>
            <a:pPr marL="0" marR="0" lvl="0" indent="0" defTabSz="762000" eaLnBrk="1" fontAlgn="auto" latinLnBrk="0" hangingPunct="1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Difference stored here</a:t>
            </a:r>
          </a:p>
          <a:p>
            <a:pPr marL="0" marR="0" lvl="0" indent="0" defTabSz="762000" eaLnBrk="1" fontAlgn="auto" latinLnBrk="0" hangingPunct="1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/ End of symbolic program</a:t>
            </a: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1158875" y="4413250"/>
            <a:ext cx="552450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MIN,</a:t>
            </a:r>
          </a:p>
          <a:p>
            <a:pPr marL="0" marR="0" lvl="0" indent="0" defTabSz="762000" eaLnBrk="1" fontAlgn="auto" latinLnBrk="0" hangingPunct="1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SUB,</a:t>
            </a:r>
          </a:p>
          <a:p>
            <a:pPr marL="0" marR="0" lvl="0" indent="0" defTabSz="762000" eaLnBrk="1" fontAlgn="auto" latinLnBrk="0" hangingPunct="1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DIF,</a:t>
            </a:r>
          </a:p>
        </p:txBody>
      </p:sp>
      <p:sp>
        <p:nvSpPr>
          <p:cNvPr id="7178" name="Rectangle 11"/>
          <p:cNvSpPr>
            <a:spLocks noChangeArrowheads="1"/>
          </p:cNvSpPr>
          <p:nvPr/>
        </p:nvSpPr>
        <p:spPr bwMode="auto">
          <a:xfrm>
            <a:off x="976313" y="4271963"/>
            <a:ext cx="6234112" cy="2203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79" name="Rectangle 12"/>
          <p:cNvSpPr>
            <a:spLocks noChangeArrowheads="1"/>
          </p:cNvSpPr>
          <p:nvPr/>
        </p:nvSpPr>
        <p:spPr bwMode="auto">
          <a:xfrm>
            <a:off x="6570663" y="0"/>
            <a:ext cx="2573337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571500" marR="0" lvl="1" indent="0" algn="r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Assembly Language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588169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295275"/>
            <a:ext cx="7710488" cy="417513"/>
          </a:xfrm>
          <a:noFill/>
        </p:spPr>
        <p:txBody>
          <a:bodyPr anchor="ctr"/>
          <a:lstStyle/>
          <a:p>
            <a:r>
              <a:rPr lang="en-US" altLang="ko-KR" sz="2800"/>
              <a:t>TRANSLATION  TO  BINARY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4949825" y="2443163"/>
            <a:ext cx="966788" cy="258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ORG  100</a:t>
            </a:r>
          </a:p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LDA  SUB</a:t>
            </a:r>
          </a:p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CMA</a:t>
            </a:r>
          </a:p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INC</a:t>
            </a:r>
          </a:p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ADD  MIN</a:t>
            </a:r>
          </a:p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STA  DIF</a:t>
            </a:r>
          </a:p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HLT</a:t>
            </a:r>
          </a:p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DEC  83</a:t>
            </a:r>
          </a:p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DEC  -23</a:t>
            </a:r>
          </a:p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HEX  0</a:t>
            </a:r>
          </a:p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END</a:t>
            </a:r>
          </a:p>
          <a:p>
            <a:pPr marL="0" marR="0" lvl="0" indent="0" defTabSz="762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746500" y="2443163"/>
            <a:ext cx="552450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MIN,</a:t>
            </a:r>
          </a:p>
          <a:p>
            <a:pPr marL="0" marR="0" lvl="0" indent="0" defTabSz="76200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SUB,</a:t>
            </a:r>
          </a:p>
          <a:p>
            <a:pPr marL="0" marR="0" lvl="0" indent="0" defTabSz="76200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DIF,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801813" y="2443163"/>
            <a:ext cx="1298575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100         2107</a:t>
            </a:r>
          </a:p>
          <a:p>
            <a:pPr marL="0" marR="0" lvl="0" indent="0" defTabSz="76200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101         7200</a:t>
            </a:r>
          </a:p>
          <a:p>
            <a:pPr marL="0" marR="0" lvl="0" indent="0" defTabSz="76200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102         7020</a:t>
            </a:r>
          </a:p>
          <a:p>
            <a:pPr marL="0" marR="0" lvl="0" indent="0" defTabSz="76200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103         1106</a:t>
            </a:r>
          </a:p>
          <a:p>
            <a:pPr marL="0" marR="0" lvl="0" indent="0" defTabSz="76200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104         3108</a:t>
            </a:r>
          </a:p>
          <a:p>
            <a:pPr marL="0" marR="0" lvl="0" indent="0" defTabSz="76200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105         7001</a:t>
            </a:r>
          </a:p>
          <a:p>
            <a:pPr marL="0" marR="0" lvl="0" indent="0" defTabSz="76200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106         0053</a:t>
            </a:r>
          </a:p>
          <a:p>
            <a:pPr marL="0" marR="0" lvl="0" indent="0" defTabSz="76200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107         FFE9</a:t>
            </a:r>
          </a:p>
          <a:p>
            <a:pPr marL="0" marR="0" lvl="0" indent="0" defTabSz="76200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108         0000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956050" y="2066925"/>
            <a:ext cx="1697038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Symbolic Program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1625600" y="2138363"/>
            <a:ext cx="1679575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Location   Content</a:t>
            </a: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1592263" y="1887538"/>
            <a:ext cx="1703387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Hexadecimal Code</a:t>
            </a: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1476375" y="1890713"/>
            <a:ext cx="4675188" cy="29876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1466850" y="2408238"/>
            <a:ext cx="46942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>
            <a:off x="3486150" y="1917700"/>
            <a:ext cx="0" cy="29511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>
            <a:off x="1485900" y="2149475"/>
            <a:ext cx="20097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6437313" y="0"/>
            <a:ext cx="2573337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571500" marR="0" lvl="1" indent="0" algn="r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Assembly Language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609202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288453"/>
            <a:ext cx="7710488" cy="439095"/>
          </a:xfrm>
          <a:noFill/>
        </p:spPr>
        <p:txBody>
          <a:bodyPr anchor="ctr"/>
          <a:lstStyle/>
          <a:p>
            <a:r>
              <a:rPr lang="en-US" altLang="ko-KR" sz="2800"/>
              <a:t>ASSEMBLER </a:t>
            </a:r>
            <a:r>
              <a:rPr lang="en-US" altLang="ko-KR" sz="2800" smtClean="0"/>
              <a:t>- </a:t>
            </a:r>
            <a:r>
              <a:rPr lang="en-US" altLang="ko-KR" sz="2800"/>
              <a:t>FIRST  PASS -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400050" y="849313"/>
            <a:ext cx="5962650" cy="174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Assembler</a:t>
            </a:r>
          </a:p>
          <a:p>
            <a:pPr marL="0" marR="0" lvl="0" indent="0" defTabSz="76200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Source Program - Symbolic Assembly Language Program</a:t>
            </a:r>
          </a:p>
          <a:p>
            <a:pPr marL="0" marR="0" lvl="0" indent="0" defTabSz="76200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  Object Program - Binary Machine Language Program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Two pass assembler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76200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  1st pass:  generates a table that correlates all user defined</a:t>
            </a:r>
          </a:p>
          <a:p>
            <a:pPr marL="0" marR="0" lvl="0" indent="0" defTabSz="76200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                   (address) symbols with their binary equivalent value</a:t>
            </a:r>
          </a:p>
          <a:p>
            <a:pPr marL="0" marR="0" lvl="0" indent="0" defTabSz="76200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  2nd pass:  binary translation 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498475" y="2711450"/>
            <a:ext cx="12065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First pass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7886700" y="0"/>
            <a:ext cx="1138238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r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Assembler 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5880100" y="5456238"/>
            <a:ext cx="660400" cy="50641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2298700" y="6045200"/>
            <a:ext cx="1244600" cy="21272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2365375" y="4978400"/>
            <a:ext cx="1138238" cy="80962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3968750" y="3692525"/>
            <a:ext cx="739775" cy="207963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1989138" y="3692525"/>
            <a:ext cx="1790700" cy="207963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2527300" y="3216275"/>
            <a:ext cx="727075" cy="21907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2471738" y="2800350"/>
            <a:ext cx="90011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First pass</a:t>
            </a:r>
          </a:p>
        </p:txBody>
      </p:sp>
      <p:sp>
        <p:nvSpPr>
          <p:cNvPr id="9229" name="Arc 13"/>
          <p:cNvSpPr>
            <a:spLocks/>
          </p:cNvSpPr>
          <p:nvPr/>
        </p:nvSpPr>
        <p:spPr bwMode="auto">
          <a:xfrm>
            <a:off x="2847975" y="3103563"/>
            <a:ext cx="101600" cy="98425"/>
          </a:xfrm>
          <a:custGeom>
            <a:avLst/>
            <a:gdLst>
              <a:gd name="T0" fmla="*/ 0 w 17255"/>
              <a:gd name="T1" fmla="*/ 175037 h 21600"/>
              <a:gd name="T2" fmla="*/ 3522502 w 17255"/>
              <a:gd name="T3" fmla="*/ 165195 h 21600"/>
              <a:gd name="T4" fmla="*/ 1785451 w 17255"/>
              <a:gd name="T5" fmla="*/ 2043658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lnTo>
                  <a:pt x="-1" y="18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>
            <a:off x="2897188" y="2989263"/>
            <a:ext cx="0" cy="1238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2511425" y="3225800"/>
            <a:ext cx="69373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LC := 0</a:t>
            </a:r>
          </a:p>
        </p:txBody>
      </p: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1960563" y="3690938"/>
            <a:ext cx="179228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Scan next line of code</a:t>
            </a:r>
          </a:p>
        </p:txBody>
      </p:sp>
      <p:sp>
        <p:nvSpPr>
          <p:cNvPr id="9233" name="Arc 17"/>
          <p:cNvSpPr>
            <a:spLocks/>
          </p:cNvSpPr>
          <p:nvPr/>
        </p:nvSpPr>
        <p:spPr bwMode="auto">
          <a:xfrm>
            <a:off x="2847975" y="3581400"/>
            <a:ext cx="101600" cy="98425"/>
          </a:xfrm>
          <a:custGeom>
            <a:avLst/>
            <a:gdLst>
              <a:gd name="T0" fmla="*/ 0 w 17255"/>
              <a:gd name="T1" fmla="*/ 175037 h 21600"/>
              <a:gd name="T2" fmla="*/ 3522502 w 17255"/>
              <a:gd name="T3" fmla="*/ 165195 h 21600"/>
              <a:gd name="T4" fmla="*/ 1785451 w 17255"/>
              <a:gd name="T5" fmla="*/ 2043658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lnTo>
                  <a:pt x="-1" y="18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234" name="Line 18"/>
          <p:cNvSpPr>
            <a:spLocks noChangeShapeType="1"/>
          </p:cNvSpPr>
          <p:nvPr/>
        </p:nvSpPr>
        <p:spPr bwMode="auto">
          <a:xfrm>
            <a:off x="2897188" y="3440113"/>
            <a:ext cx="0" cy="1492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4033838" y="3690938"/>
            <a:ext cx="6635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Set LC</a:t>
            </a:r>
          </a:p>
        </p:txBody>
      </p:sp>
      <p:sp>
        <p:nvSpPr>
          <p:cNvPr id="9236" name="Freeform 20"/>
          <p:cNvSpPr>
            <a:spLocks/>
          </p:cNvSpPr>
          <p:nvPr/>
        </p:nvSpPr>
        <p:spPr bwMode="auto">
          <a:xfrm>
            <a:off x="3429000" y="3508375"/>
            <a:ext cx="917575" cy="174625"/>
          </a:xfrm>
          <a:custGeom>
            <a:avLst/>
            <a:gdLst>
              <a:gd name="T0" fmla="*/ 1542015935 w 545"/>
              <a:gd name="T1" fmla="*/ 220957984 h 137"/>
              <a:gd name="T2" fmla="*/ 1542015935 w 545"/>
              <a:gd name="T3" fmla="*/ 0 h 137"/>
              <a:gd name="T4" fmla="*/ 0 w 545"/>
              <a:gd name="T5" fmla="*/ 0 h 137"/>
              <a:gd name="T6" fmla="*/ 0 60000 65536"/>
              <a:gd name="T7" fmla="*/ 0 60000 65536"/>
              <a:gd name="T8" fmla="*/ 0 60000 65536"/>
              <a:gd name="T9" fmla="*/ 0 w 545"/>
              <a:gd name="T10" fmla="*/ 0 h 137"/>
              <a:gd name="T11" fmla="*/ 545 w 545"/>
              <a:gd name="T12" fmla="*/ 137 h 1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5" h="137">
                <a:moveTo>
                  <a:pt x="544" y="136"/>
                </a:moveTo>
                <a:lnTo>
                  <a:pt x="544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237" name="Arc 21"/>
          <p:cNvSpPr>
            <a:spLocks/>
          </p:cNvSpPr>
          <p:nvPr/>
        </p:nvSpPr>
        <p:spPr bwMode="auto">
          <a:xfrm>
            <a:off x="3378200" y="3586163"/>
            <a:ext cx="103188" cy="96837"/>
          </a:xfrm>
          <a:custGeom>
            <a:avLst/>
            <a:gdLst>
              <a:gd name="T0" fmla="*/ 0 w 17255"/>
              <a:gd name="T1" fmla="*/ 166703 h 21600"/>
              <a:gd name="T2" fmla="*/ 3690267 w 17255"/>
              <a:gd name="T3" fmla="*/ 157333 h 21600"/>
              <a:gd name="T4" fmla="*/ 1870487 w 17255"/>
              <a:gd name="T5" fmla="*/ 1946330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lnTo>
                  <a:pt x="-1" y="18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238" name="Line 22"/>
          <p:cNvSpPr>
            <a:spLocks noChangeShapeType="1"/>
          </p:cNvSpPr>
          <p:nvPr/>
        </p:nvSpPr>
        <p:spPr bwMode="auto">
          <a:xfrm flipH="1">
            <a:off x="3429000" y="3511550"/>
            <a:ext cx="0" cy="984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239" name="Arc 23"/>
          <p:cNvSpPr>
            <a:spLocks/>
          </p:cNvSpPr>
          <p:nvPr/>
        </p:nvSpPr>
        <p:spPr bwMode="auto">
          <a:xfrm>
            <a:off x="2847975" y="4078288"/>
            <a:ext cx="101600" cy="96837"/>
          </a:xfrm>
          <a:custGeom>
            <a:avLst/>
            <a:gdLst>
              <a:gd name="T0" fmla="*/ 0 w 17255"/>
              <a:gd name="T1" fmla="*/ 166703 h 21600"/>
              <a:gd name="T2" fmla="*/ 3522502 w 17255"/>
              <a:gd name="T3" fmla="*/ 157333 h 21600"/>
              <a:gd name="T4" fmla="*/ 1785451 w 17255"/>
              <a:gd name="T5" fmla="*/ 1946330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lnTo>
                  <a:pt x="-1" y="18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240" name="Line 24"/>
          <p:cNvSpPr>
            <a:spLocks noChangeShapeType="1"/>
          </p:cNvSpPr>
          <p:nvPr/>
        </p:nvSpPr>
        <p:spPr bwMode="auto">
          <a:xfrm flipH="1">
            <a:off x="2897188" y="3911600"/>
            <a:ext cx="0" cy="1968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2606675" y="4332288"/>
            <a:ext cx="57943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Label</a:t>
            </a:r>
          </a:p>
        </p:txBody>
      </p:sp>
      <p:grpSp>
        <p:nvGrpSpPr>
          <p:cNvPr id="9242" name="Group 30"/>
          <p:cNvGrpSpPr>
            <a:grpSpLocks/>
          </p:cNvGrpSpPr>
          <p:nvPr/>
        </p:nvGrpSpPr>
        <p:grpSpPr bwMode="auto">
          <a:xfrm>
            <a:off x="2500313" y="4159250"/>
            <a:ext cx="793750" cy="581025"/>
            <a:chOff x="1104" y="3840"/>
            <a:chExt cx="472" cy="448"/>
          </a:xfrm>
        </p:grpSpPr>
        <p:sp>
          <p:nvSpPr>
            <p:cNvPr id="9293" name="Line 26"/>
            <p:cNvSpPr>
              <a:spLocks noChangeShapeType="1"/>
            </p:cNvSpPr>
            <p:nvPr/>
          </p:nvSpPr>
          <p:spPr bwMode="auto">
            <a:xfrm flipH="1">
              <a:off x="1104" y="3840"/>
              <a:ext cx="248" cy="21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94" name="Line 27"/>
            <p:cNvSpPr>
              <a:spLocks noChangeShapeType="1"/>
            </p:cNvSpPr>
            <p:nvPr/>
          </p:nvSpPr>
          <p:spPr bwMode="auto">
            <a:xfrm flipH="1">
              <a:off x="1328" y="4064"/>
              <a:ext cx="248" cy="2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95" name="Line 28"/>
            <p:cNvSpPr>
              <a:spLocks noChangeShapeType="1"/>
            </p:cNvSpPr>
            <p:nvPr/>
          </p:nvSpPr>
          <p:spPr bwMode="auto">
            <a:xfrm>
              <a:off x="1344" y="3840"/>
              <a:ext cx="216" cy="21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96" name="Line 29"/>
            <p:cNvSpPr>
              <a:spLocks noChangeShapeType="1"/>
            </p:cNvSpPr>
            <p:nvPr/>
          </p:nvSpPr>
          <p:spPr bwMode="auto">
            <a:xfrm>
              <a:off x="1120" y="4064"/>
              <a:ext cx="216" cy="2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243" name="Group 35"/>
          <p:cNvGrpSpPr>
            <a:grpSpLocks/>
          </p:cNvGrpSpPr>
          <p:nvPr/>
        </p:nvGrpSpPr>
        <p:grpSpPr bwMode="auto">
          <a:xfrm>
            <a:off x="3941763" y="4159250"/>
            <a:ext cx="806450" cy="581025"/>
            <a:chOff x="1960" y="3840"/>
            <a:chExt cx="480" cy="448"/>
          </a:xfrm>
        </p:grpSpPr>
        <p:sp>
          <p:nvSpPr>
            <p:cNvPr id="9289" name="Line 31"/>
            <p:cNvSpPr>
              <a:spLocks noChangeShapeType="1"/>
            </p:cNvSpPr>
            <p:nvPr/>
          </p:nvSpPr>
          <p:spPr bwMode="auto">
            <a:xfrm flipH="1">
              <a:off x="1960" y="3840"/>
              <a:ext cx="256" cy="21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90" name="Line 32"/>
            <p:cNvSpPr>
              <a:spLocks noChangeShapeType="1"/>
            </p:cNvSpPr>
            <p:nvPr/>
          </p:nvSpPr>
          <p:spPr bwMode="auto">
            <a:xfrm flipH="1">
              <a:off x="2192" y="4064"/>
              <a:ext cx="248" cy="2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91" name="Line 33"/>
            <p:cNvSpPr>
              <a:spLocks noChangeShapeType="1"/>
            </p:cNvSpPr>
            <p:nvPr/>
          </p:nvSpPr>
          <p:spPr bwMode="auto">
            <a:xfrm>
              <a:off x="2208" y="3840"/>
              <a:ext cx="216" cy="21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92" name="Line 34"/>
            <p:cNvSpPr>
              <a:spLocks noChangeShapeType="1"/>
            </p:cNvSpPr>
            <p:nvPr/>
          </p:nvSpPr>
          <p:spPr bwMode="auto">
            <a:xfrm>
              <a:off x="1976" y="4064"/>
              <a:ext cx="224" cy="2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244" name="Arc 36"/>
          <p:cNvSpPr>
            <a:spLocks/>
          </p:cNvSpPr>
          <p:nvPr/>
        </p:nvSpPr>
        <p:spPr bwMode="auto">
          <a:xfrm>
            <a:off x="3835400" y="4394200"/>
            <a:ext cx="127000" cy="80963"/>
          </a:xfrm>
          <a:custGeom>
            <a:avLst/>
            <a:gdLst>
              <a:gd name="T0" fmla="*/ 354894 w 21600"/>
              <a:gd name="T1" fmla="*/ 1782500 h 17255"/>
              <a:gd name="T2" fmla="*/ 376020 w 21600"/>
              <a:gd name="T3" fmla="*/ 0 h 17255"/>
              <a:gd name="T4" fmla="*/ 4390396 w 21600"/>
              <a:gd name="T5" fmla="*/ 903501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lnTo>
                  <a:pt x="1746" y="172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245" name="Line 37"/>
          <p:cNvSpPr>
            <a:spLocks noChangeShapeType="1"/>
          </p:cNvSpPr>
          <p:nvPr/>
        </p:nvSpPr>
        <p:spPr bwMode="auto">
          <a:xfrm>
            <a:off x="3281363" y="4445000"/>
            <a:ext cx="5524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246" name="Arc 38"/>
          <p:cNvSpPr>
            <a:spLocks/>
          </p:cNvSpPr>
          <p:nvPr/>
        </p:nvSpPr>
        <p:spPr bwMode="auto">
          <a:xfrm>
            <a:off x="4300538" y="3906838"/>
            <a:ext cx="103187" cy="96837"/>
          </a:xfrm>
          <a:custGeom>
            <a:avLst/>
            <a:gdLst>
              <a:gd name="T0" fmla="*/ 3602363 w 17464"/>
              <a:gd name="T1" fmla="*/ 1784957 h 21600"/>
              <a:gd name="T2" fmla="*/ 0 w 17464"/>
              <a:gd name="T3" fmla="*/ 1775390 h 21600"/>
              <a:gd name="T4" fmla="*/ 1825950 w 17464"/>
              <a:gd name="T5" fmla="*/ 0 h 21600"/>
              <a:gd name="T6" fmla="*/ 0 60000 65536"/>
              <a:gd name="T7" fmla="*/ 0 60000 65536"/>
              <a:gd name="T8" fmla="*/ 0 60000 65536"/>
              <a:gd name="T9" fmla="*/ 0 w 17464"/>
              <a:gd name="T10" fmla="*/ 0 h 21600"/>
              <a:gd name="T11" fmla="*/ 17464 w 1746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lnTo>
                  <a:pt x="17463" y="1980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247" name="Line 39"/>
          <p:cNvSpPr>
            <a:spLocks noChangeShapeType="1"/>
          </p:cNvSpPr>
          <p:nvPr/>
        </p:nvSpPr>
        <p:spPr bwMode="auto">
          <a:xfrm>
            <a:off x="4351338" y="4003675"/>
            <a:ext cx="0" cy="177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248" name="Rectangle 40"/>
          <p:cNvSpPr>
            <a:spLocks noChangeArrowheads="1"/>
          </p:cNvSpPr>
          <p:nvPr/>
        </p:nvSpPr>
        <p:spPr bwMode="auto">
          <a:xfrm>
            <a:off x="3238500" y="4233863"/>
            <a:ext cx="3683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no</a:t>
            </a:r>
          </a:p>
        </p:txBody>
      </p:sp>
      <p:sp>
        <p:nvSpPr>
          <p:cNvPr id="9249" name="Rectangle 41"/>
          <p:cNvSpPr>
            <a:spLocks noChangeArrowheads="1"/>
          </p:cNvSpPr>
          <p:nvPr/>
        </p:nvSpPr>
        <p:spPr bwMode="auto">
          <a:xfrm>
            <a:off x="2889250" y="4686300"/>
            <a:ext cx="43338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yes</a:t>
            </a:r>
          </a:p>
        </p:txBody>
      </p:sp>
      <p:sp>
        <p:nvSpPr>
          <p:cNvPr id="9250" name="Rectangle 42"/>
          <p:cNvSpPr>
            <a:spLocks noChangeArrowheads="1"/>
          </p:cNvSpPr>
          <p:nvPr/>
        </p:nvSpPr>
        <p:spPr bwMode="auto">
          <a:xfrm>
            <a:off x="4343400" y="3986213"/>
            <a:ext cx="43338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yes</a:t>
            </a:r>
          </a:p>
        </p:txBody>
      </p:sp>
      <p:sp>
        <p:nvSpPr>
          <p:cNvPr id="9251" name="Rectangle 43"/>
          <p:cNvSpPr>
            <a:spLocks noChangeArrowheads="1"/>
          </p:cNvSpPr>
          <p:nvPr/>
        </p:nvSpPr>
        <p:spPr bwMode="auto">
          <a:xfrm>
            <a:off x="4711700" y="4227513"/>
            <a:ext cx="3683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no</a:t>
            </a:r>
          </a:p>
        </p:txBody>
      </p:sp>
      <p:sp>
        <p:nvSpPr>
          <p:cNvPr id="9252" name="Rectangle 44"/>
          <p:cNvSpPr>
            <a:spLocks noChangeArrowheads="1"/>
          </p:cNvSpPr>
          <p:nvPr/>
        </p:nvSpPr>
        <p:spPr bwMode="auto">
          <a:xfrm>
            <a:off x="4098925" y="4332288"/>
            <a:ext cx="52863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ORG</a:t>
            </a:r>
          </a:p>
        </p:txBody>
      </p:sp>
      <p:sp>
        <p:nvSpPr>
          <p:cNvPr id="9253" name="Rectangle 45"/>
          <p:cNvSpPr>
            <a:spLocks noChangeArrowheads="1"/>
          </p:cNvSpPr>
          <p:nvPr/>
        </p:nvSpPr>
        <p:spPr bwMode="auto">
          <a:xfrm>
            <a:off x="2351088" y="4986338"/>
            <a:ext cx="11461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Store symbol</a:t>
            </a:r>
          </a:p>
          <a:p>
            <a:pPr marL="0" marR="0" lvl="0" indent="0" defTabSz="762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254" name="Rectangle 46"/>
          <p:cNvSpPr>
            <a:spLocks noChangeArrowheads="1"/>
          </p:cNvSpPr>
          <p:nvPr/>
        </p:nvSpPr>
        <p:spPr bwMode="auto">
          <a:xfrm>
            <a:off x="2351088" y="5132388"/>
            <a:ext cx="9937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 address-</a:t>
            </a:r>
          </a:p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255" name="Rectangle 47"/>
          <p:cNvSpPr>
            <a:spLocks noChangeArrowheads="1"/>
          </p:cNvSpPr>
          <p:nvPr/>
        </p:nvSpPr>
        <p:spPr bwMode="auto">
          <a:xfrm>
            <a:off x="2351088" y="5276850"/>
            <a:ext cx="1112837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symbol table</a:t>
            </a:r>
          </a:p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256" name="Rectangle 48"/>
          <p:cNvSpPr>
            <a:spLocks noChangeArrowheads="1"/>
          </p:cNvSpPr>
          <p:nvPr/>
        </p:nvSpPr>
        <p:spPr bwMode="auto">
          <a:xfrm>
            <a:off x="2351088" y="5422900"/>
            <a:ext cx="11398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together with</a:t>
            </a:r>
          </a:p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257" name="Rectangle 49"/>
          <p:cNvSpPr>
            <a:spLocks noChangeArrowheads="1"/>
          </p:cNvSpPr>
          <p:nvPr/>
        </p:nvSpPr>
        <p:spPr bwMode="auto">
          <a:xfrm>
            <a:off x="2351088" y="5565775"/>
            <a:ext cx="10033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value of LC</a:t>
            </a:r>
          </a:p>
        </p:txBody>
      </p:sp>
      <p:sp>
        <p:nvSpPr>
          <p:cNvPr id="9258" name="Arc 50"/>
          <p:cNvSpPr>
            <a:spLocks/>
          </p:cNvSpPr>
          <p:nvPr/>
        </p:nvSpPr>
        <p:spPr bwMode="auto">
          <a:xfrm>
            <a:off x="2847975" y="4865688"/>
            <a:ext cx="101600" cy="98425"/>
          </a:xfrm>
          <a:custGeom>
            <a:avLst/>
            <a:gdLst>
              <a:gd name="T0" fmla="*/ 0 w 17255"/>
              <a:gd name="T1" fmla="*/ 175037 h 21600"/>
              <a:gd name="T2" fmla="*/ 3522502 w 17255"/>
              <a:gd name="T3" fmla="*/ 165195 h 21600"/>
              <a:gd name="T4" fmla="*/ 1785451 w 17255"/>
              <a:gd name="T5" fmla="*/ 2043658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lnTo>
                  <a:pt x="-1" y="18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259" name="Line 51"/>
          <p:cNvSpPr>
            <a:spLocks noChangeShapeType="1"/>
          </p:cNvSpPr>
          <p:nvPr/>
        </p:nvSpPr>
        <p:spPr bwMode="auto">
          <a:xfrm>
            <a:off x="2897188" y="4749800"/>
            <a:ext cx="0" cy="1254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9260" name="Group 56"/>
          <p:cNvGrpSpPr>
            <a:grpSpLocks/>
          </p:cNvGrpSpPr>
          <p:nvPr/>
        </p:nvGrpSpPr>
        <p:grpSpPr bwMode="auto">
          <a:xfrm>
            <a:off x="4856163" y="4864100"/>
            <a:ext cx="808037" cy="581025"/>
            <a:chOff x="2504" y="4384"/>
            <a:chExt cx="480" cy="448"/>
          </a:xfrm>
        </p:grpSpPr>
        <p:sp>
          <p:nvSpPr>
            <p:cNvPr id="9285" name="Line 52"/>
            <p:cNvSpPr>
              <a:spLocks noChangeShapeType="1"/>
            </p:cNvSpPr>
            <p:nvPr/>
          </p:nvSpPr>
          <p:spPr bwMode="auto">
            <a:xfrm flipH="1">
              <a:off x="2504" y="4384"/>
              <a:ext cx="256" cy="21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86" name="Line 53"/>
            <p:cNvSpPr>
              <a:spLocks noChangeShapeType="1"/>
            </p:cNvSpPr>
            <p:nvPr/>
          </p:nvSpPr>
          <p:spPr bwMode="auto">
            <a:xfrm flipH="1">
              <a:off x="2736" y="4608"/>
              <a:ext cx="248" cy="2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87" name="Line 54"/>
            <p:cNvSpPr>
              <a:spLocks noChangeShapeType="1"/>
            </p:cNvSpPr>
            <p:nvPr/>
          </p:nvSpPr>
          <p:spPr bwMode="auto">
            <a:xfrm>
              <a:off x="2752" y="4384"/>
              <a:ext cx="216" cy="21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88" name="Line 55"/>
            <p:cNvSpPr>
              <a:spLocks noChangeShapeType="1"/>
            </p:cNvSpPr>
            <p:nvPr/>
          </p:nvSpPr>
          <p:spPr bwMode="auto">
            <a:xfrm>
              <a:off x="2520" y="4608"/>
              <a:ext cx="224" cy="2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261" name="Rectangle 57"/>
          <p:cNvSpPr>
            <a:spLocks noChangeArrowheads="1"/>
          </p:cNvSpPr>
          <p:nvPr/>
        </p:nvSpPr>
        <p:spPr bwMode="auto">
          <a:xfrm>
            <a:off x="5018088" y="5038725"/>
            <a:ext cx="5016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END</a:t>
            </a:r>
          </a:p>
        </p:txBody>
      </p:sp>
      <p:sp>
        <p:nvSpPr>
          <p:cNvPr id="9262" name="Line 58"/>
          <p:cNvSpPr>
            <a:spLocks noChangeShapeType="1"/>
          </p:cNvSpPr>
          <p:nvPr/>
        </p:nvSpPr>
        <p:spPr bwMode="auto">
          <a:xfrm>
            <a:off x="4735513" y="4445000"/>
            <a:ext cx="5111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263" name="Arc 59"/>
          <p:cNvSpPr>
            <a:spLocks/>
          </p:cNvSpPr>
          <p:nvPr/>
        </p:nvSpPr>
        <p:spPr bwMode="auto">
          <a:xfrm>
            <a:off x="5216525" y="4752975"/>
            <a:ext cx="103188" cy="96838"/>
          </a:xfrm>
          <a:custGeom>
            <a:avLst/>
            <a:gdLst>
              <a:gd name="T0" fmla="*/ 0 w 17255"/>
              <a:gd name="T1" fmla="*/ 166705 h 21600"/>
              <a:gd name="T2" fmla="*/ 3690267 w 17255"/>
              <a:gd name="T3" fmla="*/ 157339 h 21600"/>
              <a:gd name="T4" fmla="*/ 1870487 w 17255"/>
              <a:gd name="T5" fmla="*/ 1946390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lnTo>
                  <a:pt x="-1" y="18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264" name="Line 60"/>
          <p:cNvSpPr>
            <a:spLocks noChangeShapeType="1"/>
          </p:cNvSpPr>
          <p:nvPr/>
        </p:nvSpPr>
        <p:spPr bwMode="auto">
          <a:xfrm>
            <a:off x="5267325" y="4451350"/>
            <a:ext cx="0" cy="3095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265" name="Arc 61"/>
          <p:cNvSpPr>
            <a:spLocks/>
          </p:cNvSpPr>
          <p:nvPr/>
        </p:nvSpPr>
        <p:spPr bwMode="auto">
          <a:xfrm>
            <a:off x="2847975" y="5932488"/>
            <a:ext cx="101600" cy="100012"/>
          </a:xfrm>
          <a:custGeom>
            <a:avLst/>
            <a:gdLst>
              <a:gd name="T0" fmla="*/ 0 w 17255"/>
              <a:gd name="T1" fmla="*/ 183642 h 21600"/>
              <a:gd name="T2" fmla="*/ 3522502 w 17255"/>
              <a:gd name="T3" fmla="*/ 173308 h 21600"/>
              <a:gd name="T4" fmla="*/ 1785451 w 17255"/>
              <a:gd name="T5" fmla="*/ 2144118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lnTo>
                  <a:pt x="-1" y="18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266" name="Line 62"/>
          <p:cNvSpPr>
            <a:spLocks noChangeShapeType="1"/>
          </p:cNvSpPr>
          <p:nvPr/>
        </p:nvSpPr>
        <p:spPr bwMode="auto">
          <a:xfrm>
            <a:off x="2897188" y="5792788"/>
            <a:ext cx="0" cy="1492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267" name="Rectangle 63"/>
          <p:cNvSpPr>
            <a:spLocks noChangeArrowheads="1"/>
          </p:cNvSpPr>
          <p:nvPr/>
        </p:nvSpPr>
        <p:spPr bwMode="auto">
          <a:xfrm>
            <a:off x="2351088" y="6043613"/>
            <a:ext cx="115411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Increment LC</a:t>
            </a:r>
          </a:p>
        </p:txBody>
      </p:sp>
      <p:sp>
        <p:nvSpPr>
          <p:cNvPr id="9268" name="Line 64"/>
          <p:cNvSpPr>
            <a:spLocks noChangeShapeType="1"/>
          </p:cNvSpPr>
          <p:nvPr/>
        </p:nvSpPr>
        <p:spPr bwMode="auto">
          <a:xfrm>
            <a:off x="2897188" y="6273800"/>
            <a:ext cx="0" cy="1555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269" name="Arc 65"/>
          <p:cNvSpPr>
            <a:spLocks/>
          </p:cNvSpPr>
          <p:nvPr/>
        </p:nvSpPr>
        <p:spPr bwMode="auto">
          <a:xfrm>
            <a:off x="2241550" y="3581400"/>
            <a:ext cx="103188" cy="98425"/>
          </a:xfrm>
          <a:custGeom>
            <a:avLst/>
            <a:gdLst>
              <a:gd name="T0" fmla="*/ 0 w 17255"/>
              <a:gd name="T1" fmla="*/ 175037 h 21600"/>
              <a:gd name="T2" fmla="*/ 3690267 w 17255"/>
              <a:gd name="T3" fmla="*/ 165195 h 21600"/>
              <a:gd name="T4" fmla="*/ 1870487 w 17255"/>
              <a:gd name="T5" fmla="*/ 2043658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lnTo>
                  <a:pt x="-1" y="18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270" name="Line 66"/>
          <p:cNvSpPr>
            <a:spLocks noChangeShapeType="1"/>
          </p:cNvSpPr>
          <p:nvPr/>
        </p:nvSpPr>
        <p:spPr bwMode="auto">
          <a:xfrm>
            <a:off x="2292350" y="3516313"/>
            <a:ext cx="0" cy="730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271" name="Line 67"/>
          <p:cNvSpPr>
            <a:spLocks noChangeShapeType="1"/>
          </p:cNvSpPr>
          <p:nvPr/>
        </p:nvSpPr>
        <p:spPr bwMode="auto">
          <a:xfrm>
            <a:off x="1758950" y="3511550"/>
            <a:ext cx="533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272" name="Freeform 68"/>
          <p:cNvSpPr>
            <a:spLocks/>
          </p:cNvSpPr>
          <p:nvPr/>
        </p:nvSpPr>
        <p:spPr bwMode="auto">
          <a:xfrm>
            <a:off x="1746250" y="3508375"/>
            <a:ext cx="1146175" cy="2933700"/>
          </a:xfrm>
          <a:custGeom>
            <a:avLst/>
            <a:gdLst>
              <a:gd name="T0" fmla="*/ 0 w 681"/>
              <a:gd name="T1" fmla="*/ 0 h 2265"/>
              <a:gd name="T2" fmla="*/ 0 w 681"/>
              <a:gd name="T3" fmla="*/ 2147483647 h 2265"/>
              <a:gd name="T4" fmla="*/ 1926267427 w 681"/>
              <a:gd name="T5" fmla="*/ 2147483647 h 2265"/>
              <a:gd name="T6" fmla="*/ 0 60000 65536"/>
              <a:gd name="T7" fmla="*/ 0 60000 65536"/>
              <a:gd name="T8" fmla="*/ 0 60000 65536"/>
              <a:gd name="T9" fmla="*/ 0 w 681"/>
              <a:gd name="T10" fmla="*/ 0 h 2265"/>
              <a:gd name="T11" fmla="*/ 681 w 681"/>
              <a:gd name="T12" fmla="*/ 2265 h 22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1" h="2265">
                <a:moveTo>
                  <a:pt x="0" y="0"/>
                </a:moveTo>
                <a:lnTo>
                  <a:pt x="0" y="2264"/>
                </a:lnTo>
                <a:lnTo>
                  <a:pt x="680" y="2264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273" name="Rectangle 69"/>
          <p:cNvSpPr>
            <a:spLocks noChangeArrowheads="1"/>
          </p:cNvSpPr>
          <p:nvPr/>
        </p:nvSpPr>
        <p:spPr bwMode="auto">
          <a:xfrm>
            <a:off x="5865813" y="5451475"/>
            <a:ext cx="5810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Go to</a:t>
            </a:r>
          </a:p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274" name="Rectangle 70"/>
          <p:cNvSpPr>
            <a:spLocks noChangeArrowheads="1"/>
          </p:cNvSpPr>
          <p:nvPr/>
        </p:nvSpPr>
        <p:spPr bwMode="auto">
          <a:xfrm>
            <a:off x="5864225" y="5597525"/>
            <a:ext cx="7143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second</a:t>
            </a:r>
          </a:p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275" name="Rectangle 71"/>
          <p:cNvSpPr>
            <a:spLocks noChangeArrowheads="1"/>
          </p:cNvSpPr>
          <p:nvPr/>
        </p:nvSpPr>
        <p:spPr bwMode="auto">
          <a:xfrm>
            <a:off x="5864225" y="5741988"/>
            <a:ext cx="5270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pass</a:t>
            </a:r>
          </a:p>
        </p:txBody>
      </p:sp>
      <p:sp>
        <p:nvSpPr>
          <p:cNvPr id="9276" name="Line 72"/>
          <p:cNvSpPr>
            <a:spLocks noChangeShapeType="1"/>
          </p:cNvSpPr>
          <p:nvPr/>
        </p:nvSpPr>
        <p:spPr bwMode="auto">
          <a:xfrm flipH="1">
            <a:off x="5267325" y="5456238"/>
            <a:ext cx="0" cy="4032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277" name="Line 73"/>
          <p:cNvSpPr>
            <a:spLocks noChangeShapeType="1"/>
          </p:cNvSpPr>
          <p:nvPr/>
        </p:nvSpPr>
        <p:spPr bwMode="auto">
          <a:xfrm>
            <a:off x="3362325" y="5865813"/>
            <a:ext cx="18970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278" name="Arc 74"/>
          <p:cNvSpPr>
            <a:spLocks/>
          </p:cNvSpPr>
          <p:nvPr/>
        </p:nvSpPr>
        <p:spPr bwMode="auto">
          <a:xfrm>
            <a:off x="3303588" y="5932488"/>
            <a:ext cx="104775" cy="100012"/>
          </a:xfrm>
          <a:custGeom>
            <a:avLst/>
            <a:gdLst>
              <a:gd name="T0" fmla="*/ 0 w 17255"/>
              <a:gd name="T1" fmla="*/ 183642 h 21600"/>
              <a:gd name="T2" fmla="*/ 3863164 w 17255"/>
              <a:gd name="T3" fmla="*/ 173308 h 21600"/>
              <a:gd name="T4" fmla="*/ 1958111 w 17255"/>
              <a:gd name="T5" fmla="*/ 2144118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lnTo>
                  <a:pt x="-1" y="18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279" name="Line 75"/>
          <p:cNvSpPr>
            <a:spLocks noChangeShapeType="1"/>
          </p:cNvSpPr>
          <p:nvPr/>
        </p:nvSpPr>
        <p:spPr bwMode="auto">
          <a:xfrm flipH="1">
            <a:off x="3355975" y="5859463"/>
            <a:ext cx="0" cy="825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280" name="Line 76"/>
          <p:cNvSpPr>
            <a:spLocks noChangeShapeType="1"/>
          </p:cNvSpPr>
          <p:nvPr/>
        </p:nvSpPr>
        <p:spPr bwMode="auto">
          <a:xfrm>
            <a:off x="5651500" y="5148263"/>
            <a:ext cx="5445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281" name="Arc 77"/>
          <p:cNvSpPr>
            <a:spLocks/>
          </p:cNvSpPr>
          <p:nvPr/>
        </p:nvSpPr>
        <p:spPr bwMode="auto">
          <a:xfrm>
            <a:off x="6132513" y="5343525"/>
            <a:ext cx="101600" cy="96838"/>
          </a:xfrm>
          <a:custGeom>
            <a:avLst/>
            <a:gdLst>
              <a:gd name="T0" fmla="*/ 0 w 17255"/>
              <a:gd name="T1" fmla="*/ 166705 h 21600"/>
              <a:gd name="T2" fmla="*/ 3522502 w 17255"/>
              <a:gd name="T3" fmla="*/ 157339 h 21600"/>
              <a:gd name="T4" fmla="*/ 1785451 w 17255"/>
              <a:gd name="T5" fmla="*/ 1946390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lnTo>
                  <a:pt x="-1" y="18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282" name="Line 78"/>
          <p:cNvSpPr>
            <a:spLocks noChangeShapeType="1"/>
          </p:cNvSpPr>
          <p:nvPr/>
        </p:nvSpPr>
        <p:spPr bwMode="auto">
          <a:xfrm>
            <a:off x="6181725" y="5154613"/>
            <a:ext cx="0" cy="1968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283" name="Rectangle 79"/>
          <p:cNvSpPr>
            <a:spLocks noChangeArrowheads="1"/>
          </p:cNvSpPr>
          <p:nvPr/>
        </p:nvSpPr>
        <p:spPr bwMode="auto">
          <a:xfrm>
            <a:off x="5240338" y="5389563"/>
            <a:ext cx="3683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no</a:t>
            </a:r>
          </a:p>
        </p:txBody>
      </p:sp>
      <p:sp>
        <p:nvSpPr>
          <p:cNvPr id="9284" name="Rectangle 80"/>
          <p:cNvSpPr>
            <a:spLocks noChangeArrowheads="1"/>
          </p:cNvSpPr>
          <p:nvPr/>
        </p:nvSpPr>
        <p:spPr bwMode="auto">
          <a:xfrm>
            <a:off x="5607050" y="4902200"/>
            <a:ext cx="43338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yes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206394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33425" y="300038"/>
            <a:ext cx="7710488" cy="417512"/>
          </a:xfrm>
          <a:noFill/>
        </p:spPr>
        <p:txBody>
          <a:bodyPr anchor="ctr"/>
          <a:lstStyle/>
          <a:p>
            <a:r>
              <a:rPr lang="en-US" altLang="ko-KR" sz="2800"/>
              <a:t>ASSEMBLER     - SECOND  PASS -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654050" y="1042988"/>
            <a:ext cx="82423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Machine instructions are translated  by means of table-lookup procedures;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  (1. Pseudo-Instruction Table, 2. MRI Table, 3. Non-MRI Table</a:t>
            </a:r>
          </a:p>
          <a:p>
            <a:pPr marL="0" marR="0" lvl="0" indent="0" defTabSz="762000" eaLnBrk="1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         4. Address Symbol Table) 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7877175" y="0"/>
            <a:ext cx="1138238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algn="r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Assembler 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4137025" y="6061075"/>
            <a:ext cx="1323975" cy="21272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1879600" y="6021388"/>
            <a:ext cx="1716088" cy="37306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1879600" y="5461000"/>
            <a:ext cx="447675" cy="38258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2725738" y="5461000"/>
            <a:ext cx="452437" cy="37465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1939925" y="4294188"/>
            <a:ext cx="1146175" cy="58261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1939925" y="3873500"/>
            <a:ext cx="1146175" cy="25558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4754563" y="4803775"/>
            <a:ext cx="477837" cy="3937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3862388" y="4813300"/>
            <a:ext cx="792162" cy="62388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5006975" y="3686175"/>
            <a:ext cx="785813" cy="73977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4356100" y="2519363"/>
            <a:ext cx="538163" cy="16351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2841625" y="2427288"/>
            <a:ext cx="1355725" cy="1651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3292475" y="2125663"/>
            <a:ext cx="527050" cy="15557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3109913" y="1816100"/>
            <a:ext cx="885825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Second pass</a:t>
            </a:r>
          </a:p>
        </p:txBody>
      </p:sp>
      <p:sp>
        <p:nvSpPr>
          <p:cNvPr id="10258" name="Arc 18"/>
          <p:cNvSpPr>
            <a:spLocks/>
          </p:cNvSpPr>
          <p:nvPr/>
        </p:nvSpPr>
        <p:spPr bwMode="auto">
          <a:xfrm>
            <a:off x="3522663" y="2049463"/>
            <a:ext cx="73025" cy="76200"/>
          </a:xfrm>
          <a:custGeom>
            <a:avLst/>
            <a:gdLst>
              <a:gd name="T0" fmla="*/ 0 w 17153"/>
              <a:gd name="T1" fmla="*/ 81044 h 21600"/>
              <a:gd name="T2" fmla="*/ 1323531 w 17153"/>
              <a:gd name="T3" fmla="*/ 74944 h 21600"/>
              <a:gd name="T4" fmla="*/ 674156 w 17153"/>
              <a:gd name="T5" fmla="*/ 948327 h 21600"/>
              <a:gd name="T6" fmla="*/ 0 60000 65536"/>
              <a:gd name="T7" fmla="*/ 0 60000 65536"/>
              <a:gd name="T8" fmla="*/ 0 60000 65536"/>
              <a:gd name="T9" fmla="*/ 0 w 17153"/>
              <a:gd name="T10" fmla="*/ 0 h 21600"/>
              <a:gd name="T11" fmla="*/ 17153 w 1715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153" h="21600" fill="none" extrusionOk="0">
                <a:moveTo>
                  <a:pt x="-1" y="1845"/>
                </a:moveTo>
                <a:cubicBezTo>
                  <a:pt x="2751" y="628"/>
                  <a:pt x="5727" y="-1"/>
                  <a:pt x="8737" y="0"/>
                </a:cubicBezTo>
                <a:cubicBezTo>
                  <a:pt x="11628" y="0"/>
                  <a:pt x="14490" y="580"/>
                  <a:pt x="17152" y="1707"/>
                </a:cubicBezTo>
              </a:path>
              <a:path w="17153" h="21600" stroke="0" extrusionOk="0">
                <a:moveTo>
                  <a:pt x="-1" y="1845"/>
                </a:moveTo>
                <a:cubicBezTo>
                  <a:pt x="2751" y="628"/>
                  <a:pt x="5727" y="-1"/>
                  <a:pt x="8737" y="0"/>
                </a:cubicBezTo>
                <a:cubicBezTo>
                  <a:pt x="11628" y="0"/>
                  <a:pt x="14490" y="580"/>
                  <a:pt x="17152" y="1707"/>
                </a:cubicBezTo>
                <a:lnTo>
                  <a:pt x="8737" y="21600"/>
                </a:lnTo>
                <a:lnTo>
                  <a:pt x="-1" y="184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59" name="Line 19"/>
          <p:cNvSpPr>
            <a:spLocks noChangeShapeType="1"/>
          </p:cNvSpPr>
          <p:nvPr/>
        </p:nvSpPr>
        <p:spPr bwMode="auto">
          <a:xfrm flipH="1">
            <a:off x="3559175" y="1985963"/>
            <a:ext cx="1588" cy="809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3254375" y="2111375"/>
            <a:ext cx="596900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LC &lt;-  0</a:t>
            </a:r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2847975" y="2414588"/>
            <a:ext cx="1387475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Scan next line of code</a:t>
            </a:r>
          </a:p>
        </p:txBody>
      </p:sp>
      <p:sp>
        <p:nvSpPr>
          <p:cNvPr id="10262" name="Arc 22"/>
          <p:cNvSpPr>
            <a:spLocks/>
          </p:cNvSpPr>
          <p:nvPr/>
        </p:nvSpPr>
        <p:spPr bwMode="auto">
          <a:xfrm>
            <a:off x="3529013" y="2351088"/>
            <a:ext cx="73025" cy="76200"/>
          </a:xfrm>
          <a:custGeom>
            <a:avLst/>
            <a:gdLst>
              <a:gd name="T0" fmla="*/ 0 w 17153"/>
              <a:gd name="T1" fmla="*/ 81044 h 21600"/>
              <a:gd name="T2" fmla="*/ 1323531 w 17153"/>
              <a:gd name="T3" fmla="*/ 74944 h 21600"/>
              <a:gd name="T4" fmla="*/ 674156 w 17153"/>
              <a:gd name="T5" fmla="*/ 948327 h 21600"/>
              <a:gd name="T6" fmla="*/ 0 60000 65536"/>
              <a:gd name="T7" fmla="*/ 0 60000 65536"/>
              <a:gd name="T8" fmla="*/ 0 60000 65536"/>
              <a:gd name="T9" fmla="*/ 0 w 17153"/>
              <a:gd name="T10" fmla="*/ 0 h 21600"/>
              <a:gd name="T11" fmla="*/ 17153 w 1715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153" h="21600" fill="none" extrusionOk="0">
                <a:moveTo>
                  <a:pt x="-1" y="1845"/>
                </a:moveTo>
                <a:cubicBezTo>
                  <a:pt x="2751" y="628"/>
                  <a:pt x="5727" y="-1"/>
                  <a:pt x="8737" y="0"/>
                </a:cubicBezTo>
                <a:cubicBezTo>
                  <a:pt x="11628" y="0"/>
                  <a:pt x="14490" y="580"/>
                  <a:pt x="17152" y="1707"/>
                </a:cubicBezTo>
              </a:path>
              <a:path w="17153" h="21600" stroke="0" extrusionOk="0">
                <a:moveTo>
                  <a:pt x="-1" y="1845"/>
                </a:moveTo>
                <a:cubicBezTo>
                  <a:pt x="2751" y="628"/>
                  <a:pt x="5727" y="-1"/>
                  <a:pt x="8737" y="0"/>
                </a:cubicBezTo>
                <a:cubicBezTo>
                  <a:pt x="11628" y="0"/>
                  <a:pt x="14490" y="580"/>
                  <a:pt x="17152" y="1707"/>
                </a:cubicBezTo>
                <a:lnTo>
                  <a:pt x="8737" y="21600"/>
                </a:lnTo>
                <a:lnTo>
                  <a:pt x="-1" y="184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63" name="Line 23"/>
          <p:cNvSpPr>
            <a:spLocks noChangeShapeType="1"/>
          </p:cNvSpPr>
          <p:nvPr/>
        </p:nvSpPr>
        <p:spPr bwMode="auto">
          <a:xfrm flipH="1">
            <a:off x="3562350" y="2282825"/>
            <a:ext cx="3175" cy="936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64" name="Rectangle 24"/>
          <p:cNvSpPr>
            <a:spLocks noChangeArrowheads="1"/>
          </p:cNvSpPr>
          <p:nvPr/>
        </p:nvSpPr>
        <p:spPr bwMode="auto">
          <a:xfrm>
            <a:off x="4378325" y="2505075"/>
            <a:ext cx="542925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Set LC</a:t>
            </a:r>
          </a:p>
        </p:txBody>
      </p:sp>
      <p:sp>
        <p:nvSpPr>
          <p:cNvPr id="10265" name="Freeform 25"/>
          <p:cNvSpPr>
            <a:spLocks/>
          </p:cNvSpPr>
          <p:nvPr/>
        </p:nvSpPr>
        <p:spPr bwMode="auto">
          <a:xfrm>
            <a:off x="3956050" y="2278063"/>
            <a:ext cx="677863" cy="230187"/>
          </a:xfrm>
          <a:custGeom>
            <a:avLst/>
            <a:gdLst>
              <a:gd name="T0" fmla="*/ 1120721339 w 409"/>
              <a:gd name="T1" fmla="*/ 311671836 h 169"/>
              <a:gd name="T2" fmla="*/ 1120721339 w 409"/>
              <a:gd name="T3" fmla="*/ 0 h 169"/>
              <a:gd name="T4" fmla="*/ 0 w 409"/>
              <a:gd name="T5" fmla="*/ 0 h 169"/>
              <a:gd name="T6" fmla="*/ 0 60000 65536"/>
              <a:gd name="T7" fmla="*/ 0 60000 65536"/>
              <a:gd name="T8" fmla="*/ 0 60000 65536"/>
              <a:gd name="T9" fmla="*/ 0 w 409"/>
              <a:gd name="T10" fmla="*/ 0 h 169"/>
              <a:gd name="T11" fmla="*/ 409 w 409"/>
              <a:gd name="T12" fmla="*/ 169 h 1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9" h="169">
                <a:moveTo>
                  <a:pt x="408" y="168"/>
                </a:moveTo>
                <a:lnTo>
                  <a:pt x="408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66" name="Arc 26"/>
          <p:cNvSpPr>
            <a:spLocks/>
          </p:cNvSpPr>
          <p:nvPr/>
        </p:nvSpPr>
        <p:spPr bwMode="auto">
          <a:xfrm>
            <a:off x="3921125" y="2352675"/>
            <a:ext cx="73025" cy="76200"/>
          </a:xfrm>
          <a:custGeom>
            <a:avLst/>
            <a:gdLst>
              <a:gd name="T0" fmla="*/ 0 w 17153"/>
              <a:gd name="T1" fmla="*/ 81044 h 21600"/>
              <a:gd name="T2" fmla="*/ 1323531 w 17153"/>
              <a:gd name="T3" fmla="*/ 74944 h 21600"/>
              <a:gd name="T4" fmla="*/ 674156 w 17153"/>
              <a:gd name="T5" fmla="*/ 948327 h 21600"/>
              <a:gd name="T6" fmla="*/ 0 60000 65536"/>
              <a:gd name="T7" fmla="*/ 0 60000 65536"/>
              <a:gd name="T8" fmla="*/ 0 60000 65536"/>
              <a:gd name="T9" fmla="*/ 0 w 17153"/>
              <a:gd name="T10" fmla="*/ 0 h 21600"/>
              <a:gd name="T11" fmla="*/ 17153 w 1715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153" h="21600" fill="none" extrusionOk="0">
                <a:moveTo>
                  <a:pt x="-1" y="1845"/>
                </a:moveTo>
                <a:cubicBezTo>
                  <a:pt x="2751" y="628"/>
                  <a:pt x="5727" y="-1"/>
                  <a:pt x="8737" y="0"/>
                </a:cubicBezTo>
                <a:cubicBezTo>
                  <a:pt x="11628" y="0"/>
                  <a:pt x="14490" y="580"/>
                  <a:pt x="17152" y="1707"/>
                </a:cubicBezTo>
              </a:path>
              <a:path w="17153" h="21600" stroke="0" extrusionOk="0">
                <a:moveTo>
                  <a:pt x="-1" y="1845"/>
                </a:moveTo>
                <a:cubicBezTo>
                  <a:pt x="2751" y="628"/>
                  <a:pt x="5727" y="-1"/>
                  <a:pt x="8737" y="0"/>
                </a:cubicBezTo>
                <a:cubicBezTo>
                  <a:pt x="11628" y="0"/>
                  <a:pt x="14490" y="580"/>
                  <a:pt x="17152" y="1707"/>
                </a:cubicBezTo>
                <a:lnTo>
                  <a:pt x="8737" y="21600"/>
                </a:lnTo>
                <a:lnTo>
                  <a:pt x="-1" y="184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67" name="Line 27"/>
          <p:cNvSpPr>
            <a:spLocks noChangeShapeType="1"/>
          </p:cNvSpPr>
          <p:nvPr/>
        </p:nvSpPr>
        <p:spPr bwMode="auto">
          <a:xfrm>
            <a:off x="3957638" y="2289175"/>
            <a:ext cx="0" cy="809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68" name="Arc 28"/>
          <p:cNvSpPr>
            <a:spLocks/>
          </p:cNvSpPr>
          <p:nvPr/>
        </p:nvSpPr>
        <p:spPr bwMode="auto">
          <a:xfrm>
            <a:off x="3538538" y="2714625"/>
            <a:ext cx="73025" cy="77788"/>
          </a:xfrm>
          <a:custGeom>
            <a:avLst/>
            <a:gdLst>
              <a:gd name="T0" fmla="*/ 0 w 17153"/>
              <a:gd name="T1" fmla="*/ 86219 h 21600"/>
              <a:gd name="T2" fmla="*/ 1323531 w 17153"/>
              <a:gd name="T3" fmla="*/ 79722 h 21600"/>
              <a:gd name="T4" fmla="*/ 674156 w 17153"/>
              <a:gd name="T5" fmla="*/ 1008860 h 21600"/>
              <a:gd name="T6" fmla="*/ 0 60000 65536"/>
              <a:gd name="T7" fmla="*/ 0 60000 65536"/>
              <a:gd name="T8" fmla="*/ 0 60000 65536"/>
              <a:gd name="T9" fmla="*/ 0 w 17153"/>
              <a:gd name="T10" fmla="*/ 0 h 21600"/>
              <a:gd name="T11" fmla="*/ 17153 w 1715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153" h="21600" fill="none" extrusionOk="0">
                <a:moveTo>
                  <a:pt x="-1" y="1845"/>
                </a:moveTo>
                <a:cubicBezTo>
                  <a:pt x="2751" y="628"/>
                  <a:pt x="5727" y="-1"/>
                  <a:pt x="8737" y="0"/>
                </a:cubicBezTo>
                <a:cubicBezTo>
                  <a:pt x="11628" y="0"/>
                  <a:pt x="14490" y="580"/>
                  <a:pt x="17152" y="1707"/>
                </a:cubicBezTo>
              </a:path>
              <a:path w="17153" h="21600" stroke="0" extrusionOk="0">
                <a:moveTo>
                  <a:pt x="-1" y="1845"/>
                </a:moveTo>
                <a:cubicBezTo>
                  <a:pt x="2751" y="628"/>
                  <a:pt x="5727" y="-1"/>
                  <a:pt x="8737" y="0"/>
                </a:cubicBezTo>
                <a:cubicBezTo>
                  <a:pt x="11628" y="0"/>
                  <a:pt x="14490" y="580"/>
                  <a:pt x="17152" y="1707"/>
                </a:cubicBezTo>
                <a:lnTo>
                  <a:pt x="8737" y="21600"/>
                </a:lnTo>
                <a:lnTo>
                  <a:pt x="-1" y="184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69" name="Line 29"/>
          <p:cNvSpPr>
            <a:spLocks noChangeShapeType="1"/>
          </p:cNvSpPr>
          <p:nvPr/>
        </p:nvSpPr>
        <p:spPr bwMode="auto">
          <a:xfrm flipH="1">
            <a:off x="3568700" y="2601913"/>
            <a:ext cx="0" cy="122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0270" name="Group 34"/>
          <p:cNvGrpSpPr>
            <a:grpSpLocks/>
          </p:cNvGrpSpPr>
          <p:nvPr/>
        </p:nvGrpSpPr>
        <p:grpSpPr bwMode="auto">
          <a:xfrm>
            <a:off x="3206750" y="2797175"/>
            <a:ext cx="711200" cy="546100"/>
            <a:chOff x="1794" y="3184"/>
            <a:chExt cx="430" cy="398"/>
          </a:xfrm>
        </p:grpSpPr>
        <p:sp>
          <p:nvSpPr>
            <p:cNvPr id="10410" name="Line 30"/>
            <p:cNvSpPr>
              <a:spLocks noChangeShapeType="1"/>
            </p:cNvSpPr>
            <p:nvPr/>
          </p:nvSpPr>
          <p:spPr bwMode="auto">
            <a:xfrm flipH="1">
              <a:off x="1794" y="3184"/>
              <a:ext cx="226" cy="19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11" name="Line 31"/>
            <p:cNvSpPr>
              <a:spLocks noChangeShapeType="1"/>
            </p:cNvSpPr>
            <p:nvPr/>
          </p:nvSpPr>
          <p:spPr bwMode="auto">
            <a:xfrm flipH="1">
              <a:off x="1998" y="3388"/>
              <a:ext cx="226" cy="19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12" name="Line 32"/>
            <p:cNvSpPr>
              <a:spLocks noChangeShapeType="1"/>
            </p:cNvSpPr>
            <p:nvPr/>
          </p:nvSpPr>
          <p:spPr bwMode="auto">
            <a:xfrm>
              <a:off x="2014" y="3184"/>
              <a:ext cx="194" cy="19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13" name="Line 33"/>
            <p:cNvSpPr>
              <a:spLocks noChangeShapeType="1"/>
            </p:cNvSpPr>
            <p:nvPr/>
          </p:nvSpPr>
          <p:spPr bwMode="auto">
            <a:xfrm>
              <a:off x="1810" y="3388"/>
              <a:ext cx="194" cy="19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271" name="Group 39"/>
          <p:cNvGrpSpPr>
            <a:grpSpLocks/>
          </p:cNvGrpSpPr>
          <p:nvPr/>
        </p:nvGrpSpPr>
        <p:grpSpPr bwMode="auto">
          <a:xfrm>
            <a:off x="4391025" y="2897188"/>
            <a:ext cx="482600" cy="355600"/>
            <a:chOff x="2508" y="3256"/>
            <a:chExt cx="292" cy="260"/>
          </a:xfrm>
        </p:grpSpPr>
        <p:sp>
          <p:nvSpPr>
            <p:cNvPr id="10406" name="Line 35"/>
            <p:cNvSpPr>
              <a:spLocks noChangeShapeType="1"/>
            </p:cNvSpPr>
            <p:nvPr/>
          </p:nvSpPr>
          <p:spPr bwMode="auto">
            <a:xfrm flipH="1">
              <a:off x="2508" y="3256"/>
              <a:ext cx="160" cy="12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07" name="Line 36"/>
            <p:cNvSpPr>
              <a:spLocks noChangeShapeType="1"/>
            </p:cNvSpPr>
            <p:nvPr/>
          </p:nvSpPr>
          <p:spPr bwMode="auto">
            <a:xfrm flipH="1">
              <a:off x="2646" y="3388"/>
              <a:ext cx="154" cy="1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08" name="Line 37"/>
            <p:cNvSpPr>
              <a:spLocks noChangeShapeType="1"/>
            </p:cNvSpPr>
            <p:nvPr/>
          </p:nvSpPr>
          <p:spPr bwMode="auto">
            <a:xfrm>
              <a:off x="2662" y="3256"/>
              <a:ext cx="122" cy="12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09" name="Line 38"/>
            <p:cNvSpPr>
              <a:spLocks noChangeShapeType="1"/>
            </p:cNvSpPr>
            <p:nvPr/>
          </p:nvSpPr>
          <p:spPr bwMode="auto">
            <a:xfrm>
              <a:off x="2524" y="3388"/>
              <a:ext cx="128" cy="1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0272" name="Arc 40"/>
          <p:cNvSpPr>
            <a:spLocks/>
          </p:cNvSpPr>
          <p:nvPr/>
        </p:nvSpPr>
        <p:spPr bwMode="auto">
          <a:xfrm>
            <a:off x="4300538" y="3036888"/>
            <a:ext cx="92075" cy="61912"/>
          </a:xfrm>
          <a:custGeom>
            <a:avLst/>
            <a:gdLst>
              <a:gd name="T0" fmla="*/ 132213 w 21600"/>
              <a:gd name="T1" fmla="*/ 806574 h 17153"/>
              <a:gd name="T2" fmla="*/ 142985 w 21600"/>
              <a:gd name="T3" fmla="*/ 0 h 17153"/>
              <a:gd name="T4" fmla="*/ 1673084 w 21600"/>
              <a:gd name="T5" fmla="*/ 410829 h 17153"/>
              <a:gd name="T6" fmla="*/ 0 60000 65536"/>
              <a:gd name="T7" fmla="*/ 0 60000 65536"/>
              <a:gd name="T8" fmla="*/ 0 60000 65536"/>
              <a:gd name="T9" fmla="*/ 0 w 21600"/>
              <a:gd name="T10" fmla="*/ 0 h 17153"/>
              <a:gd name="T11" fmla="*/ 21600 w 21600"/>
              <a:gd name="T12" fmla="*/ 17153 h 171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153" fill="none" extrusionOk="0">
                <a:moveTo>
                  <a:pt x="1707" y="17152"/>
                </a:moveTo>
                <a:cubicBezTo>
                  <a:pt x="580" y="14490"/>
                  <a:pt x="0" y="11628"/>
                  <a:pt x="0" y="8737"/>
                </a:cubicBezTo>
                <a:cubicBezTo>
                  <a:pt x="-1" y="5727"/>
                  <a:pt x="628" y="2751"/>
                  <a:pt x="1845" y="-1"/>
                </a:cubicBezTo>
              </a:path>
              <a:path w="21600" h="17153" stroke="0" extrusionOk="0">
                <a:moveTo>
                  <a:pt x="1707" y="17152"/>
                </a:moveTo>
                <a:cubicBezTo>
                  <a:pt x="580" y="14490"/>
                  <a:pt x="0" y="11628"/>
                  <a:pt x="0" y="8737"/>
                </a:cubicBezTo>
                <a:cubicBezTo>
                  <a:pt x="-1" y="5727"/>
                  <a:pt x="628" y="2751"/>
                  <a:pt x="1845" y="-1"/>
                </a:cubicBezTo>
                <a:lnTo>
                  <a:pt x="21600" y="8737"/>
                </a:lnTo>
                <a:lnTo>
                  <a:pt x="1707" y="171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73" name="Line 41"/>
          <p:cNvSpPr>
            <a:spLocks noChangeShapeType="1"/>
          </p:cNvSpPr>
          <p:nvPr/>
        </p:nvSpPr>
        <p:spPr bwMode="auto">
          <a:xfrm>
            <a:off x="3908425" y="3073400"/>
            <a:ext cx="3984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74" name="Arc 42"/>
          <p:cNvSpPr>
            <a:spLocks/>
          </p:cNvSpPr>
          <p:nvPr/>
        </p:nvSpPr>
        <p:spPr bwMode="auto">
          <a:xfrm>
            <a:off x="4598988" y="2690813"/>
            <a:ext cx="74612" cy="77787"/>
          </a:xfrm>
          <a:custGeom>
            <a:avLst/>
            <a:gdLst>
              <a:gd name="T0" fmla="*/ 1366256 w 17436"/>
              <a:gd name="T1" fmla="*/ 926299 h 21600"/>
              <a:gd name="T2" fmla="*/ 0 w 17436"/>
              <a:gd name="T3" fmla="*/ 919619 h 21600"/>
              <a:gd name="T4" fmla="*/ 695818 w 17436"/>
              <a:gd name="T5" fmla="*/ 0 h 21600"/>
              <a:gd name="T6" fmla="*/ 0 60000 65536"/>
              <a:gd name="T7" fmla="*/ 0 60000 65536"/>
              <a:gd name="T8" fmla="*/ 0 60000 65536"/>
              <a:gd name="T9" fmla="*/ 0 w 17436"/>
              <a:gd name="T10" fmla="*/ 0 h 21600"/>
              <a:gd name="T11" fmla="*/ 17436 w 1743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436" h="21600" fill="none" extrusionOk="0">
                <a:moveTo>
                  <a:pt x="17436" y="19833"/>
                </a:moveTo>
                <a:cubicBezTo>
                  <a:pt x="14734" y="20998"/>
                  <a:pt x="11822" y="21599"/>
                  <a:pt x="8880" y="21600"/>
                </a:cubicBezTo>
                <a:cubicBezTo>
                  <a:pt x="5818" y="21600"/>
                  <a:pt x="2791" y="20949"/>
                  <a:pt x="-1" y="19690"/>
                </a:cubicBezTo>
              </a:path>
              <a:path w="17436" h="21600" stroke="0" extrusionOk="0">
                <a:moveTo>
                  <a:pt x="17436" y="19833"/>
                </a:moveTo>
                <a:cubicBezTo>
                  <a:pt x="14734" y="20998"/>
                  <a:pt x="11822" y="21599"/>
                  <a:pt x="8880" y="21600"/>
                </a:cubicBezTo>
                <a:cubicBezTo>
                  <a:pt x="5818" y="21600"/>
                  <a:pt x="2791" y="20949"/>
                  <a:pt x="-1" y="19690"/>
                </a:cubicBezTo>
                <a:lnTo>
                  <a:pt x="8880" y="0"/>
                </a:lnTo>
                <a:lnTo>
                  <a:pt x="17436" y="198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75" name="Line 43"/>
          <p:cNvSpPr>
            <a:spLocks noChangeShapeType="1"/>
          </p:cNvSpPr>
          <p:nvPr/>
        </p:nvSpPr>
        <p:spPr bwMode="auto">
          <a:xfrm>
            <a:off x="4638675" y="2765425"/>
            <a:ext cx="0" cy="1317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76" name="Rectangle 44"/>
          <p:cNvSpPr>
            <a:spLocks noChangeArrowheads="1"/>
          </p:cNvSpPr>
          <p:nvPr/>
        </p:nvSpPr>
        <p:spPr bwMode="auto">
          <a:xfrm>
            <a:off x="3016250" y="3533775"/>
            <a:ext cx="371475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yes</a:t>
            </a:r>
          </a:p>
        </p:txBody>
      </p:sp>
      <p:sp>
        <p:nvSpPr>
          <p:cNvPr id="10277" name="Rectangle 45"/>
          <p:cNvSpPr>
            <a:spLocks noChangeArrowheads="1"/>
          </p:cNvSpPr>
          <p:nvPr/>
        </p:nvSpPr>
        <p:spPr bwMode="auto">
          <a:xfrm>
            <a:off x="4598988" y="2741613"/>
            <a:ext cx="371475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yes</a:t>
            </a:r>
          </a:p>
        </p:txBody>
      </p:sp>
      <p:sp>
        <p:nvSpPr>
          <p:cNvPr id="10278" name="Rectangle 46"/>
          <p:cNvSpPr>
            <a:spLocks noChangeArrowheads="1"/>
          </p:cNvSpPr>
          <p:nvPr/>
        </p:nvSpPr>
        <p:spPr bwMode="auto">
          <a:xfrm>
            <a:off x="4425950" y="2973388"/>
            <a:ext cx="441325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ORG</a:t>
            </a:r>
          </a:p>
        </p:txBody>
      </p:sp>
      <p:sp>
        <p:nvSpPr>
          <p:cNvPr id="10279" name="Arc 47"/>
          <p:cNvSpPr>
            <a:spLocks/>
          </p:cNvSpPr>
          <p:nvPr/>
        </p:nvSpPr>
        <p:spPr bwMode="auto">
          <a:xfrm>
            <a:off x="3522663" y="3454400"/>
            <a:ext cx="73025" cy="77788"/>
          </a:xfrm>
          <a:custGeom>
            <a:avLst/>
            <a:gdLst>
              <a:gd name="T0" fmla="*/ 0 w 17153"/>
              <a:gd name="T1" fmla="*/ 86219 h 21600"/>
              <a:gd name="T2" fmla="*/ 1323531 w 17153"/>
              <a:gd name="T3" fmla="*/ 79722 h 21600"/>
              <a:gd name="T4" fmla="*/ 674156 w 17153"/>
              <a:gd name="T5" fmla="*/ 1008860 h 21600"/>
              <a:gd name="T6" fmla="*/ 0 60000 65536"/>
              <a:gd name="T7" fmla="*/ 0 60000 65536"/>
              <a:gd name="T8" fmla="*/ 0 60000 65536"/>
              <a:gd name="T9" fmla="*/ 0 w 17153"/>
              <a:gd name="T10" fmla="*/ 0 h 21600"/>
              <a:gd name="T11" fmla="*/ 17153 w 1715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153" h="21600" fill="none" extrusionOk="0">
                <a:moveTo>
                  <a:pt x="-1" y="1845"/>
                </a:moveTo>
                <a:cubicBezTo>
                  <a:pt x="2751" y="628"/>
                  <a:pt x="5727" y="-1"/>
                  <a:pt x="8737" y="0"/>
                </a:cubicBezTo>
                <a:cubicBezTo>
                  <a:pt x="11628" y="0"/>
                  <a:pt x="14490" y="580"/>
                  <a:pt x="17152" y="1707"/>
                </a:cubicBezTo>
              </a:path>
              <a:path w="17153" h="21600" stroke="0" extrusionOk="0">
                <a:moveTo>
                  <a:pt x="-1" y="1845"/>
                </a:moveTo>
                <a:cubicBezTo>
                  <a:pt x="2751" y="628"/>
                  <a:pt x="5727" y="-1"/>
                  <a:pt x="8737" y="0"/>
                </a:cubicBezTo>
                <a:cubicBezTo>
                  <a:pt x="11628" y="0"/>
                  <a:pt x="14490" y="580"/>
                  <a:pt x="17152" y="1707"/>
                </a:cubicBezTo>
                <a:lnTo>
                  <a:pt x="8737" y="21600"/>
                </a:lnTo>
                <a:lnTo>
                  <a:pt x="-1" y="184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80" name="Line 48"/>
          <p:cNvSpPr>
            <a:spLocks noChangeShapeType="1"/>
          </p:cNvSpPr>
          <p:nvPr/>
        </p:nvSpPr>
        <p:spPr bwMode="auto">
          <a:xfrm>
            <a:off x="3563938" y="3357563"/>
            <a:ext cx="0" cy="984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81" name="Arc 49"/>
          <p:cNvSpPr>
            <a:spLocks/>
          </p:cNvSpPr>
          <p:nvPr/>
        </p:nvSpPr>
        <p:spPr bwMode="auto">
          <a:xfrm>
            <a:off x="3081338" y="2344738"/>
            <a:ext cx="73025" cy="77787"/>
          </a:xfrm>
          <a:custGeom>
            <a:avLst/>
            <a:gdLst>
              <a:gd name="T0" fmla="*/ 0 w 17153"/>
              <a:gd name="T1" fmla="*/ 86218 h 21600"/>
              <a:gd name="T2" fmla="*/ 1323531 w 17153"/>
              <a:gd name="T3" fmla="*/ 79721 h 21600"/>
              <a:gd name="T4" fmla="*/ 674156 w 17153"/>
              <a:gd name="T5" fmla="*/ 1008818 h 21600"/>
              <a:gd name="T6" fmla="*/ 0 60000 65536"/>
              <a:gd name="T7" fmla="*/ 0 60000 65536"/>
              <a:gd name="T8" fmla="*/ 0 60000 65536"/>
              <a:gd name="T9" fmla="*/ 0 w 17153"/>
              <a:gd name="T10" fmla="*/ 0 h 21600"/>
              <a:gd name="T11" fmla="*/ 17153 w 1715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153" h="21600" fill="none" extrusionOk="0">
                <a:moveTo>
                  <a:pt x="-1" y="1845"/>
                </a:moveTo>
                <a:cubicBezTo>
                  <a:pt x="2751" y="628"/>
                  <a:pt x="5727" y="-1"/>
                  <a:pt x="8737" y="0"/>
                </a:cubicBezTo>
                <a:cubicBezTo>
                  <a:pt x="11628" y="0"/>
                  <a:pt x="14490" y="580"/>
                  <a:pt x="17152" y="1707"/>
                </a:cubicBezTo>
              </a:path>
              <a:path w="17153" h="21600" stroke="0" extrusionOk="0">
                <a:moveTo>
                  <a:pt x="-1" y="1845"/>
                </a:moveTo>
                <a:cubicBezTo>
                  <a:pt x="2751" y="628"/>
                  <a:pt x="5727" y="-1"/>
                  <a:pt x="8737" y="0"/>
                </a:cubicBezTo>
                <a:cubicBezTo>
                  <a:pt x="11628" y="0"/>
                  <a:pt x="14490" y="580"/>
                  <a:pt x="17152" y="1707"/>
                </a:cubicBezTo>
                <a:lnTo>
                  <a:pt x="8737" y="21600"/>
                </a:lnTo>
                <a:lnTo>
                  <a:pt x="-1" y="184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82" name="Line 50"/>
          <p:cNvSpPr>
            <a:spLocks noChangeShapeType="1"/>
          </p:cNvSpPr>
          <p:nvPr/>
        </p:nvSpPr>
        <p:spPr bwMode="auto">
          <a:xfrm flipH="1">
            <a:off x="3116263" y="2289175"/>
            <a:ext cx="0" cy="650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83" name="Line 51"/>
          <p:cNvSpPr>
            <a:spLocks noChangeShapeType="1"/>
          </p:cNvSpPr>
          <p:nvPr/>
        </p:nvSpPr>
        <p:spPr bwMode="auto">
          <a:xfrm>
            <a:off x="1711325" y="2282825"/>
            <a:ext cx="1408113" cy="63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84" name="Rectangle 52"/>
          <p:cNvSpPr>
            <a:spLocks noChangeArrowheads="1"/>
          </p:cNvSpPr>
          <p:nvPr/>
        </p:nvSpPr>
        <p:spPr bwMode="auto">
          <a:xfrm>
            <a:off x="3265488" y="2924175"/>
            <a:ext cx="5937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Pseudo</a:t>
            </a:r>
          </a:p>
          <a:p>
            <a:pPr marL="0" marR="0" lvl="0" indent="0" defTabSz="762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285" name="Rectangle 53"/>
          <p:cNvSpPr>
            <a:spLocks noChangeArrowheads="1"/>
          </p:cNvSpPr>
          <p:nvPr/>
        </p:nvSpPr>
        <p:spPr bwMode="auto">
          <a:xfrm>
            <a:off x="3344863" y="3038475"/>
            <a:ext cx="460375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instr.</a:t>
            </a:r>
          </a:p>
        </p:txBody>
      </p:sp>
      <p:sp>
        <p:nvSpPr>
          <p:cNvPr id="10286" name="Rectangle 54"/>
          <p:cNvSpPr>
            <a:spLocks noChangeArrowheads="1"/>
          </p:cNvSpPr>
          <p:nvPr/>
        </p:nvSpPr>
        <p:spPr bwMode="auto">
          <a:xfrm>
            <a:off x="3851275" y="2913063"/>
            <a:ext cx="371475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yes</a:t>
            </a:r>
          </a:p>
        </p:txBody>
      </p:sp>
      <p:grpSp>
        <p:nvGrpSpPr>
          <p:cNvPr id="10287" name="Group 59"/>
          <p:cNvGrpSpPr>
            <a:grpSpLocks/>
          </p:cNvGrpSpPr>
          <p:nvPr/>
        </p:nvGrpSpPr>
        <p:grpSpPr bwMode="auto">
          <a:xfrm>
            <a:off x="5067300" y="2897188"/>
            <a:ext cx="492125" cy="355600"/>
            <a:chOff x="2916" y="3256"/>
            <a:chExt cx="298" cy="260"/>
          </a:xfrm>
        </p:grpSpPr>
        <p:sp>
          <p:nvSpPr>
            <p:cNvPr id="10402" name="Line 55"/>
            <p:cNvSpPr>
              <a:spLocks noChangeShapeType="1"/>
            </p:cNvSpPr>
            <p:nvPr/>
          </p:nvSpPr>
          <p:spPr bwMode="auto">
            <a:xfrm flipH="1">
              <a:off x="2916" y="3256"/>
              <a:ext cx="160" cy="12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03" name="Line 56"/>
            <p:cNvSpPr>
              <a:spLocks noChangeShapeType="1"/>
            </p:cNvSpPr>
            <p:nvPr/>
          </p:nvSpPr>
          <p:spPr bwMode="auto">
            <a:xfrm flipH="1">
              <a:off x="3054" y="3388"/>
              <a:ext cx="160" cy="1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04" name="Line 57"/>
            <p:cNvSpPr>
              <a:spLocks noChangeShapeType="1"/>
            </p:cNvSpPr>
            <p:nvPr/>
          </p:nvSpPr>
          <p:spPr bwMode="auto">
            <a:xfrm>
              <a:off x="3070" y="3256"/>
              <a:ext cx="128" cy="12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05" name="Line 58"/>
            <p:cNvSpPr>
              <a:spLocks noChangeShapeType="1"/>
            </p:cNvSpPr>
            <p:nvPr/>
          </p:nvSpPr>
          <p:spPr bwMode="auto">
            <a:xfrm>
              <a:off x="2932" y="3388"/>
              <a:ext cx="128" cy="1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0288" name="Rectangle 60"/>
          <p:cNvSpPr>
            <a:spLocks noChangeArrowheads="1"/>
          </p:cNvSpPr>
          <p:nvPr/>
        </p:nvSpPr>
        <p:spPr bwMode="auto">
          <a:xfrm>
            <a:off x="5103813" y="2973388"/>
            <a:ext cx="422275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END</a:t>
            </a:r>
          </a:p>
        </p:txBody>
      </p:sp>
      <p:sp>
        <p:nvSpPr>
          <p:cNvPr id="10289" name="Arc 61"/>
          <p:cNvSpPr>
            <a:spLocks/>
          </p:cNvSpPr>
          <p:nvPr/>
        </p:nvSpPr>
        <p:spPr bwMode="auto">
          <a:xfrm>
            <a:off x="4972050" y="3043238"/>
            <a:ext cx="92075" cy="58737"/>
          </a:xfrm>
          <a:custGeom>
            <a:avLst/>
            <a:gdLst>
              <a:gd name="T0" fmla="*/ 132213 w 21600"/>
              <a:gd name="T1" fmla="*/ 688740 h 17153"/>
              <a:gd name="T2" fmla="*/ 142985 w 21600"/>
              <a:gd name="T3" fmla="*/ 0 h 17153"/>
              <a:gd name="T4" fmla="*/ 1673084 w 21600"/>
              <a:gd name="T5" fmla="*/ 350813 h 17153"/>
              <a:gd name="T6" fmla="*/ 0 60000 65536"/>
              <a:gd name="T7" fmla="*/ 0 60000 65536"/>
              <a:gd name="T8" fmla="*/ 0 60000 65536"/>
              <a:gd name="T9" fmla="*/ 0 w 21600"/>
              <a:gd name="T10" fmla="*/ 0 h 17153"/>
              <a:gd name="T11" fmla="*/ 21600 w 21600"/>
              <a:gd name="T12" fmla="*/ 17153 h 171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153" fill="none" extrusionOk="0">
                <a:moveTo>
                  <a:pt x="1707" y="17152"/>
                </a:moveTo>
                <a:cubicBezTo>
                  <a:pt x="580" y="14490"/>
                  <a:pt x="0" y="11628"/>
                  <a:pt x="0" y="8737"/>
                </a:cubicBezTo>
                <a:cubicBezTo>
                  <a:pt x="-1" y="5727"/>
                  <a:pt x="628" y="2751"/>
                  <a:pt x="1845" y="-1"/>
                </a:cubicBezTo>
              </a:path>
              <a:path w="21600" h="17153" stroke="0" extrusionOk="0">
                <a:moveTo>
                  <a:pt x="1707" y="17152"/>
                </a:moveTo>
                <a:cubicBezTo>
                  <a:pt x="580" y="14490"/>
                  <a:pt x="0" y="11628"/>
                  <a:pt x="0" y="8737"/>
                </a:cubicBezTo>
                <a:cubicBezTo>
                  <a:pt x="-1" y="5727"/>
                  <a:pt x="628" y="2751"/>
                  <a:pt x="1845" y="-1"/>
                </a:cubicBezTo>
                <a:lnTo>
                  <a:pt x="21600" y="8737"/>
                </a:lnTo>
                <a:lnTo>
                  <a:pt x="1707" y="171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90" name="Line 62"/>
          <p:cNvSpPr>
            <a:spLocks noChangeShapeType="1"/>
          </p:cNvSpPr>
          <p:nvPr/>
        </p:nvSpPr>
        <p:spPr bwMode="auto">
          <a:xfrm>
            <a:off x="4864100" y="3073400"/>
            <a:ext cx="1190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91" name="Rectangle 63"/>
          <p:cNvSpPr>
            <a:spLocks noChangeArrowheads="1"/>
          </p:cNvSpPr>
          <p:nvPr/>
        </p:nvSpPr>
        <p:spPr bwMode="auto">
          <a:xfrm>
            <a:off x="4786313" y="2895600"/>
            <a:ext cx="320675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no</a:t>
            </a:r>
          </a:p>
        </p:txBody>
      </p:sp>
      <p:sp>
        <p:nvSpPr>
          <p:cNvPr id="10292" name="Arc 64"/>
          <p:cNvSpPr>
            <a:spLocks/>
          </p:cNvSpPr>
          <p:nvPr/>
        </p:nvSpPr>
        <p:spPr bwMode="auto">
          <a:xfrm>
            <a:off x="5275263" y="2503488"/>
            <a:ext cx="74612" cy="76200"/>
          </a:xfrm>
          <a:custGeom>
            <a:avLst/>
            <a:gdLst>
              <a:gd name="T0" fmla="*/ 1366256 w 17436"/>
              <a:gd name="T1" fmla="*/ 870744 h 21600"/>
              <a:gd name="T2" fmla="*/ 0 w 17436"/>
              <a:gd name="T3" fmla="*/ 864471 h 21600"/>
              <a:gd name="T4" fmla="*/ 695818 w 17436"/>
              <a:gd name="T5" fmla="*/ 0 h 21600"/>
              <a:gd name="T6" fmla="*/ 0 60000 65536"/>
              <a:gd name="T7" fmla="*/ 0 60000 65536"/>
              <a:gd name="T8" fmla="*/ 0 60000 65536"/>
              <a:gd name="T9" fmla="*/ 0 w 17436"/>
              <a:gd name="T10" fmla="*/ 0 h 21600"/>
              <a:gd name="T11" fmla="*/ 17436 w 1743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436" h="21600" fill="none" extrusionOk="0">
                <a:moveTo>
                  <a:pt x="17436" y="19833"/>
                </a:moveTo>
                <a:cubicBezTo>
                  <a:pt x="14734" y="20998"/>
                  <a:pt x="11822" y="21599"/>
                  <a:pt x="8880" y="21600"/>
                </a:cubicBezTo>
                <a:cubicBezTo>
                  <a:pt x="5818" y="21600"/>
                  <a:pt x="2791" y="20949"/>
                  <a:pt x="-1" y="19690"/>
                </a:cubicBezTo>
              </a:path>
              <a:path w="17436" h="21600" stroke="0" extrusionOk="0">
                <a:moveTo>
                  <a:pt x="17436" y="19833"/>
                </a:moveTo>
                <a:cubicBezTo>
                  <a:pt x="14734" y="20998"/>
                  <a:pt x="11822" y="21599"/>
                  <a:pt x="8880" y="21600"/>
                </a:cubicBezTo>
                <a:cubicBezTo>
                  <a:pt x="5818" y="21600"/>
                  <a:pt x="2791" y="20949"/>
                  <a:pt x="-1" y="19690"/>
                </a:cubicBezTo>
                <a:lnTo>
                  <a:pt x="8880" y="0"/>
                </a:lnTo>
                <a:lnTo>
                  <a:pt x="17436" y="198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93" name="Line 65"/>
          <p:cNvSpPr>
            <a:spLocks noChangeShapeType="1"/>
          </p:cNvSpPr>
          <p:nvPr/>
        </p:nvSpPr>
        <p:spPr bwMode="auto">
          <a:xfrm flipV="1">
            <a:off x="5314950" y="2562225"/>
            <a:ext cx="0" cy="3317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0294" name="Group 72"/>
          <p:cNvGrpSpPr>
            <a:grpSpLocks/>
          </p:cNvGrpSpPr>
          <p:nvPr/>
        </p:nvGrpSpPr>
        <p:grpSpPr bwMode="auto">
          <a:xfrm>
            <a:off x="5033963" y="2332038"/>
            <a:ext cx="538162" cy="180975"/>
            <a:chOff x="2897" y="2844"/>
            <a:chExt cx="324" cy="132"/>
          </a:xfrm>
        </p:grpSpPr>
        <p:sp>
          <p:nvSpPr>
            <p:cNvPr id="10396" name="Arc 66"/>
            <p:cNvSpPr>
              <a:spLocks/>
            </p:cNvSpPr>
            <p:nvPr/>
          </p:nvSpPr>
          <p:spPr bwMode="auto">
            <a:xfrm>
              <a:off x="2897" y="2849"/>
              <a:ext cx="48" cy="57"/>
            </a:xfrm>
            <a:custGeom>
              <a:avLst/>
              <a:gdLst>
                <a:gd name="T0" fmla="*/ 0 w 21600"/>
                <a:gd name="T1" fmla="*/ 0 h 21595"/>
                <a:gd name="T2" fmla="*/ 0 w 21600"/>
                <a:gd name="T3" fmla="*/ 0 h 21595"/>
                <a:gd name="T4" fmla="*/ 0 w 21600"/>
                <a:gd name="T5" fmla="*/ 0 h 21595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5"/>
                <a:gd name="T11" fmla="*/ 21600 w 21600"/>
                <a:gd name="T12" fmla="*/ 21595 h 215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5" fill="none" extrusionOk="0">
                  <a:moveTo>
                    <a:pt x="0" y="21595"/>
                  </a:moveTo>
                  <a:cubicBezTo>
                    <a:pt x="0" y="9841"/>
                    <a:pt x="9398" y="244"/>
                    <a:pt x="21149" y="-1"/>
                  </a:cubicBezTo>
                </a:path>
                <a:path w="21600" h="21595" stroke="0" extrusionOk="0">
                  <a:moveTo>
                    <a:pt x="0" y="21595"/>
                  </a:moveTo>
                  <a:cubicBezTo>
                    <a:pt x="0" y="9841"/>
                    <a:pt x="9398" y="244"/>
                    <a:pt x="21149" y="-1"/>
                  </a:cubicBezTo>
                  <a:lnTo>
                    <a:pt x="21600" y="21595"/>
                  </a:lnTo>
                  <a:lnTo>
                    <a:pt x="0" y="21595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97" name="Arc 67"/>
            <p:cNvSpPr>
              <a:spLocks/>
            </p:cNvSpPr>
            <p:nvPr/>
          </p:nvSpPr>
          <p:spPr bwMode="auto">
            <a:xfrm>
              <a:off x="2897" y="2905"/>
              <a:ext cx="48" cy="5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98" name="Line 68"/>
            <p:cNvSpPr>
              <a:spLocks noChangeShapeType="1"/>
            </p:cNvSpPr>
            <p:nvPr/>
          </p:nvSpPr>
          <p:spPr bwMode="auto">
            <a:xfrm>
              <a:off x="2956" y="2844"/>
              <a:ext cx="21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99" name="Line 69"/>
            <p:cNvSpPr>
              <a:spLocks noChangeShapeType="1"/>
            </p:cNvSpPr>
            <p:nvPr/>
          </p:nvSpPr>
          <p:spPr bwMode="auto">
            <a:xfrm>
              <a:off x="2956" y="2976"/>
              <a:ext cx="21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00" name="Arc 70"/>
            <p:cNvSpPr>
              <a:spLocks/>
            </p:cNvSpPr>
            <p:nvPr/>
          </p:nvSpPr>
          <p:spPr bwMode="auto">
            <a:xfrm>
              <a:off x="3172" y="2849"/>
              <a:ext cx="49" cy="57"/>
            </a:xfrm>
            <a:custGeom>
              <a:avLst/>
              <a:gdLst>
                <a:gd name="T0" fmla="*/ 0 w 22050"/>
                <a:gd name="T1" fmla="*/ 0 h 21600"/>
                <a:gd name="T2" fmla="*/ 0 w 22050"/>
                <a:gd name="T3" fmla="*/ 0 h 21600"/>
                <a:gd name="T4" fmla="*/ 0 w 22050"/>
                <a:gd name="T5" fmla="*/ 0 h 21600"/>
                <a:gd name="T6" fmla="*/ 0 60000 65536"/>
                <a:gd name="T7" fmla="*/ 0 60000 65536"/>
                <a:gd name="T8" fmla="*/ 0 60000 65536"/>
                <a:gd name="T9" fmla="*/ 0 w 22050"/>
                <a:gd name="T10" fmla="*/ 0 h 21600"/>
                <a:gd name="T11" fmla="*/ 22050 w 2205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50" h="21600" fill="none" extrusionOk="0">
                  <a:moveTo>
                    <a:pt x="-1" y="4"/>
                  </a:moveTo>
                  <a:cubicBezTo>
                    <a:pt x="149" y="1"/>
                    <a:pt x="299" y="-1"/>
                    <a:pt x="450" y="0"/>
                  </a:cubicBezTo>
                  <a:cubicBezTo>
                    <a:pt x="12379" y="0"/>
                    <a:pt x="22050" y="9670"/>
                    <a:pt x="22050" y="21600"/>
                  </a:cubicBezTo>
                </a:path>
                <a:path w="22050" h="21600" stroke="0" extrusionOk="0">
                  <a:moveTo>
                    <a:pt x="-1" y="4"/>
                  </a:moveTo>
                  <a:cubicBezTo>
                    <a:pt x="149" y="1"/>
                    <a:pt x="299" y="-1"/>
                    <a:pt x="450" y="0"/>
                  </a:cubicBezTo>
                  <a:cubicBezTo>
                    <a:pt x="12379" y="0"/>
                    <a:pt x="22050" y="9670"/>
                    <a:pt x="22050" y="21600"/>
                  </a:cubicBezTo>
                  <a:lnTo>
                    <a:pt x="450" y="21600"/>
                  </a:lnTo>
                  <a:lnTo>
                    <a:pt x="-1" y="4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01" name="Arc 71"/>
            <p:cNvSpPr>
              <a:spLocks/>
            </p:cNvSpPr>
            <p:nvPr/>
          </p:nvSpPr>
          <p:spPr bwMode="auto">
            <a:xfrm>
              <a:off x="3172" y="2905"/>
              <a:ext cx="48" cy="5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0295" name="Rectangle 73"/>
          <p:cNvSpPr>
            <a:spLocks noChangeArrowheads="1"/>
          </p:cNvSpPr>
          <p:nvPr/>
        </p:nvSpPr>
        <p:spPr bwMode="auto">
          <a:xfrm>
            <a:off x="5064125" y="2324100"/>
            <a:ext cx="466725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Done</a:t>
            </a:r>
          </a:p>
        </p:txBody>
      </p:sp>
      <p:sp>
        <p:nvSpPr>
          <p:cNvPr id="10296" name="Rectangle 74"/>
          <p:cNvSpPr>
            <a:spLocks noChangeArrowheads="1"/>
          </p:cNvSpPr>
          <p:nvPr/>
        </p:nvSpPr>
        <p:spPr bwMode="auto">
          <a:xfrm>
            <a:off x="5291138" y="2733675"/>
            <a:ext cx="371475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yes</a:t>
            </a:r>
          </a:p>
        </p:txBody>
      </p:sp>
      <p:sp>
        <p:nvSpPr>
          <p:cNvPr id="10297" name="Rectangle 75"/>
          <p:cNvSpPr>
            <a:spLocks noChangeArrowheads="1"/>
          </p:cNvSpPr>
          <p:nvPr/>
        </p:nvSpPr>
        <p:spPr bwMode="auto">
          <a:xfrm>
            <a:off x="3352800" y="3622675"/>
            <a:ext cx="390525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MRI</a:t>
            </a:r>
          </a:p>
        </p:txBody>
      </p:sp>
      <p:sp>
        <p:nvSpPr>
          <p:cNvPr id="10298" name="Rectangle 76"/>
          <p:cNvSpPr>
            <a:spLocks noChangeArrowheads="1"/>
          </p:cNvSpPr>
          <p:nvPr/>
        </p:nvSpPr>
        <p:spPr bwMode="auto">
          <a:xfrm>
            <a:off x="3533775" y="3278188"/>
            <a:ext cx="320675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no</a:t>
            </a:r>
          </a:p>
        </p:txBody>
      </p:sp>
      <p:grpSp>
        <p:nvGrpSpPr>
          <p:cNvPr id="10299" name="Group 81"/>
          <p:cNvGrpSpPr>
            <a:grpSpLocks/>
          </p:cNvGrpSpPr>
          <p:nvPr/>
        </p:nvGrpSpPr>
        <p:grpSpPr bwMode="auto">
          <a:xfrm>
            <a:off x="3314700" y="3544888"/>
            <a:ext cx="495300" cy="357187"/>
            <a:chOff x="1860" y="3730"/>
            <a:chExt cx="298" cy="260"/>
          </a:xfrm>
        </p:grpSpPr>
        <p:sp>
          <p:nvSpPr>
            <p:cNvPr id="10392" name="Line 77"/>
            <p:cNvSpPr>
              <a:spLocks noChangeShapeType="1"/>
            </p:cNvSpPr>
            <p:nvPr/>
          </p:nvSpPr>
          <p:spPr bwMode="auto">
            <a:xfrm flipH="1">
              <a:off x="1860" y="3730"/>
              <a:ext cx="160" cy="1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93" name="Line 78"/>
            <p:cNvSpPr>
              <a:spLocks noChangeShapeType="1"/>
            </p:cNvSpPr>
            <p:nvPr/>
          </p:nvSpPr>
          <p:spPr bwMode="auto">
            <a:xfrm flipH="1">
              <a:off x="1998" y="3868"/>
              <a:ext cx="160" cy="12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94" name="Line 79"/>
            <p:cNvSpPr>
              <a:spLocks noChangeShapeType="1"/>
            </p:cNvSpPr>
            <p:nvPr/>
          </p:nvSpPr>
          <p:spPr bwMode="auto">
            <a:xfrm>
              <a:off x="2014" y="3730"/>
              <a:ext cx="128" cy="1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95" name="Line 80"/>
            <p:cNvSpPr>
              <a:spLocks noChangeShapeType="1"/>
            </p:cNvSpPr>
            <p:nvPr/>
          </p:nvSpPr>
          <p:spPr bwMode="auto">
            <a:xfrm>
              <a:off x="1876" y="3868"/>
              <a:ext cx="128" cy="12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300" name="Group 86"/>
          <p:cNvGrpSpPr>
            <a:grpSpLocks/>
          </p:cNvGrpSpPr>
          <p:nvPr/>
        </p:nvGrpSpPr>
        <p:grpSpPr bwMode="auto">
          <a:xfrm>
            <a:off x="3883025" y="3873500"/>
            <a:ext cx="712788" cy="546100"/>
            <a:chOff x="2202" y="3970"/>
            <a:chExt cx="430" cy="398"/>
          </a:xfrm>
        </p:grpSpPr>
        <p:sp>
          <p:nvSpPr>
            <p:cNvPr id="10388" name="Line 82"/>
            <p:cNvSpPr>
              <a:spLocks noChangeShapeType="1"/>
            </p:cNvSpPr>
            <p:nvPr/>
          </p:nvSpPr>
          <p:spPr bwMode="auto">
            <a:xfrm flipH="1">
              <a:off x="2202" y="3970"/>
              <a:ext cx="226" cy="19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89" name="Line 83"/>
            <p:cNvSpPr>
              <a:spLocks noChangeShapeType="1"/>
            </p:cNvSpPr>
            <p:nvPr/>
          </p:nvSpPr>
          <p:spPr bwMode="auto">
            <a:xfrm flipH="1">
              <a:off x="2406" y="4174"/>
              <a:ext cx="226" cy="19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90" name="Line 84"/>
            <p:cNvSpPr>
              <a:spLocks noChangeShapeType="1"/>
            </p:cNvSpPr>
            <p:nvPr/>
          </p:nvSpPr>
          <p:spPr bwMode="auto">
            <a:xfrm>
              <a:off x="2422" y="3970"/>
              <a:ext cx="194" cy="19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91" name="Line 85"/>
            <p:cNvSpPr>
              <a:spLocks noChangeShapeType="1"/>
            </p:cNvSpPr>
            <p:nvPr/>
          </p:nvSpPr>
          <p:spPr bwMode="auto">
            <a:xfrm>
              <a:off x="2218" y="4174"/>
              <a:ext cx="194" cy="19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0301" name="Rectangle 87"/>
          <p:cNvSpPr>
            <a:spLocks noChangeArrowheads="1"/>
          </p:cNvSpPr>
          <p:nvPr/>
        </p:nvSpPr>
        <p:spPr bwMode="auto">
          <a:xfrm>
            <a:off x="4011613" y="3943350"/>
            <a:ext cx="4540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Valid</a:t>
            </a:r>
          </a:p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302" name="Rectangle 88"/>
          <p:cNvSpPr>
            <a:spLocks noChangeArrowheads="1"/>
          </p:cNvSpPr>
          <p:nvPr/>
        </p:nvSpPr>
        <p:spPr bwMode="auto">
          <a:xfrm>
            <a:off x="3921125" y="4057650"/>
            <a:ext cx="6381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non-MRI</a:t>
            </a:r>
          </a:p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303" name="Rectangle 89"/>
          <p:cNvSpPr>
            <a:spLocks noChangeArrowheads="1"/>
          </p:cNvSpPr>
          <p:nvPr/>
        </p:nvSpPr>
        <p:spPr bwMode="auto">
          <a:xfrm>
            <a:off x="4021138" y="4173538"/>
            <a:ext cx="460375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instr.</a:t>
            </a:r>
          </a:p>
        </p:txBody>
      </p:sp>
      <p:sp>
        <p:nvSpPr>
          <p:cNvPr id="10304" name="Line 90"/>
          <p:cNvSpPr>
            <a:spLocks noChangeShapeType="1"/>
          </p:cNvSpPr>
          <p:nvPr/>
        </p:nvSpPr>
        <p:spPr bwMode="auto">
          <a:xfrm>
            <a:off x="3800475" y="3729038"/>
            <a:ext cx="4476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05" name="Arc 91"/>
          <p:cNvSpPr>
            <a:spLocks/>
          </p:cNvSpPr>
          <p:nvPr/>
        </p:nvSpPr>
        <p:spPr bwMode="auto">
          <a:xfrm>
            <a:off x="4214813" y="3803650"/>
            <a:ext cx="73025" cy="76200"/>
          </a:xfrm>
          <a:custGeom>
            <a:avLst/>
            <a:gdLst>
              <a:gd name="T0" fmla="*/ 0 w 17153"/>
              <a:gd name="T1" fmla="*/ 81044 h 21600"/>
              <a:gd name="T2" fmla="*/ 1323531 w 17153"/>
              <a:gd name="T3" fmla="*/ 74944 h 21600"/>
              <a:gd name="T4" fmla="*/ 674156 w 17153"/>
              <a:gd name="T5" fmla="*/ 948327 h 21600"/>
              <a:gd name="T6" fmla="*/ 0 60000 65536"/>
              <a:gd name="T7" fmla="*/ 0 60000 65536"/>
              <a:gd name="T8" fmla="*/ 0 60000 65536"/>
              <a:gd name="T9" fmla="*/ 0 w 17153"/>
              <a:gd name="T10" fmla="*/ 0 h 21600"/>
              <a:gd name="T11" fmla="*/ 17153 w 1715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153" h="21600" fill="none" extrusionOk="0">
                <a:moveTo>
                  <a:pt x="-1" y="1845"/>
                </a:moveTo>
                <a:cubicBezTo>
                  <a:pt x="2751" y="628"/>
                  <a:pt x="5727" y="-1"/>
                  <a:pt x="8737" y="0"/>
                </a:cubicBezTo>
                <a:cubicBezTo>
                  <a:pt x="11628" y="0"/>
                  <a:pt x="14490" y="580"/>
                  <a:pt x="17152" y="1707"/>
                </a:cubicBezTo>
              </a:path>
              <a:path w="17153" h="21600" stroke="0" extrusionOk="0">
                <a:moveTo>
                  <a:pt x="-1" y="1845"/>
                </a:moveTo>
                <a:cubicBezTo>
                  <a:pt x="2751" y="628"/>
                  <a:pt x="5727" y="-1"/>
                  <a:pt x="8737" y="0"/>
                </a:cubicBezTo>
                <a:cubicBezTo>
                  <a:pt x="11628" y="0"/>
                  <a:pt x="14490" y="580"/>
                  <a:pt x="17152" y="1707"/>
                </a:cubicBezTo>
                <a:lnTo>
                  <a:pt x="8737" y="21600"/>
                </a:lnTo>
                <a:lnTo>
                  <a:pt x="-1" y="184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06" name="Line 92"/>
          <p:cNvSpPr>
            <a:spLocks noChangeShapeType="1"/>
          </p:cNvSpPr>
          <p:nvPr/>
        </p:nvSpPr>
        <p:spPr bwMode="auto">
          <a:xfrm>
            <a:off x="4244975" y="3724275"/>
            <a:ext cx="0" cy="968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07" name="Rectangle 93"/>
          <p:cNvSpPr>
            <a:spLocks noChangeArrowheads="1"/>
          </p:cNvSpPr>
          <p:nvPr/>
        </p:nvSpPr>
        <p:spPr bwMode="auto">
          <a:xfrm>
            <a:off x="3748088" y="3533775"/>
            <a:ext cx="320675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no</a:t>
            </a:r>
          </a:p>
        </p:txBody>
      </p:sp>
      <p:sp>
        <p:nvSpPr>
          <p:cNvPr id="10308" name="Line 94"/>
          <p:cNvSpPr>
            <a:spLocks noChangeShapeType="1"/>
          </p:cNvSpPr>
          <p:nvPr/>
        </p:nvSpPr>
        <p:spPr bwMode="auto">
          <a:xfrm>
            <a:off x="2495550" y="3729038"/>
            <a:ext cx="8318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09" name="Rectangle 95"/>
          <p:cNvSpPr>
            <a:spLocks noChangeArrowheads="1"/>
          </p:cNvSpPr>
          <p:nvPr/>
        </p:nvSpPr>
        <p:spPr bwMode="auto">
          <a:xfrm>
            <a:off x="4986338" y="3671888"/>
            <a:ext cx="6127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Convert</a:t>
            </a:r>
          </a:p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310" name="Rectangle 96"/>
          <p:cNvSpPr>
            <a:spLocks noChangeArrowheads="1"/>
          </p:cNvSpPr>
          <p:nvPr/>
        </p:nvSpPr>
        <p:spPr bwMode="auto">
          <a:xfrm>
            <a:off x="4986338" y="3787775"/>
            <a:ext cx="6318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operand</a:t>
            </a:r>
          </a:p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311" name="Rectangle 97"/>
          <p:cNvSpPr>
            <a:spLocks noChangeArrowheads="1"/>
          </p:cNvSpPr>
          <p:nvPr/>
        </p:nvSpPr>
        <p:spPr bwMode="auto">
          <a:xfrm>
            <a:off x="4986338" y="3902075"/>
            <a:ext cx="6635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to binary</a:t>
            </a:r>
          </a:p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312" name="Rectangle 98"/>
          <p:cNvSpPr>
            <a:spLocks noChangeArrowheads="1"/>
          </p:cNvSpPr>
          <p:nvPr/>
        </p:nvSpPr>
        <p:spPr bwMode="auto">
          <a:xfrm>
            <a:off x="4986338" y="4016375"/>
            <a:ext cx="6953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and store</a:t>
            </a:r>
          </a:p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313" name="Rectangle 99"/>
          <p:cNvSpPr>
            <a:spLocks noChangeArrowheads="1"/>
          </p:cNvSpPr>
          <p:nvPr/>
        </p:nvSpPr>
        <p:spPr bwMode="auto">
          <a:xfrm>
            <a:off x="4986338" y="4133850"/>
            <a:ext cx="7524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 location</a:t>
            </a:r>
          </a:p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314" name="Rectangle 100"/>
          <p:cNvSpPr>
            <a:spLocks noChangeArrowheads="1"/>
          </p:cNvSpPr>
          <p:nvPr/>
        </p:nvSpPr>
        <p:spPr bwMode="auto">
          <a:xfrm>
            <a:off x="4986338" y="4248150"/>
            <a:ext cx="828675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given by LC</a:t>
            </a:r>
          </a:p>
        </p:txBody>
      </p:sp>
      <p:sp>
        <p:nvSpPr>
          <p:cNvPr id="10315" name="Arc 101"/>
          <p:cNvSpPr>
            <a:spLocks/>
          </p:cNvSpPr>
          <p:nvPr/>
        </p:nvSpPr>
        <p:spPr bwMode="auto">
          <a:xfrm>
            <a:off x="5283200" y="3606800"/>
            <a:ext cx="73025" cy="77788"/>
          </a:xfrm>
          <a:custGeom>
            <a:avLst/>
            <a:gdLst>
              <a:gd name="T0" fmla="*/ 0 w 17153"/>
              <a:gd name="T1" fmla="*/ 86219 h 21600"/>
              <a:gd name="T2" fmla="*/ 1323531 w 17153"/>
              <a:gd name="T3" fmla="*/ 79722 h 21600"/>
              <a:gd name="T4" fmla="*/ 674156 w 17153"/>
              <a:gd name="T5" fmla="*/ 1008860 h 21600"/>
              <a:gd name="T6" fmla="*/ 0 60000 65536"/>
              <a:gd name="T7" fmla="*/ 0 60000 65536"/>
              <a:gd name="T8" fmla="*/ 0 60000 65536"/>
              <a:gd name="T9" fmla="*/ 0 w 17153"/>
              <a:gd name="T10" fmla="*/ 0 h 21600"/>
              <a:gd name="T11" fmla="*/ 17153 w 1715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153" h="21600" fill="none" extrusionOk="0">
                <a:moveTo>
                  <a:pt x="-1" y="1845"/>
                </a:moveTo>
                <a:cubicBezTo>
                  <a:pt x="2751" y="628"/>
                  <a:pt x="5727" y="-1"/>
                  <a:pt x="8737" y="0"/>
                </a:cubicBezTo>
                <a:cubicBezTo>
                  <a:pt x="11628" y="0"/>
                  <a:pt x="14490" y="580"/>
                  <a:pt x="17152" y="1707"/>
                </a:cubicBezTo>
              </a:path>
              <a:path w="17153" h="21600" stroke="0" extrusionOk="0">
                <a:moveTo>
                  <a:pt x="-1" y="1845"/>
                </a:moveTo>
                <a:cubicBezTo>
                  <a:pt x="2751" y="628"/>
                  <a:pt x="5727" y="-1"/>
                  <a:pt x="8737" y="0"/>
                </a:cubicBezTo>
                <a:cubicBezTo>
                  <a:pt x="11628" y="0"/>
                  <a:pt x="14490" y="580"/>
                  <a:pt x="17152" y="1707"/>
                </a:cubicBezTo>
                <a:lnTo>
                  <a:pt x="8737" y="21600"/>
                </a:lnTo>
                <a:lnTo>
                  <a:pt x="-1" y="184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16" name="Line 102"/>
          <p:cNvSpPr>
            <a:spLocks noChangeShapeType="1"/>
          </p:cNvSpPr>
          <p:nvPr/>
        </p:nvSpPr>
        <p:spPr bwMode="auto">
          <a:xfrm>
            <a:off x="5314950" y="3259138"/>
            <a:ext cx="0" cy="3619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17" name="Rectangle 103"/>
          <p:cNvSpPr>
            <a:spLocks noChangeArrowheads="1"/>
          </p:cNvSpPr>
          <p:nvPr/>
        </p:nvSpPr>
        <p:spPr bwMode="auto">
          <a:xfrm>
            <a:off x="5283200" y="3225800"/>
            <a:ext cx="320675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no</a:t>
            </a:r>
          </a:p>
        </p:txBody>
      </p:sp>
      <p:sp>
        <p:nvSpPr>
          <p:cNvPr id="10318" name="Rectangle 104"/>
          <p:cNvSpPr>
            <a:spLocks noChangeArrowheads="1"/>
          </p:cNvSpPr>
          <p:nvPr/>
        </p:nvSpPr>
        <p:spPr bwMode="auto">
          <a:xfrm>
            <a:off x="4765675" y="3416300"/>
            <a:ext cx="6000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DEC or </a:t>
            </a:r>
          </a:p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319" name="Rectangle 105"/>
          <p:cNvSpPr>
            <a:spLocks noChangeArrowheads="1"/>
          </p:cNvSpPr>
          <p:nvPr/>
        </p:nvSpPr>
        <p:spPr bwMode="auto">
          <a:xfrm>
            <a:off x="4765675" y="3532188"/>
            <a:ext cx="415925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HEX</a:t>
            </a:r>
          </a:p>
        </p:txBody>
      </p:sp>
      <p:sp>
        <p:nvSpPr>
          <p:cNvPr id="10320" name="Rectangle 106"/>
          <p:cNvSpPr>
            <a:spLocks noChangeArrowheads="1"/>
          </p:cNvSpPr>
          <p:nvPr/>
        </p:nvSpPr>
        <p:spPr bwMode="auto">
          <a:xfrm>
            <a:off x="4713288" y="4813300"/>
            <a:ext cx="5937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Error in</a:t>
            </a:r>
          </a:p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321" name="Rectangle 107"/>
          <p:cNvSpPr>
            <a:spLocks noChangeArrowheads="1"/>
          </p:cNvSpPr>
          <p:nvPr/>
        </p:nvSpPr>
        <p:spPr bwMode="auto">
          <a:xfrm>
            <a:off x="4713288" y="4930775"/>
            <a:ext cx="5175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line of</a:t>
            </a:r>
          </a:p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322" name="Rectangle 108"/>
          <p:cNvSpPr>
            <a:spLocks noChangeArrowheads="1"/>
          </p:cNvSpPr>
          <p:nvPr/>
        </p:nvSpPr>
        <p:spPr bwMode="auto">
          <a:xfrm>
            <a:off x="4713288" y="5045075"/>
            <a:ext cx="447675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code</a:t>
            </a:r>
          </a:p>
        </p:txBody>
      </p:sp>
      <p:sp>
        <p:nvSpPr>
          <p:cNvPr id="10323" name="Rectangle 109"/>
          <p:cNvSpPr>
            <a:spLocks noChangeArrowheads="1"/>
          </p:cNvSpPr>
          <p:nvPr/>
        </p:nvSpPr>
        <p:spPr bwMode="auto">
          <a:xfrm>
            <a:off x="3811588" y="4805363"/>
            <a:ext cx="8477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Store binary</a:t>
            </a:r>
          </a:p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324" name="Rectangle 110"/>
          <p:cNvSpPr>
            <a:spLocks noChangeArrowheads="1"/>
          </p:cNvSpPr>
          <p:nvPr/>
        </p:nvSpPr>
        <p:spPr bwMode="auto">
          <a:xfrm>
            <a:off x="3811588" y="4921250"/>
            <a:ext cx="8858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equivalent of</a:t>
            </a:r>
          </a:p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325" name="Rectangle 111"/>
          <p:cNvSpPr>
            <a:spLocks noChangeArrowheads="1"/>
          </p:cNvSpPr>
          <p:nvPr/>
        </p:nvSpPr>
        <p:spPr bwMode="auto">
          <a:xfrm>
            <a:off x="3811588" y="5037138"/>
            <a:ext cx="7715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instruction</a:t>
            </a:r>
          </a:p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326" name="Rectangle 112"/>
          <p:cNvSpPr>
            <a:spLocks noChangeArrowheads="1"/>
          </p:cNvSpPr>
          <p:nvPr/>
        </p:nvSpPr>
        <p:spPr bwMode="auto">
          <a:xfrm>
            <a:off x="3811588" y="5153025"/>
            <a:ext cx="7524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 location</a:t>
            </a:r>
          </a:p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327" name="Rectangle 113"/>
          <p:cNvSpPr>
            <a:spLocks noChangeArrowheads="1"/>
          </p:cNvSpPr>
          <p:nvPr/>
        </p:nvSpPr>
        <p:spPr bwMode="auto">
          <a:xfrm>
            <a:off x="3811588" y="5267325"/>
            <a:ext cx="828675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given by LC</a:t>
            </a:r>
          </a:p>
        </p:txBody>
      </p:sp>
      <p:sp>
        <p:nvSpPr>
          <p:cNvPr id="10328" name="Arc 114"/>
          <p:cNvSpPr>
            <a:spLocks/>
          </p:cNvSpPr>
          <p:nvPr/>
        </p:nvSpPr>
        <p:spPr bwMode="auto">
          <a:xfrm>
            <a:off x="4198938" y="4737100"/>
            <a:ext cx="73025" cy="76200"/>
          </a:xfrm>
          <a:custGeom>
            <a:avLst/>
            <a:gdLst>
              <a:gd name="T0" fmla="*/ 0 w 17153"/>
              <a:gd name="T1" fmla="*/ 81044 h 21600"/>
              <a:gd name="T2" fmla="*/ 1323531 w 17153"/>
              <a:gd name="T3" fmla="*/ 74944 h 21600"/>
              <a:gd name="T4" fmla="*/ 674156 w 17153"/>
              <a:gd name="T5" fmla="*/ 948327 h 21600"/>
              <a:gd name="T6" fmla="*/ 0 60000 65536"/>
              <a:gd name="T7" fmla="*/ 0 60000 65536"/>
              <a:gd name="T8" fmla="*/ 0 60000 65536"/>
              <a:gd name="T9" fmla="*/ 0 w 17153"/>
              <a:gd name="T10" fmla="*/ 0 h 21600"/>
              <a:gd name="T11" fmla="*/ 17153 w 1715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153" h="21600" fill="none" extrusionOk="0">
                <a:moveTo>
                  <a:pt x="-1" y="1845"/>
                </a:moveTo>
                <a:cubicBezTo>
                  <a:pt x="2751" y="628"/>
                  <a:pt x="5727" y="-1"/>
                  <a:pt x="8737" y="0"/>
                </a:cubicBezTo>
                <a:cubicBezTo>
                  <a:pt x="11628" y="0"/>
                  <a:pt x="14490" y="580"/>
                  <a:pt x="17152" y="1707"/>
                </a:cubicBezTo>
              </a:path>
              <a:path w="17153" h="21600" stroke="0" extrusionOk="0">
                <a:moveTo>
                  <a:pt x="-1" y="1845"/>
                </a:moveTo>
                <a:cubicBezTo>
                  <a:pt x="2751" y="628"/>
                  <a:pt x="5727" y="-1"/>
                  <a:pt x="8737" y="0"/>
                </a:cubicBezTo>
                <a:cubicBezTo>
                  <a:pt x="11628" y="0"/>
                  <a:pt x="14490" y="580"/>
                  <a:pt x="17152" y="1707"/>
                </a:cubicBezTo>
                <a:lnTo>
                  <a:pt x="8737" y="21600"/>
                </a:lnTo>
                <a:lnTo>
                  <a:pt x="-1" y="184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29" name="Line 115"/>
          <p:cNvSpPr>
            <a:spLocks noChangeShapeType="1"/>
          </p:cNvSpPr>
          <p:nvPr/>
        </p:nvSpPr>
        <p:spPr bwMode="auto">
          <a:xfrm>
            <a:off x="4230688" y="4430713"/>
            <a:ext cx="0" cy="3127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30" name="Line 116"/>
          <p:cNvSpPr>
            <a:spLocks noChangeShapeType="1"/>
          </p:cNvSpPr>
          <p:nvPr/>
        </p:nvSpPr>
        <p:spPr bwMode="auto">
          <a:xfrm>
            <a:off x="4584700" y="4149725"/>
            <a:ext cx="2841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31" name="Arc 117"/>
          <p:cNvSpPr>
            <a:spLocks/>
          </p:cNvSpPr>
          <p:nvPr/>
        </p:nvSpPr>
        <p:spPr bwMode="auto">
          <a:xfrm>
            <a:off x="4821238" y="4721225"/>
            <a:ext cx="73025" cy="74613"/>
          </a:xfrm>
          <a:custGeom>
            <a:avLst/>
            <a:gdLst>
              <a:gd name="T0" fmla="*/ 0 w 17153"/>
              <a:gd name="T1" fmla="*/ 76091 h 21600"/>
              <a:gd name="T2" fmla="*/ 1323531 w 17153"/>
              <a:gd name="T3" fmla="*/ 70354 h 21600"/>
              <a:gd name="T4" fmla="*/ 674156 w 17153"/>
              <a:gd name="T5" fmla="*/ 890299 h 21600"/>
              <a:gd name="T6" fmla="*/ 0 60000 65536"/>
              <a:gd name="T7" fmla="*/ 0 60000 65536"/>
              <a:gd name="T8" fmla="*/ 0 60000 65536"/>
              <a:gd name="T9" fmla="*/ 0 w 17153"/>
              <a:gd name="T10" fmla="*/ 0 h 21600"/>
              <a:gd name="T11" fmla="*/ 17153 w 1715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153" h="21600" fill="none" extrusionOk="0">
                <a:moveTo>
                  <a:pt x="-1" y="1845"/>
                </a:moveTo>
                <a:cubicBezTo>
                  <a:pt x="2751" y="628"/>
                  <a:pt x="5727" y="-1"/>
                  <a:pt x="8737" y="0"/>
                </a:cubicBezTo>
                <a:cubicBezTo>
                  <a:pt x="11628" y="0"/>
                  <a:pt x="14490" y="580"/>
                  <a:pt x="17152" y="1707"/>
                </a:cubicBezTo>
              </a:path>
              <a:path w="17153" h="21600" stroke="0" extrusionOk="0">
                <a:moveTo>
                  <a:pt x="-1" y="1845"/>
                </a:moveTo>
                <a:cubicBezTo>
                  <a:pt x="2751" y="628"/>
                  <a:pt x="5727" y="-1"/>
                  <a:pt x="8737" y="0"/>
                </a:cubicBezTo>
                <a:cubicBezTo>
                  <a:pt x="11628" y="0"/>
                  <a:pt x="14490" y="580"/>
                  <a:pt x="17152" y="1707"/>
                </a:cubicBezTo>
                <a:lnTo>
                  <a:pt x="8737" y="21600"/>
                </a:lnTo>
                <a:lnTo>
                  <a:pt x="-1" y="184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32" name="Line 118"/>
          <p:cNvSpPr>
            <a:spLocks noChangeShapeType="1"/>
          </p:cNvSpPr>
          <p:nvPr/>
        </p:nvSpPr>
        <p:spPr bwMode="auto">
          <a:xfrm>
            <a:off x="4857750" y="4154488"/>
            <a:ext cx="0" cy="5810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33" name="Rectangle 119"/>
          <p:cNvSpPr>
            <a:spLocks noChangeArrowheads="1"/>
          </p:cNvSpPr>
          <p:nvPr/>
        </p:nvSpPr>
        <p:spPr bwMode="auto">
          <a:xfrm>
            <a:off x="4211638" y="4419600"/>
            <a:ext cx="371475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yes</a:t>
            </a:r>
          </a:p>
        </p:txBody>
      </p:sp>
      <p:sp>
        <p:nvSpPr>
          <p:cNvPr id="10334" name="Rectangle 120"/>
          <p:cNvSpPr>
            <a:spLocks noChangeArrowheads="1"/>
          </p:cNvSpPr>
          <p:nvPr/>
        </p:nvSpPr>
        <p:spPr bwMode="auto">
          <a:xfrm>
            <a:off x="4513263" y="3992563"/>
            <a:ext cx="320675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no</a:t>
            </a:r>
          </a:p>
        </p:txBody>
      </p:sp>
      <p:sp>
        <p:nvSpPr>
          <p:cNvPr id="10335" name="Rectangle 121"/>
          <p:cNvSpPr>
            <a:spLocks noChangeArrowheads="1"/>
          </p:cNvSpPr>
          <p:nvPr/>
        </p:nvSpPr>
        <p:spPr bwMode="auto">
          <a:xfrm>
            <a:off x="1892300" y="3862388"/>
            <a:ext cx="1222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Get operation code</a:t>
            </a:r>
          </a:p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336" name="Rectangle 122"/>
          <p:cNvSpPr>
            <a:spLocks noChangeArrowheads="1"/>
          </p:cNvSpPr>
          <p:nvPr/>
        </p:nvSpPr>
        <p:spPr bwMode="auto">
          <a:xfrm>
            <a:off x="1892300" y="3976688"/>
            <a:ext cx="115093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and set bits 12-14</a:t>
            </a:r>
          </a:p>
        </p:txBody>
      </p:sp>
      <p:sp>
        <p:nvSpPr>
          <p:cNvPr id="10337" name="Arc 123"/>
          <p:cNvSpPr>
            <a:spLocks/>
          </p:cNvSpPr>
          <p:nvPr/>
        </p:nvSpPr>
        <p:spPr bwMode="auto">
          <a:xfrm>
            <a:off x="2452688" y="3787775"/>
            <a:ext cx="73025" cy="76200"/>
          </a:xfrm>
          <a:custGeom>
            <a:avLst/>
            <a:gdLst>
              <a:gd name="T0" fmla="*/ 0 w 17153"/>
              <a:gd name="T1" fmla="*/ 81044 h 21600"/>
              <a:gd name="T2" fmla="*/ 1323531 w 17153"/>
              <a:gd name="T3" fmla="*/ 74944 h 21600"/>
              <a:gd name="T4" fmla="*/ 674156 w 17153"/>
              <a:gd name="T5" fmla="*/ 948327 h 21600"/>
              <a:gd name="T6" fmla="*/ 0 60000 65536"/>
              <a:gd name="T7" fmla="*/ 0 60000 65536"/>
              <a:gd name="T8" fmla="*/ 0 60000 65536"/>
              <a:gd name="T9" fmla="*/ 0 w 17153"/>
              <a:gd name="T10" fmla="*/ 0 h 21600"/>
              <a:gd name="T11" fmla="*/ 17153 w 1715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153" h="21600" fill="none" extrusionOk="0">
                <a:moveTo>
                  <a:pt x="-1" y="1845"/>
                </a:moveTo>
                <a:cubicBezTo>
                  <a:pt x="2751" y="628"/>
                  <a:pt x="5727" y="-1"/>
                  <a:pt x="8737" y="0"/>
                </a:cubicBezTo>
                <a:cubicBezTo>
                  <a:pt x="11628" y="0"/>
                  <a:pt x="14490" y="580"/>
                  <a:pt x="17152" y="1707"/>
                </a:cubicBezTo>
              </a:path>
              <a:path w="17153" h="21600" stroke="0" extrusionOk="0">
                <a:moveTo>
                  <a:pt x="-1" y="1845"/>
                </a:moveTo>
                <a:cubicBezTo>
                  <a:pt x="2751" y="628"/>
                  <a:pt x="5727" y="-1"/>
                  <a:pt x="8737" y="0"/>
                </a:cubicBezTo>
                <a:cubicBezTo>
                  <a:pt x="11628" y="0"/>
                  <a:pt x="14490" y="580"/>
                  <a:pt x="17152" y="1707"/>
                </a:cubicBezTo>
                <a:lnTo>
                  <a:pt x="8737" y="21600"/>
                </a:lnTo>
                <a:lnTo>
                  <a:pt x="-1" y="184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38" name="Line 124"/>
          <p:cNvSpPr>
            <a:spLocks noChangeShapeType="1"/>
          </p:cNvSpPr>
          <p:nvPr/>
        </p:nvSpPr>
        <p:spPr bwMode="auto">
          <a:xfrm>
            <a:off x="2490788" y="3727450"/>
            <a:ext cx="0" cy="698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39" name="Rectangle 125"/>
          <p:cNvSpPr>
            <a:spLocks noChangeArrowheads="1"/>
          </p:cNvSpPr>
          <p:nvPr/>
        </p:nvSpPr>
        <p:spPr bwMode="auto">
          <a:xfrm>
            <a:off x="1951038" y="4279900"/>
            <a:ext cx="10699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Search address-</a:t>
            </a:r>
          </a:p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340" name="Rectangle 126"/>
          <p:cNvSpPr>
            <a:spLocks noChangeArrowheads="1"/>
          </p:cNvSpPr>
          <p:nvPr/>
        </p:nvSpPr>
        <p:spPr bwMode="auto">
          <a:xfrm>
            <a:off x="1951038" y="4395788"/>
            <a:ext cx="10636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symbol table for</a:t>
            </a:r>
          </a:p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341" name="Rectangle 127"/>
          <p:cNvSpPr>
            <a:spLocks noChangeArrowheads="1"/>
          </p:cNvSpPr>
          <p:nvPr/>
        </p:nvSpPr>
        <p:spPr bwMode="auto">
          <a:xfrm>
            <a:off x="1951038" y="4511675"/>
            <a:ext cx="11207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binary equivalent</a:t>
            </a:r>
          </a:p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342" name="Rectangle 128"/>
          <p:cNvSpPr>
            <a:spLocks noChangeArrowheads="1"/>
          </p:cNvSpPr>
          <p:nvPr/>
        </p:nvSpPr>
        <p:spPr bwMode="auto">
          <a:xfrm>
            <a:off x="1951038" y="4625975"/>
            <a:ext cx="11906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of symbol address</a:t>
            </a:r>
          </a:p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343" name="Rectangle 129"/>
          <p:cNvSpPr>
            <a:spLocks noChangeArrowheads="1"/>
          </p:cNvSpPr>
          <p:nvPr/>
        </p:nvSpPr>
        <p:spPr bwMode="auto">
          <a:xfrm>
            <a:off x="1951038" y="4740275"/>
            <a:ext cx="108743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and set bits 0-11</a:t>
            </a:r>
          </a:p>
        </p:txBody>
      </p:sp>
      <p:sp>
        <p:nvSpPr>
          <p:cNvPr id="10344" name="Rectangle 130"/>
          <p:cNvSpPr>
            <a:spLocks noChangeArrowheads="1"/>
          </p:cNvSpPr>
          <p:nvPr/>
        </p:nvSpPr>
        <p:spPr bwMode="auto">
          <a:xfrm>
            <a:off x="2351088" y="5126038"/>
            <a:ext cx="212725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</a:p>
        </p:txBody>
      </p:sp>
      <p:sp>
        <p:nvSpPr>
          <p:cNvPr id="10345" name="Arc 131"/>
          <p:cNvSpPr>
            <a:spLocks/>
          </p:cNvSpPr>
          <p:nvPr/>
        </p:nvSpPr>
        <p:spPr bwMode="auto">
          <a:xfrm>
            <a:off x="2468563" y="4965700"/>
            <a:ext cx="73025" cy="77788"/>
          </a:xfrm>
          <a:custGeom>
            <a:avLst/>
            <a:gdLst>
              <a:gd name="T0" fmla="*/ 0 w 17153"/>
              <a:gd name="T1" fmla="*/ 86219 h 21600"/>
              <a:gd name="T2" fmla="*/ 1323531 w 17153"/>
              <a:gd name="T3" fmla="*/ 79722 h 21600"/>
              <a:gd name="T4" fmla="*/ 674156 w 17153"/>
              <a:gd name="T5" fmla="*/ 1008860 h 21600"/>
              <a:gd name="T6" fmla="*/ 0 60000 65536"/>
              <a:gd name="T7" fmla="*/ 0 60000 65536"/>
              <a:gd name="T8" fmla="*/ 0 60000 65536"/>
              <a:gd name="T9" fmla="*/ 0 w 17153"/>
              <a:gd name="T10" fmla="*/ 0 h 21600"/>
              <a:gd name="T11" fmla="*/ 17153 w 1715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153" h="21600" fill="none" extrusionOk="0">
                <a:moveTo>
                  <a:pt x="-1" y="1845"/>
                </a:moveTo>
                <a:cubicBezTo>
                  <a:pt x="2751" y="628"/>
                  <a:pt x="5727" y="-1"/>
                  <a:pt x="8737" y="0"/>
                </a:cubicBezTo>
                <a:cubicBezTo>
                  <a:pt x="11628" y="0"/>
                  <a:pt x="14490" y="580"/>
                  <a:pt x="17152" y="1707"/>
                </a:cubicBezTo>
              </a:path>
              <a:path w="17153" h="21600" stroke="0" extrusionOk="0">
                <a:moveTo>
                  <a:pt x="-1" y="1845"/>
                </a:moveTo>
                <a:cubicBezTo>
                  <a:pt x="2751" y="628"/>
                  <a:pt x="5727" y="-1"/>
                  <a:pt x="8737" y="0"/>
                </a:cubicBezTo>
                <a:cubicBezTo>
                  <a:pt x="11628" y="0"/>
                  <a:pt x="14490" y="580"/>
                  <a:pt x="17152" y="1707"/>
                </a:cubicBezTo>
                <a:lnTo>
                  <a:pt x="8737" y="21600"/>
                </a:lnTo>
                <a:lnTo>
                  <a:pt x="-1" y="184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46" name="Line 132"/>
          <p:cNvSpPr>
            <a:spLocks noChangeShapeType="1"/>
          </p:cNvSpPr>
          <p:nvPr/>
        </p:nvSpPr>
        <p:spPr bwMode="auto">
          <a:xfrm>
            <a:off x="2505075" y="4873625"/>
            <a:ext cx="0" cy="1031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47" name="Arc 133"/>
          <p:cNvSpPr>
            <a:spLocks/>
          </p:cNvSpPr>
          <p:nvPr/>
        </p:nvSpPr>
        <p:spPr bwMode="auto">
          <a:xfrm>
            <a:off x="2452688" y="4206875"/>
            <a:ext cx="73025" cy="76200"/>
          </a:xfrm>
          <a:custGeom>
            <a:avLst/>
            <a:gdLst>
              <a:gd name="T0" fmla="*/ 0 w 17153"/>
              <a:gd name="T1" fmla="*/ 81044 h 21600"/>
              <a:gd name="T2" fmla="*/ 1323531 w 17153"/>
              <a:gd name="T3" fmla="*/ 74944 h 21600"/>
              <a:gd name="T4" fmla="*/ 674156 w 17153"/>
              <a:gd name="T5" fmla="*/ 948327 h 21600"/>
              <a:gd name="T6" fmla="*/ 0 60000 65536"/>
              <a:gd name="T7" fmla="*/ 0 60000 65536"/>
              <a:gd name="T8" fmla="*/ 0 60000 65536"/>
              <a:gd name="T9" fmla="*/ 0 w 17153"/>
              <a:gd name="T10" fmla="*/ 0 h 21600"/>
              <a:gd name="T11" fmla="*/ 17153 w 1715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153" h="21600" fill="none" extrusionOk="0">
                <a:moveTo>
                  <a:pt x="-1" y="1845"/>
                </a:moveTo>
                <a:cubicBezTo>
                  <a:pt x="2751" y="628"/>
                  <a:pt x="5727" y="-1"/>
                  <a:pt x="8737" y="0"/>
                </a:cubicBezTo>
                <a:cubicBezTo>
                  <a:pt x="11628" y="0"/>
                  <a:pt x="14490" y="580"/>
                  <a:pt x="17152" y="1707"/>
                </a:cubicBezTo>
              </a:path>
              <a:path w="17153" h="21600" stroke="0" extrusionOk="0">
                <a:moveTo>
                  <a:pt x="-1" y="1845"/>
                </a:moveTo>
                <a:cubicBezTo>
                  <a:pt x="2751" y="628"/>
                  <a:pt x="5727" y="-1"/>
                  <a:pt x="8737" y="0"/>
                </a:cubicBezTo>
                <a:cubicBezTo>
                  <a:pt x="11628" y="0"/>
                  <a:pt x="14490" y="580"/>
                  <a:pt x="17152" y="1707"/>
                </a:cubicBezTo>
                <a:lnTo>
                  <a:pt x="8737" y="21600"/>
                </a:lnTo>
                <a:lnTo>
                  <a:pt x="-1" y="184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48" name="Line 134"/>
          <p:cNvSpPr>
            <a:spLocks noChangeShapeType="1"/>
          </p:cNvSpPr>
          <p:nvPr/>
        </p:nvSpPr>
        <p:spPr bwMode="auto">
          <a:xfrm>
            <a:off x="2490788" y="4133850"/>
            <a:ext cx="0" cy="873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49" name="Rectangle 135"/>
          <p:cNvSpPr>
            <a:spLocks noChangeArrowheads="1"/>
          </p:cNvSpPr>
          <p:nvPr/>
        </p:nvSpPr>
        <p:spPr bwMode="auto">
          <a:xfrm>
            <a:off x="2727325" y="5446713"/>
            <a:ext cx="3587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Set</a:t>
            </a:r>
          </a:p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350" name="Rectangle 136"/>
          <p:cNvSpPr>
            <a:spLocks noChangeArrowheads="1"/>
          </p:cNvSpPr>
          <p:nvPr/>
        </p:nvSpPr>
        <p:spPr bwMode="auto">
          <a:xfrm>
            <a:off x="2727325" y="5562600"/>
            <a:ext cx="3968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first</a:t>
            </a:r>
          </a:p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351" name="Rectangle 137"/>
          <p:cNvSpPr>
            <a:spLocks noChangeArrowheads="1"/>
          </p:cNvSpPr>
          <p:nvPr/>
        </p:nvSpPr>
        <p:spPr bwMode="auto">
          <a:xfrm>
            <a:off x="2686050" y="5678488"/>
            <a:ext cx="555625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bit to 0</a:t>
            </a:r>
          </a:p>
        </p:txBody>
      </p:sp>
      <p:sp>
        <p:nvSpPr>
          <p:cNvPr id="10352" name="Rectangle 138"/>
          <p:cNvSpPr>
            <a:spLocks noChangeArrowheads="1"/>
          </p:cNvSpPr>
          <p:nvPr/>
        </p:nvSpPr>
        <p:spPr bwMode="auto">
          <a:xfrm>
            <a:off x="1882775" y="5454650"/>
            <a:ext cx="3587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Set</a:t>
            </a:r>
          </a:p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353" name="Rectangle 139"/>
          <p:cNvSpPr>
            <a:spLocks noChangeArrowheads="1"/>
          </p:cNvSpPr>
          <p:nvPr/>
        </p:nvSpPr>
        <p:spPr bwMode="auto">
          <a:xfrm>
            <a:off x="1901825" y="5572125"/>
            <a:ext cx="3968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first</a:t>
            </a:r>
          </a:p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354" name="Rectangle 140"/>
          <p:cNvSpPr>
            <a:spLocks noChangeArrowheads="1"/>
          </p:cNvSpPr>
          <p:nvPr/>
        </p:nvSpPr>
        <p:spPr bwMode="auto">
          <a:xfrm>
            <a:off x="1820863" y="5686425"/>
            <a:ext cx="555625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bit to 1</a:t>
            </a:r>
          </a:p>
        </p:txBody>
      </p:sp>
      <p:grpSp>
        <p:nvGrpSpPr>
          <p:cNvPr id="10355" name="Group 145"/>
          <p:cNvGrpSpPr>
            <a:grpSpLocks/>
          </p:cNvGrpSpPr>
          <p:nvPr/>
        </p:nvGrpSpPr>
        <p:grpSpPr bwMode="auto">
          <a:xfrm>
            <a:off x="2251075" y="5041900"/>
            <a:ext cx="484188" cy="355600"/>
            <a:chOff x="1218" y="4822"/>
            <a:chExt cx="292" cy="260"/>
          </a:xfrm>
        </p:grpSpPr>
        <p:sp>
          <p:nvSpPr>
            <p:cNvPr id="10384" name="Line 141"/>
            <p:cNvSpPr>
              <a:spLocks noChangeShapeType="1"/>
            </p:cNvSpPr>
            <p:nvPr/>
          </p:nvSpPr>
          <p:spPr bwMode="auto">
            <a:xfrm flipH="1">
              <a:off x="1218" y="4822"/>
              <a:ext cx="154" cy="12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85" name="Line 142"/>
            <p:cNvSpPr>
              <a:spLocks noChangeShapeType="1"/>
            </p:cNvSpPr>
            <p:nvPr/>
          </p:nvSpPr>
          <p:spPr bwMode="auto">
            <a:xfrm flipH="1">
              <a:off x="1350" y="4954"/>
              <a:ext cx="160" cy="1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86" name="Line 143"/>
            <p:cNvSpPr>
              <a:spLocks noChangeShapeType="1"/>
            </p:cNvSpPr>
            <p:nvPr/>
          </p:nvSpPr>
          <p:spPr bwMode="auto">
            <a:xfrm>
              <a:off x="1366" y="4822"/>
              <a:ext cx="128" cy="12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87" name="Line 144"/>
            <p:cNvSpPr>
              <a:spLocks noChangeShapeType="1"/>
            </p:cNvSpPr>
            <p:nvPr/>
          </p:nvSpPr>
          <p:spPr bwMode="auto">
            <a:xfrm>
              <a:off x="1234" y="4954"/>
              <a:ext cx="122" cy="1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0356" name="Line 146"/>
          <p:cNvSpPr>
            <a:spLocks noChangeShapeType="1"/>
          </p:cNvSpPr>
          <p:nvPr/>
        </p:nvSpPr>
        <p:spPr bwMode="auto">
          <a:xfrm>
            <a:off x="2725738" y="5218113"/>
            <a:ext cx="2286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57" name="Line 147"/>
          <p:cNvSpPr>
            <a:spLocks noChangeShapeType="1"/>
          </p:cNvSpPr>
          <p:nvPr/>
        </p:nvSpPr>
        <p:spPr bwMode="auto">
          <a:xfrm>
            <a:off x="2049463" y="5218113"/>
            <a:ext cx="1984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58" name="Rectangle 148"/>
          <p:cNvSpPr>
            <a:spLocks noChangeArrowheads="1"/>
          </p:cNvSpPr>
          <p:nvPr/>
        </p:nvSpPr>
        <p:spPr bwMode="auto">
          <a:xfrm>
            <a:off x="1982788" y="5030788"/>
            <a:ext cx="371475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yes</a:t>
            </a:r>
          </a:p>
        </p:txBody>
      </p:sp>
      <p:sp>
        <p:nvSpPr>
          <p:cNvPr id="10359" name="Rectangle 149"/>
          <p:cNvSpPr>
            <a:spLocks noChangeArrowheads="1"/>
          </p:cNvSpPr>
          <p:nvPr/>
        </p:nvSpPr>
        <p:spPr bwMode="auto">
          <a:xfrm>
            <a:off x="2657475" y="5049838"/>
            <a:ext cx="320675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no</a:t>
            </a:r>
          </a:p>
        </p:txBody>
      </p:sp>
      <p:sp>
        <p:nvSpPr>
          <p:cNvPr id="10360" name="Arc 150"/>
          <p:cNvSpPr>
            <a:spLocks/>
          </p:cNvSpPr>
          <p:nvPr/>
        </p:nvSpPr>
        <p:spPr bwMode="auto">
          <a:xfrm>
            <a:off x="2006600" y="5378450"/>
            <a:ext cx="71438" cy="76200"/>
          </a:xfrm>
          <a:custGeom>
            <a:avLst/>
            <a:gdLst>
              <a:gd name="T0" fmla="*/ 0 w 17153"/>
              <a:gd name="T1" fmla="*/ 81044 h 21600"/>
              <a:gd name="T2" fmla="*/ 1239105 w 17153"/>
              <a:gd name="T3" fmla="*/ 74944 h 21600"/>
              <a:gd name="T4" fmla="*/ 631139 w 17153"/>
              <a:gd name="T5" fmla="*/ 948327 h 21600"/>
              <a:gd name="T6" fmla="*/ 0 60000 65536"/>
              <a:gd name="T7" fmla="*/ 0 60000 65536"/>
              <a:gd name="T8" fmla="*/ 0 60000 65536"/>
              <a:gd name="T9" fmla="*/ 0 w 17153"/>
              <a:gd name="T10" fmla="*/ 0 h 21600"/>
              <a:gd name="T11" fmla="*/ 17153 w 1715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153" h="21600" fill="none" extrusionOk="0">
                <a:moveTo>
                  <a:pt x="-1" y="1845"/>
                </a:moveTo>
                <a:cubicBezTo>
                  <a:pt x="2751" y="628"/>
                  <a:pt x="5727" y="-1"/>
                  <a:pt x="8737" y="0"/>
                </a:cubicBezTo>
                <a:cubicBezTo>
                  <a:pt x="11628" y="0"/>
                  <a:pt x="14490" y="580"/>
                  <a:pt x="17152" y="1707"/>
                </a:cubicBezTo>
              </a:path>
              <a:path w="17153" h="21600" stroke="0" extrusionOk="0">
                <a:moveTo>
                  <a:pt x="-1" y="1845"/>
                </a:moveTo>
                <a:cubicBezTo>
                  <a:pt x="2751" y="628"/>
                  <a:pt x="5727" y="-1"/>
                  <a:pt x="8737" y="0"/>
                </a:cubicBezTo>
                <a:cubicBezTo>
                  <a:pt x="11628" y="0"/>
                  <a:pt x="14490" y="580"/>
                  <a:pt x="17152" y="1707"/>
                </a:cubicBezTo>
                <a:lnTo>
                  <a:pt x="8737" y="21600"/>
                </a:lnTo>
                <a:lnTo>
                  <a:pt x="-1" y="184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61" name="Line 151"/>
          <p:cNvSpPr>
            <a:spLocks noChangeShapeType="1"/>
          </p:cNvSpPr>
          <p:nvPr/>
        </p:nvSpPr>
        <p:spPr bwMode="auto">
          <a:xfrm>
            <a:off x="2043113" y="5222875"/>
            <a:ext cx="0" cy="1603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62" name="Arc 152"/>
          <p:cNvSpPr>
            <a:spLocks/>
          </p:cNvSpPr>
          <p:nvPr/>
        </p:nvSpPr>
        <p:spPr bwMode="auto">
          <a:xfrm>
            <a:off x="2911475" y="5378450"/>
            <a:ext cx="71438" cy="76200"/>
          </a:xfrm>
          <a:custGeom>
            <a:avLst/>
            <a:gdLst>
              <a:gd name="T0" fmla="*/ 0 w 17153"/>
              <a:gd name="T1" fmla="*/ 81044 h 21600"/>
              <a:gd name="T2" fmla="*/ 1239105 w 17153"/>
              <a:gd name="T3" fmla="*/ 74944 h 21600"/>
              <a:gd name="T4" fmla="*/ 631139 w 17153"/>
              <a:gd name="T5" fmla="*/ 948327 h 21600"/>
              <a:gd name="T6" fmla="*/ 0 60000 65536"/>
              <a:gd name="T7" fmla="*/ 0 60000 65536"/>
              <a:gd name="T8" fmla="*/ 0 60000 65536"/>
              <a:gd name="T9" fmla="*/ 0 w 17153"/>
              <a:gd name="T10" fmla="*/ 0 h 21600"/>
              <a:gd name="T11" fmla="*/ 17153 w 1715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153" h="21600" fill="none" extrusionOk="0">
                <a:moveTo>
                  <a:pt x="-1" y="1845"/>
                </a:moveTo>
                <a:cubicBezTo>
                  <a:pt x="2751" y="628"/>
                  <a:pt x="5727" y="-1"/>
                  <a:pt x="8737" y="0"/>
                </a:cubicBezTo>
                <a:cubicBezTo>
                  <a:pt x="11628" y="0"/>
                  <a:pt x="14490" y="580"/>
                  <a:pt x="17152" y="1707"/>
                </a:cubicBezTo>
              </a:path>
              <a:path w="17153" h="21600" stroke="0" extrusionOk="0">
                <a:moveTo>
                  <a:pt x="-1" y="1845"/>
                </a:moveTo>
                <a:cubicBezTo>
                  <a:pt x="2751" y="628"/>
                  <a:pt x="5727" y="-1"/>
                  <a:pt x="8737" y="0"/>
                </a:cubicBezTo>
                <a:cubicBezTo>
                  <a:pt x="11628" y="0"/>
                  <a:pt x="14490" y="580"/>
                  <a:pt x="17152" y="1707"/>
                </a:cubicBezTo>
                <a:lnTo>
                  <a:pt x="8737" y="21600"/>
                </a:lnTo>
                <a:lnTo>
                  <a:pt x="-1" y="184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63" name="Line 153"/>
          <p:cNvSpPr>
            <a:spLocks noChangeShapeType="1"/>
          </p:cNvSpPr>
          <p:nvPr/>
        </p:nvSpPr>
        <p:spPr bwMode="auto">
          <a:xfrm>
            <a:off x="2947988" y="5222875"/>
            <a:ext cx="0" cy="1682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64" name="Rectangle 154"/>
          <p:cNvSpPr>
            <a:spLocks noChangeArrowheads="1"/>
          </p:cNvSpPr>
          <p:nvPr/>
        </p:nvSpPr>
        <p:spPr bwMode="auto">
          <a:xfrm>
            <a:off x="1839913" y="6007100"/>
            <a:ext cx="13303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Assemble all parts of</a:t>
            </a:r>
          </a:p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365" name="Rectangle 155"/>
          <p:cNvSpPr>
            <a:spLocks noChangeArrowheads="1"/>
          </p:cNvSpPr>
          <p:nvPr/>
        </p:nvSpPr>
        <p:spPr bwMode="auto">
          <a:xfrm>
            <a:off x="1839913" y="6121400"/>
            <a:ext cx="13811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binary instruction and</a:t>
            </a:r>
          </a:p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366" name="Rectangle 156"/>
          <p:cNvSpPr>
            <a:spLocks noChangeArrowheads="1"/>
          </p:cNvSpPr>
          <p:nvPr/>
        </p:nvSpPr>
        <p:spPr bwMode="auto">
          <a:xfrm>
            <a:off x="1839913" y="6237288"/>
            <a:ext cx="1743075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store in location given by LC</a:t>
            </a:r>
          </a:p>
        </p:txBody>
      </p:sp>
      <p:sp>
        <p:nvSpPr>
          <p:cNvPr id="10367" name="Arc 157"/>
          <p:cNvSpPr>
            <a:spLocks/>
          </p:cNvSpPr>
          <p:nvPr/>
        </p:nvSpPr>
        <p:spPr bwMode="auto">
          <a:xfrm>
            <a:off x="2011363" y="5932488"/>
            <a:ext cx="73025" cy="76200"/>
          </a:xfrm>
          <a:custGeom>
            <a:avLst/>
            <a:gdLst>
              <a:gd name="T0" fmla="*/ 0 w 17153"/>
              <a:gd name="T1" fmla="*/ 81044 h 21600"/>
              <a:gd name="T2" fmla="*/ 1323531 w 17153"/>
              <a:gd name="T3" fmla="*/ 74944 h 21600"/>
              <a:gd name="T4" fmla="*/ 674156 w 17153"/>
              <a:gd name="T5" fmla="*/ 948327 h 21600"/>
              <a:gd name="T6" fmla="*/ 0 60000 65536"/>
              <a:gd name="T7" fmla="*/ 0 60000 65536"/>
              <a:gd name="T8" fmla="*/ 0 60000 65536"/>
              <a:gd name="T9" fmla="*/ 0 w 17153"/>
              <a:gd name="T10" fmla="*/ 0 h 21600"/>
              <a:gd name="T11" fmla="*/ 17153 w 1715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153" h="21600" fill="none" extrusionOk="0">
                <a:moveTo>
                  <a:pt x="-1" y="1845"/>
                </a:moveTo>
                <a:cubicBezTo>
                  <a:pt x="2751" y="628"/>
                  <a:pt x="5727" y="-1"/>
                  <a:pt x="8737" y="0"/>
                </a:cubicBezTo>
                <a:cubicBezTo>
                  <a:pt x="11628" y="0"/>
                  <a:pt x="14490" y="580"/>
                  <a:pt x="17152" y="1707"/>
                </a:cubicBezTo>
              </a:path>
              <a:path w="17153" h="21600" stroke="0" extrusionOk="0">
                <a:moveTo>
                  <a:pt x="-1" y="1845"/>
                </a:moveTo>
                <a:cubicBezTo>
                  <a:pt x="2751" y="628"/>
                  <a:pt x="5727" y="-1"/>
                  <a:pt x="8737" y="0"/>
                </a:cubicBezTo>
                <a:cubicBezTo>
                  <a:pt x="11628" y="0"/>
                  <a:pt x="14490" y="580"/>
                  <a:pt x="17152" y="1707"/>
                </a:cubicBezTo>
                <a:lnTo>
                  <a:pt x="8737" y="21600"/>
                </a:lnTo>
                <a:lnTo>
                  <a:pt x="-1" y="184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68" name="Line 158"/>
          <p:cNvSpPr>
            <a:spLocks noChangeShapeType="1"/>
          </p:cNvSpPr>
          <p:nvPr/>
        </p:nvSpPr>
        <p:spPr bwMode="auto">
          <a:xfrm>
            <a:off x="2047875" y="5843588"/>
            <a:ext cx="0" cy="984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69" name="Arc 159"/>
          <p:cNvSpPr>
            <a:spLocks/>
          </p:cNvSpPr>
          <p:nvPr/>
        </p:nvSpPr>
        <p:spPr bwMode="auto">
          <a:xfrm>
            <a:off x="2911475" y="5935663"/>
            <a:ext cx="71438" cy="77787"/>
          </a:xfrm>
          <a:custGeom>
            <a:avLst/>
            <a:gdLst>
              <a:gd name="T0" fmla="*/ 0 w 17153"/>
              <a:gd name="T1" fmla="*/ 86218 h 21600"/>
              <a:gd name="T2" fmla="*/ 1239105 w 17153"/>
              <a:gd name="T3" fmla="*/ 79721 h 21600"/>
              <a:gd name="T4" fmla="*/ 631139 w 17153"/>
              <a:gd name="T5" fmla="*/ 1008818 h 21600"/>
              <a:gd name="T6" fmla="*/ 0 60000 65536"/>
              <a:gd name="T7" fmla="*/ 0 60000 65536"/>
              <a:gd name="T8" fmla="*/ 0 60000 65536"/>
              <a:gd name="T9" fmla="*/ 0 w 17153"/>
              <a:gd name="T10" fmla="*/ 0 h 21600"/>
              <a:gd name="T11" fmla="*/ 17153 w 1715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153" h="21600" fill="none" extrusionOk="0">
                <a:moveTo>
                  <a:pt x="-1" y="1845"/>
                </a:moveTo>
                <a:cubicBezTo>
                  <a:pt x="2751" y="628"/>
                  <a:pt x="5727" y="-1"/>
                  <a:pt x="8737" y="0"/>
                </a:cubicBezTo>
                <a:cubicBezTo>
                  <a:pt x="11628" y="0"/>
                  <a:pt x="14490" y="580"/>
                  <a:pt x="17152" y="1707"/>
                </a:cubicBezTo>
              </a:path>
              <a:path w="17153" h="21600" stroke="0" extrusionOk="0">
                <a:moveTo>
                  <a:pt x="-1" y="1845"/>
                </a:moveTo>
                <a:cubicBezTo>
                  <a:pt x="2751" y="628"/>
                  <a:pt x="5727" y="-1"/>
                  <a:pt x="8737" y="0"/>
                </a:cubicBezTo>
                <a:cubicBezTo>
                  <a:pt x="11628" y="0"/>
                  <a:pt x="14490" y="580"/>
                  <a:pt x="17152" y="1707"/>
                </a:cubicBezTo>
                <a:lnTo>
                  <a:pt x="8737" y="21600"/>
                </a:lnTo>
                <a:lnTo>
                  <a:pt x="-1" y="184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70" name="Line 160"/>
          <p:cNvSpPr>
            <a:spLocks noChangeShapeType="1"/>
          </p:cNvSpPr>
          <p:nvPr/>
        </p:nvSpPr>
        <p:spPr bwMode="auto">
          <a:xfrm>
            <a:off x="2947988" y="5830888"/>
            <a:ext cx="0" cy="1190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71" name="Rectangle 161"/>
          <p:cNvSpPr>
            <a:spLocks noChangeArrowheads="1"/>
          </p:cNvSpPr>
          <p:nvPr/>
        </p:nvSpPr>
        <p:spPr bwMode="auto">
          <a:xfrm>
            <a:off x="4352925" y="6067425"/>
            <a:ext cx="911225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Increment LC</a:t>
            </a:r>
          </a:p>
        </p:txBody>
      </p:sp>
      <p:sp>
        <p:nvSpPr>
          <p:cNvPr id="10372" name="Arc 162"/>
          <p:cNvSpPr>
            <a:spLocks/>
          </p:cNvSpPr>
          <p:nvPr/>
        </p:nvSpPr>
        <p:spPr bwMode="auto">
          <a:xfrm>
            <a:off x="4210050" y="5969000"/>
            <a:ext cx="73025" cy="77788"/>
          </a:xfrm>
          <a:custGeom>
            <a:avLst/>
            <a:gdLst>
              <a:gd name="T0" fmla="*/ 0 w 17153"/>
              <a:gd name="T1" fmla="*/ 86219 h 21600"/>
              <a:gd name="T2" fmla="*/ 1323531 w 17153"/>
              <a:gd name="T3" fmla="*/ 79722 h 21600"/>
              <a:gd name="T4" fmla="*/ 674156 w 17153"/>
              <a:gd name="T5" fmla="*/ 1008860 h 21600"/>
              <a:gd name="T6" fmla="*/ 0 60000 65536"/>
              <a:gd name="T7" fmla="*/ 0 60000 65536"/>
              <a:gd name="T8" fmla="*/ 0 60000 65536"/>
              <a:gd name="T9" fmla="*/ 0 w 17153"/>
              <a:gd name="T10" fmla="*/ 0 h 21600"/>
              <a:gd name="T11" fmla="*/ 17153 w 1715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153" h="21600" fill="none" extrusionOk="0">
                <a:moveTo>
                  <a:pt x="-1" y="1845"/>
                </a:moveTo>
                <a:cubicBezTo>
                  <a:pt x="2751" y="628"/>
                  <a:pt x="5727" y="-1"/>
                  <a:pt x="8737" y="0"/>
                </a:cubicBezTo>
                <a:cubicBezTo>
                  <a:pt x="11628" y="0"/>
                  <a:pt x="14490" y="580"/>
                  <a:pt x="17152" y="1707"/>
                </a:cubicBezTo>
              </a:path>
              <a:path w="17153" h="21600" stroke="0" extrusionOk="0">
                <a:moveTo>
                  <a:pt x="-1" y="1845"/>
                </a:moveTo>
                <a:cubicBezTo>
                  <a:pt x="2751" y="628"/>
                  <a:pt x="5727" y="-1"/>
                  <a:pt x="8737" y="0"/>
                </a:cubicBezTo>
                <a:cubicBezTo>
                  <a:pt x="11628" y="0"/>
                  <a:pt x="14490" y="580"/>
                  <a:pt x="17152" y="1707"/>
                </a:cubicBezTo>
                <a:lnTo>
                  <a:pt x="8737" y="21600"/>
                </a:lnTo>
                <a:lnTo>
                  <a:pt x="-1" y="184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73" name="Line 163"/>
          <p:cNvSpPr>
            <a:spLocks noChangeShapeType="1"/>
          </p:cNvSpPr>
          <p:nvPr/>
        </p:nvSpPr>
        <p:spPr bwMode="auto">
          <a:xfrm>
            <a:off x="4240213" y="5449888"/>
            <a:ext cx="0" cy="533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74" name="Arc 164"/>
          <p:cNvSpPr>
            <a:spLocks/>
          </p:cNvSpPr>
          <p:nvPr/>
        </p:nvSpPr>
        <p:spPr bwMode="auto">
          <a:xfrm>
            <a:off x="4826000" y="5969000"/>
            <a:ext cx="73025" cy="77788"/>
          </a:xfrm>
          <a:custGeom>
            <a:avLst/>
            <a:gdLst>
              <a:gd name="T0" fmla="*/ 0 w 17153"/>
              <a:gd name="T1" fmla="*/ 86219 h 21600"/>
              <a:gd name="T2" fmla="*/ 1323531 w 17153"/>
              <a:gd name="T3" fmla="*/ 79722 h 21600"/>
              <a:gd name="T4" fmla="*/ 674156 w 17153"/>
              <a:gd name="T5" fmla="*/ 1008860 h 21600"/>
              <a:gd name="T6" fmla="*/ 0 60000 65536"/>
              <a:gd name="T7" fmla="*/ 0 60000 65536"/>
              <a:gd name="T8" fmla="*/ 0 60000 65536"/>
              <a:gd name="T9" fmla="*/ 0 w 17153"/>
              <a:gd name="T10" fmla="*/ 0 h 21600"/>
              <a:gd name="T11" fmla="*/ 17153 w 1715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153" h="21600" fill="none" extrusionOk="0">
                <a:moveTo>
                  <a:pt x="-1" y="1845"/>
                </a:moveTo>
                <a:cubicBezTo>
                  <a:pt x="2751" y="628"/>
                  <a:pt x="5727" y="-1"/>
                  <a:pt x="8737" y="0"/>
                </a:cubicBezTo>
                <a:cubicBezTo>
                  <a:pt x="11628" y="0"/>
                  <a:pt x="14490" y="580"/>
                  <a:pt x="17152" y="1707"/>
                </a:cubicBezTo>
              </a:path>
              <a:path w="17153" h="21600" stroke="0" extrusionOk="0">
                <a:moveTo>
                  <a:pt x="-1" y="1845"/>
                </a:moveTo>
                <a:cubicBezTo>
                  <a:pt x="2751" y="628"/>
                  <a:pt x="5727" y="-1"/>
                  <a:pt x="8737" y="0"/>
                </a:cubicBezTo>
                <a:cubicBezTo>
                  <a:pt x="11628" y="0"/>
                  <a:pt x="14490" y="580"/>
                  <a:pt x="17152" y="1707"/>
                </a:cubicBezTo>
                <a:lnTo>
                  <a:pt x="8737" y="21600"/>
                </a:lnTo>
                <a:lnTo>
                  <a:pt x="-1" y="184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75" name="Line 165"/>
          <p:cNvSpPr>
            <a:spLocks noChangeShapeType="1"/>
          </p:cNvSpPr>
          <p:nvPr/>
        </p:nvSpPr>
        <p:spPr bwMode="auto">
          <a:xfrm>
            <a:off x="4857750" y="5205413"/>
            <a:ext cx="0" cy="777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76" name="Arc 166"/>
          <p:cNvSpPr>
            <a:spLocks/>
          </p:cNvSpPr>
          <p:nvPr/>
        </p:nvSpPr>
        <p:spPr bwMode="auto">
          <a:xfrm>
            <a:off x="5338763" y="5969000"/>
            <a:ext cx="73025" cy="77788"/>
          </a:xfrm>
          <a:custGeom>
            <a:avLst/>
            <a:gdLst>
              <a:gd name="T0" fmla="*/ 0 w 17153"/>
              <a:gd name="T1" fmla="*/ 86219 h 21600"/>
              <a:gd name="T2" fmla="*/ 1323531 w 17153"/>
              <a:gd name="T3" fmla="*/ 79722 h 21600"/>
              <a:gd name="T4" fmla="*/ 674156 w 17153"/>
              <a:gd name="T5" fmla="*/ 1008860 h 21600"/>
              <a:gd name="T6" fmla="*/ 0 60000 65536"/>
              <a:gd name="T7" fmla="*/ 0 60000 65536"/>
              <a:gd name="T8" fmla="*/ 0 60000 65536"/>
              <a:gd name="T9" fmla="*/ 0 w 17153"/>
              <a:gd name="T10" fmla="*/ 0 h 21600"/>
              <a:gd name="T11" fmla="*/ 17153 w 1715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153" h="21600" fill="none" extrusionOk="0">
                <a:moveTo>
                  <a:pt x="-1" y="1845"/>
                </a:moveTo>
                <a:cubicBezTo>
                  <a:pt x="2751" y="628"/>
                  <a:pt x="5727" y="-1"/>
                  <a:pt x="8737" y="0"/>
                </a:cubicBezTo>
                <a:cubicBezTo>
                  <a:pt x="11628" y="0"/>
                  <a:pt x="14490" y="580"/>
                  <a:pt x="17152" y="1707"/>
                </a:cubicBezTo>
              </a:path>
              <a:path w="17153" h="21600" stroke="0" extrusionOk="0">
                <a:moveTo>
                  <a:pt x="-1" y="1845"/>
                </a:moveTo>
                <a:cubicBezTo>
                  <a:pt x="2751" y="628"/>
                  <a:pt x="5727" y="-1"/>
                  <a:pt x="8737" y="0"/>
                </a:cubicBezTo>
                <a:cubicBezTo>
                  <a:pt x="11628" y="0"/>
                  <a:pt x="14490" y="580"/>
                  <a:pt x="17152" y="1707"/>
                </a:cubicBezTo>
                <a:lnTo>
                  <a:pt x="8737" y="21600"/>
                </a:lnTo>
                <a:lnTo>
                  <a:pt x="-1" y="184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77" name="Line 167"/>
          <p:cNvSpPr>
            <a:spLocks noChangeShapeType="1"/>
          </p:cNvSpPr>
          <p:nvPr/>
        </p:nvSpPr>
        <p:spPr bwMode="auto">
          <a:xfrm>
            <a:off x="5373688" y="4433888"/>
            <a:ext cx="0" cy="15462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78" name="Arc 168"/>
          <p:cNvSpPr>
            <a:spLocks/>
          </p:cNvSpPr>
          <p:nvPr/>
        </p:nvSpPr>
        <p:spPr bwMode="auto">
          <a:xfrm>
            <a:off x="4051300" y="6161088"/>
            <a:ext cx="93663" cy="60325"/>
          </a:xfrm>
          <a:custGeom>
            <a:avLst/>
            <a:gdLst>
              <a:gd name="T0" fmla="*/ 139181 w 21600"/>
              <a:gd name="T1" fmla="*/ 746127 h 17153"/>
              <a:gd name="T2" fmla="*/ 150520 w 21600"/>
              <a:gd name="T3" fmla="*/ 0 h 17153"/>
              <a:gd name="T4" fmla="*/ 1761151 w 21600"/>
              <a:gd name="T5" fmla="*/ 380044 h 17153"/>
              <a:gd name="T6" fmla="*/ 0 60000 65536"/>
              <a:gd name="T7" fmla="*/ 0 60000 65536"/>
              <a:gd name="T8" fmla="*/ 0 60000 65536"/>
              <a:gd name="T9" fmla="*/ 0 w 21600"/>
              <a:gd name="T10" fmla="*/ 0 h 17153"/>
              <a:gd name="T11" fmla="*/ 21600 w 21600"/>
              <a:gd name="T12" fmla="*/ 17153 h 171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153" fill="none" extrusionOk="0">
                <a:moveTo>
                  <a:pt x="1707" y="17152"/>
                </a:moveTo>
                <a:cubicBezTo>
                  <a:pt x="580" y="14490"/>
                  <a:pt x="0" y="11628"/>
                  <a:pt x="0" y="8737"/>
                </a:cubicBezTo>
                <a:cubicBezTo>
                  <a:pt x="-1" y="5727"/>
                  <a:pt x="628" y="2751"/>
                  <a:pt x="1845" y="-1"/>
                </a:cubicBezTo>
              </a:path>
              <a:path w="21600" h="17153" stroke="0" extrusionOk="0">
                <a:moveTo>
                  <a:pt x="1707" y="17152"/>
                </a:moveTo>
                <a:cubicBezTo>
                  <a:pt x="580" y="14490"/>
                  <a:pt x="0" y="11628"/>
                  <a:pt x="0" y="8737"/>
                </a:cubicBezTo>
                <a:cubicBezTo>
                  <a:pt x="-1" y="5727"/>
                  <a:pt x="628" y="2751"/>
                  <a:pt x="1845" y="-1"/>
                </a:cubicBezTo>
                <a:lnTo>
                  <a:pt x="21600" y="8737"/>
                </a:lnTo>
                <a:lnTo>
                  <a:pt x="1707" y="171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79" name="Line 169"/>
          <p:cNvSpPr>
            <a:spLocks noChangeShapeType="1"/>
          </p:cNvSpPr>
          <p:nvPr/>
        </p:nvSpPr>
        <p:spPr bwMode="auto">
          <a:xfrm>
            <a:off x="3592513" y="6196013"/>
            <a:ext cx="47148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80" name="Line 170"/>
          <p:cNvSpPr>
            <a:spLocks noChangeShapeType="1"/>
          </p:cNvSpPr>
          <p:nvPr/>
        </p:nvSpPr>
        <p:spPr bwMode="auto">
          <a:xfrm flipV="1">
            <a:off x="1711325" y="6470650"/>
            <a:ext cx="3152775" cy="3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81" name="Line 171"/>
          <p:cNvSpPr>
            <a:spLocks noChangeShapeType="1"/>
          </p:cNvSpPr>
          <p:nvPr/>
        </p:nvSpPr>
        <p:spPr bwMode="auto">
          <a:xfrm>
            <a:off x="4857750" y="6284913"/>
            <a:ext cx="0" cy="1952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82" name="Line 172"/>
          <p:cNvSpPr>
            <a:spLocks noChangeShapeType="1"/>
          </p:cNvSpPr>
          <p:nvPr/>
        </p:nvSpPr>
        <p:spPr bwMode="auto">
          <a:xfrm flipV="1">
            <a:off x="1704975" y="2287588"/>
            <a:ext cx="0" cy="419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83" name="Rectangle 173"/>
          <p:cNvSpPr>
            <a:spLocks noChangeArrowheads="1"/>
          </p:cNvSpPr>
          <p:nvPr/>
        </p:nvSpPr>
        <p:spPr bwMode="auto">
          <a:xfrm>
            <a:off x="133350" y="766763"/>
            <a:ext cx="1603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Second Pass</a:t>
            </a:r>
          </a:p>
          <a:p>
            <a:pPr marL="0" marR="0" lvl="0" indent="0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3222352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기본 디자인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기본 디자인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1480</Words>
  <Application>Microsoft Office PowerPoint</Application>
  <PresentationFormat>On-screen Show (4:3)</PresentationFormat>
  <Paragraphs>396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굴림</vt:lpstr>
      <vt:lpstr>Office Theme</vt:lpstr>
      <vt:lpstr>기본 디자인</vt:lpstr>
      <vt:lpstr>PROGRAMMING  THE  BASIC  COMPUTER</vt:lpstr>
      <vt:lpstr>INTRODUCTION</vt:lpstr>
      <vt:lpstr>MACHINE  LANGUAGE</vt:lpstr>
      <vt:lpstr>COMPARISON  OF  PROGRAMMING LANGUAGES</vt:lpstr>
      <vt:lpstr>ASSEMBLY  LANGUAGE</vt:lpstr>
      <vt:lpstr>PSEUDO-INSTRUCTIONS</vt:lpstr>
      <vt:lpstr>TRANSLATION  TO  BINARY</vt:lpstr>
      <vt:lpstr>ASSEMBLER - FIRST  PASS -</vt:lpstr>
      <vt:lpstr>ASSEMBLER     - SECOND  PASS -</vt:lpstr>
      <vt:lpstr>PROGRAM  LOOPS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 THE  BASIC  COMPUTER</dc:title>
  <dc:creator>malak</dc:creator>
  <cp:lastModifiedBy>ibrahim_desoky</cp:lastModifiedBy>
  <cp:revision>4</cp:revision>
  <dcterms:created xsi:type="dcterms:W3CDTF">2006-08-16T00:00:00Z</dcterms:created>
  <dcterms:modified xsi:type="dcterms:W3CDTF">2020-03-28T15:41:23Z</dcterms:modified>
</cp:coreProperties>
</file>