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00294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659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4741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1802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8409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2061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766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25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0309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17891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6400" y="220663"/>
            <a:ext cx="2201863" cy="590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225" y="220663"/>
            <a:ext cx="6454775" cy="59055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587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9225" y="220663"/>
            <a:ext cx="880903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0 ©  D X$t t</a:t>
            </a:r>
            <a:r>
              <a:rPr lang="ko-KR" altLang="en-US"/>
              <a:t>仗</a:t>
            </a:r>
            <a:r>
              <a:rPr lang="en-US" altLang="ko-KR"/>
              <a:t>$.</a:t>
            </a:r>
          </a:p>
        </p:txBody>
      </p:sp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4316413" y="0"/>
            <a:ext cx="3429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fld id="{40DA46CD-8384-4491-878D-ECC674D80365}" type="slidenum">
              <a:rPr lang="en-US" altLang="ko-KR" sz="1400">
                <a:solidFill>
                  <a:schemeClr val="tx1"/>
                </a:solidFill>
              </a:rPr>
              <a:pPr defTabSz="762000">
                <a:lnSpc>
                  <a:spcPct val="101000"/>
                </a:lnSpc>
              </a:pPr>
              <a:t>‹#›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>
            <a:off x="0" y="0"/>
            <a:ext cx="300672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400" i="1">
                <a:solidFill>
                  <a:schemeClr val="tx1"/>
                </a:solidFill>
              </a:rPr>
              <a:t>Programming the Basic Computer</a:t>
            </a:r>
          </a:p>
        </p:txBody>
      </p:sp>
      <p:sp>
        <p:nvSpPr>
          <p:cNvPr id="1029" name="Rectangle 12"/>
          <p:cNvSpPr>
            <a:spLocks noChangeArrowheads="1"/>
          </p:cNvSpPr>
          <p:nvPr/>
        </p:nvSpPr>
        <p:spPr bwMode="auto">
          <a:xfrm>
            <a:off x="330200" y="6619875"/>
            <a:ext cx="202088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5400" tIns="12700" rIns="25400" bIns="12700">
            <a:spAutoFit/>
          </a:bodyPr>
          <a:lstStyle/>
          <a:p>
            <a:pPr algn="ctr" defTabSz="260350">
              <a:lnSpc>
                <a:spcPct val="100000"/>
              </a:lnSpc>
            </a:pPr>
            <a:r>
              <a:rPr lang="en-US" altLang="ko-KR" sz="1400" i="1">
                <a:solidFill>
                  <a:schemeClr val="tx1"/>
                </a:solidFill>
              </a:rPr>
              <a:t>Computer Organization</a:t>
            </a:r>
          </a:p>
        </p:txBody>
      </p:sp>
      <p:sp>
        <p:nvSpPr>
          <p:cNvPr id="1030" name="Rectangle 13"/>
          <p:cNvSpPr>
            <a:spLocks noChangeArrowheads="1"/>
          </p:cNvSpPr>
          <p:nvPr/>
        </p:nvSpPr>
        <p:spPr bwMode="auto">
          <a:xfrm>
            <a:off x="6569075" y="6556375"/>
            <a:ext cx="25749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altLang="ko-KR" sz="1400" i="1">
                <a:solidFill>
                  <a:schemeClr val="tx1"/>
                </a:solidFill>
              </a:rPr>
              <a:t>Computer Architectures Lab</a:t>
            </a:r>
          </a:p>
        </p:txBody>
      </p:sp>
      <p:sp>
        <p:nvSpPr>
          <p:cNvPr id="1031" name="Line 14"/>
          <p:cNvSpPr>
            <a:spLocks noChangeShapeType="1"/>
          </p:cNvSpPr>
          <p:nvPr/>
        </p:nvSpPr>
        <p:spPr bwMode="auto">
          <a:xfrm>
            <a:off x="114300" y="762000"/>
            <a:ext cx="8912225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15"/>
          <p:cNvSpPr>
            <a:spLocks noChangeArrowheads="1"/>
          </p:cNvSpPr>
          <p:nvPr/>
        </p:nvSpPr>
        <p:spPr bwMode="auto">
          <a:xfrm>
            <a:off x="114300" y="238125"/>
            <a:ext cx="8915400" cy="62960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4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2pPr>
      <a:lvl3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3pPr>
      <a:lvl4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4pPr>
      <a:lvl5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285750" indent="-2857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b="1">
          <a:solidFill>
            <a:schemeClr val="tx1"/>
          </a:solidFill>
          <a:latin typeface="+mn-lt"/>
          <a:ea typeface="+mn-ea"/>
        </a:defRPr>
      </a:lvl2pPr>
      <a:lvl3pPr marL="1143000" indent="-22860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kumimoji="1" b="1">
          <a:solidFill>
            <a:schemeClr val="tx1"/>
          </a:solidFill>
          <a:latin typeface="+mn-lt"/>
          <a:ea typeface="+mn-ea"/>
        </a:defRPr>
      </a:lvl3pPr>
      <a:lvl4pPr marL="15430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1400" b="1">
          <a:solidFill>
            <a:schemeClr val="tx1"/>
          </a:solidFill>
          <a:latin typeface="+mn-lt"/>
          <a:ea typeface="+mn-ea"/>
        </a:defRPr>
      </a:lvl4pPr>
      <a:lvl5pPr marL="20002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5pPr>
      <a:lvl6pPr marL="24574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6pPr>
      <a:lvl7pPr marL="29146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7pPr>
      <a:lvl8pPr marL="33718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8pPr>
      <a:lvl9pPr marL="38290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36550"/>
            <a:ext cx="8991600" cy="349250"/>
          </a:xfrm>
          <a:noFill/>
        </p:spPr>
        <p:txBody>
          <a:bodyPr anchor="ctr"/>
          <a:lstStyle/>
          <a:p>
            <a:r>
              <a:rPr lang="en-US" altLang="ko-KR" sz="2400"/>
              <a:t>PROGRAMMING  ARITHMETIC  AND  LOGIC OPERATIONS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615950" y="1738313"/>
            <a:ext cx="6578600" cy="484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</a:t>
            </a:r>
          </a:p>
          <a:p>
            <a:pPr marL="0" marR="0" lvl="0" indent="0" defTabSz="76200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- Software Implementation</a:t>
            </a:r>
          </a:p>
          <a:p>
            <a:pPr marL="0" marR="0" lvl="0" indent="0" defTabSz="76200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- Implementation of an operation with  a program</a:t>
            </a:r>
          </a:p>
          <a:p>
            <a:pPr marL="0" marR="0" lvl="0" indent="0" defTabSz="76200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 using machine instruction set</a:t>
            </a:r>
          </a:p>
          <a:p>
            <a:pPr marL="0" marR="0" lvl="0" indent="0" defTabSz="76200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- Usually when the operation is not included</a:t>
            </a:r>
          </a:p>
          <a:p>
            <a:pPr marL="0" marR="0" lvl="0" indent="0" defTabSz="76200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 in the instruction set</a:t>
            </a:r>
          </a:p>
          <a:p>
            <a:pPr marL="0" marR="0" lvl="0" indent="0" defTabSz="76200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</a:p>
          <a:p>
            <a:pPr marL="0" marR="0" lvl="0" indent="0" defTabSz="76200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- Hardware Implementation </a:t>
            </a:r>
          </a:p>
          <a:p>
            <a:pPr marL="0" marR="0" lvl="0" indent="0" defTabSz="76200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- Implementation of an operation in a computer </a:t>
            </a:r>
          </a:p>
          <a:p>
            <a:pPr marL="0" marR="0" lvl="0" indent="0" defTabSz="76200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 with one machine instruction</a:t>
            </a:r>
          </a:p>
          <a:p>
            <a:pPr marL="0" marR="0" lvl="0" indent="0" defTabSz="76200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Software Implementation example:</a:t>
            </a:r>
          </a:p>
          <a:p>
            <a:pPr marL="0" marR="0" lvl="0" indent="0" defTabSz="76200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*  Multiplication</a:t>
            </a: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	- For simplicity, unsigned positive numbers</a:t>
            </a: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	- 8-bit numbers -&gt; 16-bit product</a:t>
            </a:r>
          </a:p>
          <a:p>
            <a:pPr marL="0" marR="0" lvl="0" indent="0" defTabSz="76200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5065713" y="0"/>
            <a:ext cx="4078287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Programming Arithmetic and Logic Operations</a:t>
            </a:r>
          </a:p>
        </p:txBody>
      </p:sp>
      <p:sp>
        <p:nvSpPr>
          <p:cNvPr id="12293" name="Rectangle 7"/>
          <p:cNvSpPr>
            <a:spLocks noChangeArrowheads="1"/>
          </p:cNvSpPr>
          <p:nvPr/>
        </p:nvSpPr>
        <p:spPr bwMode="auto">
          <a:xfrm>
            <a:off x="257175" y="1276350"/>
            <a:ext cx="6369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Implementation of Arithmetic and Logic Operations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567585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9563"/>
            <a:ext cx="9144000" cy="415925"/>
          </a:xfrm>
          <a:noFill/>
        </p:spPr>
        <p:txBody>
          <a:bodyPr anchor="ctr"/>
          <a:lstStyle/>
          <a:p>
            <a:r>
              <a:rPr lang="en-US" altLang="ko-KR" sz="2800"/>
              <a:t>FLOWCHART  OF  A  PROGRAM  - Multiplication -</a:t>
            </a:r>
          </a:p>
        </p:txBody>
      </p:sp>
      <p:sp>
        <p:nvSpPr>
          <p:cNvPr id="13315" name="Rectangle 85"/>
          <p:cNvSpPr>
            <a:spLocks noChangeArrowheads="1"/>
          </p:cNvSpPr>
          <p:nvPr/>
        </p:nvSpPr>
        <p:spPr bwMode="auto">
          <a:xfrm>
            <a:off x="4841875" y="1109663"/>
            <a:ext cx="194786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X holds the multiplicand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Y holds the multiplier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 holds the product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316" name="Rectangle 89"/>
          <p:cNvSpPr>
            <a:spLocks noChangeArrowheads="1"/>
          </p:cNvSpPr>
          <p:nvPr/>
        </p:nvSpPr>
        <p:spPr bwMode="auto">
          <a:xfrm>
            <a:off x="4870450" y="1801813"/>
            <a:ext cx="27527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Example with four significant digits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317" name="Rectangle 91"/>
          <p:cNvSpPr>
            <a:spLocks noChangeArrowheads="1"/>
          </p:cNvSpPr>
          <p:nvPr/>
        </p:nvSpPr>
        <p:spPr bwMode="auto">
          <a:xfrm>
            <a:off x="5422900" y="2178050"/>
            <a:ext cx="1912938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0000 1111              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0000 1011       0000 0000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0000 1111       0000 1111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0001 1110       0010 1101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0000 0000       0010 1101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0111 1000       1010 0101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1010 0101</a:t>
            </a:r>
          </a:p>
        </p:txBody>
      </p:sp>
      <p:sp>
        <p:nvSpPr>
          <p:cNvPr id="13318" name="Rectangle 102"/>
          <p:cNvSpPr>
            <a:spLocks noChangeArrowheads="1"/>
          </p:cNvSpPr>
          <p:nvPr/>
        </p:nvSpPr>
        <p:spPr bwMode="auto">
          <a:xfrm>
            <a:off x="5065713" y="0"/>
            <a:ext cx="4078287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Programming Arithmetic and Logic Operations</a:t>
            </a:r>
          </a:p>
        </p:txBody>
      </p:sp>
      <p:sp useBgFill="1">
        <p:nvSpPr>
          <p:cNvPr id="13319" name="Rectangle 3"/>
          <p:cNvSpPr>
            <a:spLocks noChangeArrowheads="1"/>
          </p:cNvSpPr>
          <p:nvPr/>
        </p:nvSpPr>
        <p:spPr bwMode="auto">
          <a:xfrm>
            <a:off x="2079625" y="4840288"/>
            <a:ext cx="317500" cy="112712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20" name="Rectangle 4"/>
          <p:cNvSpPr>
            <a:spLocks noChangeArrowheads="1"/>
          </p:cNvSpPr>
          <p:nvPr/>
        </p:nvSpPr>
        <p:spPr bwMode="auto">
          <a:xfrm>
            <a:off x="2062163" y="4810125"/>
            <a:ext cx="2698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cil</a:t>
            </a:r>
          </a:p>
        </p:txBody>
      </p:sp>
      <p:sp>
        <p:nvSpPr>
          <p:cNvPr id="13321" name="Oval 5"/>
          <p:cNvSpPr>
            <a:spLocks noChangeArrowheads="1"/>
          </p:cNvSpPr>
          <p:nvPr/>
        </p:nvSpPr>
        <p:spPr bwMode="auto">
          <a:xfrm>
            <a:off x="4141788" y="6024563"/>
            <a:ext cx="776287" cy="43815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22" name="Rectangle 6"/>
          <p:cNvSpPr>
            <a:spLocks noChangeArrowheads="1"/>
          </p:cNvSpPr>
          <p:nvPr/>
        </p:nvSpPr>
        <p:spPr bwMode="auto">
          <a:xfrm>
            <a:off x="1957388" y="1914525"/>
            <a:ext cx="995362" cy="16827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23" name="Rectangle 7"/>
          <p:cNvSpPr>
            <a:spLocks noChangeArrowheads="1"/>
          </p:cNvSpPr>
          <p:nvPr/>
        </p:nvSpPr>
        <p:spPr bwMode="auto">
          <a:xfrm>
            <a:off x="1957388" y="1506538"/>
            <a:ext cx="950912" cy="16668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24" name="Rectangle 8"/>
          <p:cNvSpPr>
            <a:spLocks noChangeArrowheads="1"/>
          </p:cNvSpPr>
          <p:nvPr/>
        </p:nvSpPr>
        <p:spPr bwMode="auto">
          <a:xfrm>
            <a:off x="1957388" y="874713"/>
            <a:ext cx="1057275" cy="32543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25" name="Rectangle 9"/>
          <p:cNvSpPr>
            <a:spLocks noChangeArrowheads="1"/>
          </p:cNvSpPr>
          <p:nvPr/>
        </p:nvSpPr>
        <p:spPr bwMode="auto">
          <a:xfrm>
            <a:off x="1970088" y="844550"/>
            <a:ext cx="9080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CTR 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itchFamily="18" charset="2"/>
              </a:rPr>
              <a:t>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- 8</a:t>
            </a:r>
          </a:p>
          <a:p>
            <a:pPr marL="0" marR="0" lvl="0" indent="0" defTabSz="762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326" name="Rectangle 10"/>
          <p:cNvSpPr>
            <a:spLocks noChangeArrowheads="1"/>
          </p:cNvSpPr>
          <p:nvPr/>
        </p:nvSpPr>
        <p:spPr bwMode="auto">
          <a:xfrm>
            <a:off x="2128838" y="1004888"/>
            <a:ext cx="6032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 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itchFamily="18" charset="2"/>
              </a:rPr>
              <a:t>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0</a:t>
            </a:r>
          </a:p>
        </p:txBody>
      </p:sp>
      <p:sp>
        <p:nvSpPr>
          <p:cNvPr id="13327" name="Rectangle 11"/>
          <p:cNvSpPr>
            <a:spLocks noChangeArrowheads="1"/>
          </p:cNvSpPr>
          <p:nvPr/>
        </p:nvSpPr>
        <p:spPr bwMode="auto">
          <a:xfrm>
            <a:off x="2101850" y="1465263"/>
            <a:ext cx="6032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 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itchFamily="18" charset="2"/>
              </a:rPr>
              <a:t>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0</a:t>
            </a:r>
          </a:p>
        </p:txBody>
      </p:sp>
      <p:sp>
        <p:nvSpPr>
          <p:cNvPr id="13328" name="Arc 12"/>
          <p:cNvSpPr>
            <a:spLocks/>
          </p:cNvSpPr>
          <p:nvPr/>
        </p:nvSpPr>
        <p:spPr bwMode="auto">
          <a:xfrm>
            <a:off x="2374900" y="1395413"/>
            <a:ext cx="133350" cy="96837"/>
          </a:xfrm>
          <a:custGeom>
            <a:avLst/>
            <a:gdLst>
              <a:gd name="T0" fmla="*/ 0 w 17255"/>
              <a:gd name="T1" fmla="*/ 166703 h 21600"/>
              <a:gd name="T2" fmla="*/ 7964330 w 17255"/>
              <a:gd name="T3" fmla="*/ 157333 h 21600"/>
              <a:gd name="T4" fmla="*/ 4036869 w 17255"/>
              <a:gd name="T5" fmla="*/ 1946330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29" name="Line 13"/>
          <p:cNvSpPr>
            <a:spLocks noChangeShapeType="1"/>
          </p:cNvSpPr>
          <p:nvPr/>
        </p:nvSpPr>
        <p:spPr bwMode="auto">
          <a:xfrm>
            <a:off x="2441575" y="1206500"/>
            <a:ext cx="0" cy="2079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30" name="Rectangle 14"/>
          <p:cNvSpPr>
            <a:spLocks noChangeArrowheads="1"/>
          </p:cNvSpPr>
          <p:nvPr/>
        </p:nvSpPr>
        <p:spPr bwMode="auto">
          <a:xfrm>
            <a:off x="2092325" y="1884363"/>
            <a:ext cx="7381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 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itchFamily="18" charset="2"/>
              </a:rPr>
              <a:t>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Y</a:t>
            </a:r>
          </a:p>
        </p:txBody>
      </p:sp>
      <p:sp>
        <p:nvSpPr>
          <p:cNvPr id="13331" name="Arc 15"/>
          <p:cNvSpPr>
            <a:spLocks/>
          </p:cNvSpPr>
          <p:nvPr/>
        </p:nvSpPr>
        <p:spPr bwMode="auto">
          <a:xfrm>
            <a:off x="2374900" y="1803400"/>
            <a:ext cx="133350" cy="96838"/>
          </a:xfrm>
          <a:custGeom>
            <a:avLst/>
            <a:gdLst>
              <a:gd name="T0" fmla="*/ 0 w 17255"/>
              <a:gd name="T1" fmla="*/ 166705 h 21600"/>
              <a:gd name="T2" fmla="*/ 7964330 w 17255"/>
              <a:gd name="T3" fmla="*/ 157339 h 21600"/>
              <a:gd name="T4" fmla="*/ 4036869 w 17255"/>
              <a:gd name="T5" fmla="*/ 1946390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32" name="Line 16"/>
          <p:cNvSpPr>
            <a:spLocks noChangeShapeType="1"/>
          </p:cNvSpPr>
          <p:nvPr/>
        </p:nvSpPr>
        <p:spPr bwMode="auto">
          <a:xfrm>
            <a:off x="2441575" y="1679575"/>
            <a:ext cx="0" cy="131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33" name="Rectangle 17"/>
          <p:cNvSpPr>
            <a:spLocks noChangeArrowheads="1"/>
          </p:cNvSpPr>
          <p:nvPr/>
        </p:nvSpPr>
        <p:spPr bwMode="auto">
          <a:xfrm>
            <a:off x="1957388" y="2322513"/>
            <a:ext cx="995362" cy="16668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34" name="Arc 18"/>
          <p:cNvSpPr>
            <a:spLocks/>
          </p:cNvSpPr>
          <p:nvPr/>
        </p:nvSpPr>
        <p:spPr bwMode="auto">
          <a:xfrm>
            <a:off x="2374900" y="2211388"/>
            <a:ext cx="133350" cy="95250"/>
          </a:xfrm>
          <a:custGeom>
            <a:avLst/>
            <a:gdLst>
              <a:gd name="T0" fmla="*/ 0 w 17255"/>
              <a:gd name="T1" fmla="*/ 158640 h 21600"/>
              <a:gd name="T2" fmla="*/ 7964330 w 17255"/>
              <a:gd name="T3" fmla="*/ 149710 h 21600"/>
              <a:gd name="T4" fmla="*/ 4036869 w 17255"/>
              <a:gd name="T5" fmla="*/ 1852198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35" name="Line 19"/>
          <p:cNvSpPr>
            <a:spLocks noChangeShapeType="1"/>
          </p:cNvSpPr>
          <p:nvPr/>
        </p:nvSpPr>
        <p:spPr bwMode="auto">
          <a:xfrm>
            <a:off x="2441575" y="2087563"/>
            <a:ext cx="0" cy="133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36" name="Rectangle 20"/>
          <p:cNvSpPr>
            <a:spLocks noChangeArrowheads="1"/>
          </p:cNvSpPr>
          <p:nvPr/>
        </p:nvSpPr>
        <p:spPr bwMode="auto">
          <a:xfrm>
            <a:off x="1957388" y="2719388"/>
            <a:ext cx="1003300" cy="17303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37" name="Rectangle 21"/>
          <p:cNvSpPr>
            <a:spLocks noChangeArrowheads="1"/>
          </p:cNvSpPr>
          <p:nvPr/>
        </p:nvSpPr>
        <p:spPr bwMode="auto">
          <a:xfrm>
            <a:off x="2082800" y="2689225"/>
            <a:ext cx="7381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Y 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itchFamily="18" charset="2"/>
              </a:rPr>
              <a:t>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AC</a:t>
            </a:r>
          </a:p>
        </p:txBody>
      </p:sp>
      <p:sp>
        <p:nvSpPr>
          <p:cNvPr id="13338" name="Arc 22"/>
          <p:cNvSpPr>
            <a:spLocks/>
          </p:cNvSpPr>
          <p:nvPr/>
        </p:nvSpPr>
        <p:spPr bwMode="auto">
          <a:xfrm>
            <a:off x="2374900" y="2609850"/>
            <a:ext cx="133350" cy="95250"/>
          </a:xfrm>
          <a:custGeom>
            <a:avLst/>
            <a:gdLst>
              <a:gd name="T0" fmla="*/ 0 w 17255"/>
              <a:gd name="T1" fmla="*/ 158640 h 21600"/>
              <a:gd name="T2" fmla="*/ 7964330 w 17255"/>
              <a:gd name="T3" fmla="*/ 149710 h 21600"/>
              <a:gd name="T4" fmla="*/ 4036869 w 17255"/>
              <a:gd name="T5" fmla="*/ 1852198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39" name="Line 23"/>
          <p:cNvSpPr>
            <a:spLocks noChangeShapeType="1"/>
          </p:cNvSpPr>
          <p:nvPr/>
        </p:nvSpPr>
        <p:spPr bwMode="auto">
          <a:xfrm>
            <a:off x="2441575" y="2495550"/>
            <a:ext cx="0" cy="122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40" name="Rectangle 24"/>
          <p:cNvSpPr>
            <a:spLocks noChangeArrowheads="1"/>
          </p:cNvSpPr>
          <p:nvPr/>
        </p:nvSpPr>
        <p:spPr bwMode="auto">
          <a:xfrm>
            <a:off x="2063750" y="2290763"/>
            <a:ext cx="7302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cir EAC</a:t>
            </a:r>
          </a:p>
        </p:txBody>
      </p:sp>
      <p:sp>
        <p:nvSpPr>
          <p:cNvPr id="13341" name="Arc 25"/>
          <p:cNvSpPr>
            <a:spLocks/>
          </p:cNvSpPr>
          <p:nvPr/>
        </p:nvSpPr>
        <p:spPr bwMode="auto">
          <a:xfrm>
            <a:off x="2374900" y="3016250"/>
            <a:ext cx="133350" cy="96838"/>
          </a:xfrm>
          <a:custGeom>
            <a:avLst/>
            <a:gdLst>
              <a:gd name="T0" fmla="*/ 0 w 17255"/>
              <a:gd name="T1" fmla="*/ 166705 h 21600"/>
              <a:gd name="T2" fmla="*/ 7964330 w 17255"/>
              <a:gd name="T3" fmla="*/ 157339 h 21600"/>
              <a:gd name="T4" fmla="*/ 4036869 w 17255"/>
              <a:gd name="T5" fmla="*/ 1946390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42" name="Line 26"/>
          <p:cNvSpPr>
            <a:spLocks noChangeShapeType="1"/>
          </p:cNvSpPr>
          <p:nvPr/>
        </p:nvSpPr>
        <p:spPr bwMode="auto">
          <a:xfrm>
            <a:off x="2441575" y="2892425"/>
            <a:ext cx="0" cy="133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3343" name="Group 31"/>
          <p:cNvGrpSpPr>
            <a:grpSpLocks/>
          </p:cNvGrpSpPr>
          <p:nvPr/>
        </p:nvGrpSpPr>
        <p:grpSpPr bwMode="auto">
          <a:xfrm>
            <a:off x="2009775" y="3128963"/>
            <a:ext cx="863600" cy="447675"/>
            <a:chOff x="1160" y="3040"/>
            <a:chExt cx="392" cy="352"/>
          </a:xfrm>
        </p:grpSpPr>
        <p:sp>
          <p:nvSpPr>
            <p:cNvPr id="13402" name="Line 27"/>
            <p:cNvSpPr>
              <a:spLocks noChangeShapeType="1"/>
            </p:cNvSpPr>
            <p:nvPr/>
          </p:nvSpPr>
          <p:spPr bwMode="auto">
            <a:xfrm flipH="1">
              <a:off x="1160" y="3040"/>
              <a:ext cx="208" cy="1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03" name="Line 28"/>
            <p:cNvSpPr>
              <a:spLocks noChangeShapeType="1"/>
            </p:cNvSpPr>
            <p:nvPr/>
          </p:nvSpPr>
          <p:spPr bwMode="auto">
            <a:xfrm flipH="1">
              <a:off x="1344" y="3224"/>
              <a:ext cx="208" cy="1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04" name="Line 29"/>
            <p:cNvSpPr>
              <a:spLocks noChangeShapeType="1"/>
            </p:cNvSpPr>
            <p:nvPr/>
          </p:nvSpPr>
          <p:spPr bwMode="auto">
            <a:xfrm>
              <a:off x="1176" y="3224"/>
              <a:ext cx="176" cy="1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05" name="Line 30"/>
            <p:cNvSpPr>
              <a:spLocks noChangeShapeType="1"/>
            </p:cNvSpPr>
            <p:nvPr/>
          </p:nvSpPr>
          <p:spPr bwMode="auto">
            <a:xfrm>
              <a:off x="1360" y="3040"/>
              <a:ext cx="176" cy="1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2276475" y="3238500"/>
            <a:ext cx="2825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</a:t>
            </a: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2943225" y="3535363"/>
            <a:ext cx="1120775" cy="1698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2990850" y="3495675"/>
            <a:ext cx="89693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 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itchFamily="18" charset="2"/>
              </a:rPr>
              <a:t>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P + X</a:t>
            </a:r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>
            <a:off x="2855913" y="3357563"/>
            <a:ext cx="5810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1446213" y="3357563"/>
            <a:ext cx="5635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 flipH="1">
            <a:off x="1454150" y="3351213"/>
            <a:ext cx="0" cy="8778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50" name="Arc 38"/>
          <p:cNvSpPr>
            <a:spLocks/>
          </p:cNvSpPr>
          <p:nvPr/>
        </p:nvSpPr>
        <p:spPr bwMode="auto">
          <a:xfrm>
            <a:off x="3379788" y="3424238"/>
            <a:ext cx="134937" cy="98425"/>
          </a:xfrm>
          <a:custGeom>
            <a:avLst/>
            <a:gdLst>
              <a:gd name="T0" fmla="*/ 0 w 17255"/>
              <a:gd name="T1" fmla="*/ 175037 h 21600"/>
              <a:gd name="T2" fmla="*/ 8252076 w 17255"/>
              <a:gd name="T3" fmla="*/ 165195 h 21600"/>
              <a:gd name="T4" fmla="*/ 4182695 w 17255"/>
              <a:gd name="T5" fmla="*/ 2043658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>
            <a:off x="3446463" y="3362325"/>
            <a:ext cx="0" cy="714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52" name="Rectangle 40"/>
          <p:cNvSpPr>
            <a:spLocks noChangeArrowheads="1"/>
          </p:cNvSpPr>
          <p:nvPr/>
        </p:nvSpPr>
        <p:spPr bwMode="auto">
          <a:xfrm>
            <a:off x="2943225" y="3881438"/>
            <a:ext cx="1103313" cy="1746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53" name="Rectangle 41"/>
          <p:cNvSpPr>
            <a:spLocks noChangeArrowheads="1"/>
          </p:cNvSpPr>
          <p:nvPr/>
        </p:nvSpPr>
        <p:spPr bwMode="auto">
          <a:xfrm>
            <a:off x="3105150" y="3851275"/>
            <a:ext cx="6032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 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itchFamily="18" charset="2"/>
              </a:rPr>
              <a:t>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0</a:t>
            </a:r>
          </a:p>
        </p:txBody>
      </p:sp>
      <p:sp>
        <p:nvSpPr>
          <p:cNvPr id="13354" name="Arc 42"/>
          <p:cNvSpPr>
            <a:spLocks/>
          </p:cNvSpPr>
          <p:nvPr/>
        </p:nvSpPr>
        <p:spPr bwMode="auto">
          <a:xfrm>
            <a:off x="3379788" y="3770313"/>
            <a:ext cx="134937" cy="98425"/>
          </a:xfrm>
          <a:custGeom>
            <a:avLst/>
            <a:gdLst>
              <a:gd name="T0" fmla="*/ 0 w 17255"/>
              <a:gd name="T1" fmla="*/ 175037 h 21600"/>
              <a:gd name="T2" fmla="*/ 8252076 w 17255"/>
              <a:gd name="T3" fmla="*/ 165195 h 21600"/>
              <a:gd name="T4" fmla="*/ 4182695 w 17255"/>
              <a:gd name="T5" fmla="*/ 2043658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3446463" y="3708400"/>
            <a:ext cx="0" cy="714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3446463" y="4056063"/>
            <a:ext cx="0" cy="1619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57" name="Line 45"/>
          <p:cNvSpPr>
            <a:spLocks noChangeShapeType="1"/>
          </p:cNvSpPr>
          <p:nvPr/>
        </p:nvSpPr>
        <p:spPr bwMode="auto">
          <a:xfrm>
            <a:off x="2627313" y="4224338"/>
            <a:ext cx="8191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58" name="Line 46"/>
          <p:cNvSpPr>
            <a:spLocks noChangeShapeType="1"/>
          </p:cNvSpPr>
          <p:nvPr/>
        </p:nvSpPr>
        <p:spPr bwMode="auto">
          <a:xfrm>
            <a:off x="1446213" y="4224338"/>
            <a:ext cx="8096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59" name="Arc 47"/>
          <p:cNvSpPr>
            <a:spLocks/>
          </p:cNvSpPr>
          <p:nvPr/>
        </p:nvSpPr>
        <p:spPr bwMode="auto">
          <a:xfrm>
            <a:off x="2568575" y="4292600"/>
            <a:ext cx="134938" cy="95250"/>
          </a:xfrm>
          <a:custGeom>
            <a:avLst/>
            <a:gdLst>
              <a:gd name="T0" fmla="*/ 0 w 17255"/>
              <a:gd name="T1" fmla="*/ 158640 h 21600"/>
              <a:gd name="T2" fmla="*/ 8252262 w 17255"/>
              <a:gd name="T3" fmla="*/ 149710 h 21600"/>
              <a:gd name="T4" fmla="*/ 4182820 w 17255"/>
              <a:gd name="T5" fmla="*/ 1852198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60" name="Line 48"/>
          <p:cNvSpPr>
            <a:spLocks noChangeShapeType="1"/>
          </p:cNvSpPr>
          <p:nvPr/>
        </p:nvSpPr>
        <p:spPr bwMode="auto">
          <a:xfrm>
            <a:off x="2635250" y="4229100"/>
            <a:ext cx="0" cy="73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61" name="Arc 49"/>
          <p:cNvSpPr>
            <a:spLocks/>
          </p:cNvSpPr>
          <p:nvPr/>
        </p:nvSpPr>
        <p:spPr bwMode="auto">
          <a:xfrm>
            <a:off x="2181225" y="4292600"/>
            <a:ext cx="134938" cy="95250"/>
          </a:xfrm>
          <a:custGeom>
            <a:avLst/>
            <a:gdLst>
              <a:gd name="T0" fmla="*/ 0 w 17255"/>
              <a:gd name="T1" fmla="*/ 158640 h 21600"/>
              <a:gd name="T2" fmla="*/ 8252262 w 17255"/>
              <a:gd name="T3" fmla="*/ 149710 h 21600"/>
              <a:gd name="T4" fmla="*/ 4182820 w 17255"/>
              <a:gd name="T5" fmla="*/ 1852198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62" name="Line 50"/>
          <p:cNvSpPr>
            <a:spLocks noChangeShapeType="1"/>
          </p:cNvSpPr>
          <p:nvPr/>
        </p:nvSpPr>
        <p:spPr bwMode="auto">
          <a:xfrm>
            <a:off x="2247900" y="4229100"/>
            <a:ext cx="0" cy="73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63" name="Rectangle 51"/>
          <p:cNvSpPr>
            <a:spLocks noChangeArrowheads="1"/>
          </p:cNvSpPr>
          <p:nvPr/>
        </p:nvSpPr>
        <p:spPr bwMode="auto">
          <a:xfrm>
            <a:off x="1957388" y="4402138"/>
            <a:ext cx="995362" cy="17303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64" name="Rectangle 52"/>
          <p:cNvSpPr>
            <a:spLocks noChangeArrowheads="1"/>
          </p:cNvSpPr>
          <p:nvPr/>
        </p:nvSpPr>
        <p:spPr bwMode="auto">
          <a:xfrm>
            <a:off x="2082800" y="4362450"/>
            <a:ext cx="7381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 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itchFamily="18" charset="2"/>
              </a:rPr>
              <a:t>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X</a:t>
            </a:r>
          </a:p>
        </p:txBody>
      </p:sp>
      <p:sp>
        <p:nvSpPr>
          <p:cNvPr id="13365" name="Arc 53"/>
          <p:cNvSpPr>
            <a:spLocks/>
          </p:cNvSpPr>
          <p:nvPr/>
        </p:nvSpPr>
        <p:spPr bwMode="auto">
          <a:xfrm>
            <a:off x="2374900" y="4699000"/>
            <a:ext cx="133350" cy="98425"/>
          </a:xfrm>
          <a:custGeom>
            <a:avLst/>
            <a:gdLst>
              <a:gd name="T0" fmla="*/ 0 w 17255"/>
              <a:gd name="T1" fmla="*/ 175037 h 21600"/>
              <a:gd name="T2" fmla="*/ 7964330 w 17255"/>
              <a:gd name="T3" fmla="*/ 165195 h 21600"/>
              <a:gd name="T4" fmla="*/ 4036869 w 17255"/>
              <a:gd name="T5" fmla="*/ 2043658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66" name="Line 54"/>
          <p:cNvSpPr>
            <a:spLocks noChangeShapeType="1"/>
          </p:cNvSpPr>
          <p:nvPr/>
        </p:nvSpPr>
        <p:spPr bwMode="auto">
          <a:xfrm>
            <a:off x="2441575" y="4575175"/>
            <a:ext cx="0" cy="133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67" name="Rectangle 55"/>
          <p:cNvSpPr>
            <a:spLocks noChangeArrowheads="1"/>
          </p:cNvSpPr>
          <p:nvPr/>
        </p:nvSpPr>
        <p:spPr bwMode="auto">
          <a:xfrm>
            <a:off x="1957388" y="4810125"/>
            <a:ext cx="985837" cy="1778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68" name="Rectangle 56"/>
          <p:cNvSpPr>
            <a:spLocks noChangeArrowheads="1"/>
          </p:cNvSpPr>
          <p:nvPr/>
        </p:nvSpPr>
        <p:spPr bwMode="auto">
          <a:xfrm>
            <a:off x="2054225" y="4778375"/>
            <a:ext cx="7143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cil EAC</a:t>
            </a:r>
          </a:p>
        </p:txBody>
      </p:sp>
      <p:sp>
        <p:nvSpPr>
          <p:cNvPr id="13369" name="Arc 57"/>
          <p:cNvSpPr>
            <a:spLocks/>
          </p:cNvSpPr>
          <p:nvPr/>
        </p:nvSpPr>
        <p:spPr bwMode="auto">
          <a:xfrm>
            <a:off x="2374900" y="5097463"/>
            <a:ext cx="133350" cy="96837"/>
          </a:xfrm>
          <a:custGeom>
            <a:avLst/>
            <a:gdLst>
              <a:gd name="T0" fmla="*/ 0 w 17255"/>
              <a:gd name="T1" fmla="*/ 166703 h 21600"/>
              <a:gd name="T2" fmla="*/ 7964330 w 17255"/>
              <a:gd name="T3" fmla="*/ 157333 h 21600"/>
              <a:gd name="T4" fmla="*/ 4036869 w 17255"/>
              <a:gd name="T5" fmla="*/ 1946330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70" name="Line 58"/>
          <p:cNvSpPr>
            <a:spLocks noChangeShapeType="1"/>
          </p:cNvSpPr>
          <p:nvPr/>
        </p:nvSpPr>
        <p:spPr bwMode="auto">
          <a:xfrm>
            <a:off x="2441575" y="4984750"/>
            <a:ext cx="0" cy="1206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71" name="Rectangle 59"/>
          <p:cNvSpPr>
            <a:spLocks noChangeArrowheads="1"/>
          </p:cNvSpPr>
          <p:nvPr/>
        </p:nvSpPr>
        <p:spPr bwMode="auto">
          <a:xfrm>
            <a:off x="1957388" y="5207000"/>
            <a:ext cx="985837" cy="1746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72" name="Rectangle 60"/>
          <p:cNvSpPr>
            <a:spLocks noChangeArrowheads="1"/>
          </p:cNvSpPr>
          <p:nvPr/>
        </p:nvSpPr>
        <p:spPr bwMode="auto">
          <a:xfrm>
            <a:off x="2073275" y="5176838"/>
            <a:ext cx="7381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X 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itchFamily="18" charset="2"/>
              </a:rPr>
              <a:t>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AC</a:t>
            </a:r>
          </a:p>
        </p:txBody>
      </p:sp>
      <p:sp>
        <p:nvSpPr>
          <p:cNvPr id="13373" name="Arc 61"/>
          <p:cNvSpPr>
            <a:spLocks/>
          </p:cNvSpPr>
          <p:nvPr/>
        </p:nvSpPr>
        <p:spPr bwMode="auto">
          <a:xfrm>
            <a:off x="2374900" y="5505450"/>
            <a:ext cx="133350" cy="95250"/>
          </a:xfrm>
          <a:custGeom>
            <a:avLst/>
            <a:gdLst>
              <a:gd name="T0" fmla="*/ 0 w 17255"/>
              <a:gd name="T1" fmla="*/ 158640 h 21600"/>
              <a:gd name="T2" fmla="*/ 7964330 w 17255"/>
              <a:gd name="T3" fmla="*/ 149710 h 21600"/>
              <a:gd name="T4" fmla="*/ 4036869 w 17255"/>
              <a:gd name="T5" fmla="*/ 1852198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74" name="Line 62"/>
          <p:cNvSpPr>
            <a:spLocks noChangeShapeType="1"/>
          </p:cNvSpPr>
          <p:nvPr/>
        </p:nvSpPr>
        <p:spPr bwMode="auto">
          <a:xfrm>
            <a:off x="2441575" y="5381625"/>
            <a:ext cx="0" cy="133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75" name="Rectangle 63"/>
          <p:cNvSpPr>
            <a:spLocks noChangeArrowheads="1"/>
          </p:cNvSpPr>
          <p:nvPr/>
        </p:nvSpPr>
        <p:spPr bwMode="auto">
          <a:xfrm>
            <a:off x="1657350" y="5616575"/>
            <a:ext cx="1674813" cy="1778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76" name="Rectangle 64"/>
          <p:cNvSpPr>
            <a:spLocks noChangeArrowheads="1"/>
          </p:cNvSpPr>
          <p:nvPr/>
        </p:nvSpPr>
        <p:spPr bwMode="auto">
          <a:xfrm>
            <a:off x="1857375" y="5586413"/>
            <a:ext cx="13017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CTR 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itchFamily="18" charset="2"/>
              </a:rPr>
              <a:t>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CTR + 1</a:t>
            </a:r>
          </a:p>
        </p:txBody>
      </p:sp>
      <p:sp>
        <p:nvSpPr>
          <p:cNvPr id="13377" name="Arc 65"/>
          <p:cNvSpPr>
            <a:spLocks/>
          </p:cNvSpPr>
          <p:nvPr/>
        </p:nvSpPr>
        <p:spPr bwMode="auto">
          <a:xfrm>
            <a:off x="2374900" y="5911850"/>
            <a:ext cx="133350" cy="98425"/>
          </a:xfrm>
          <a:custGeom>
            <a:avLst/>
            <a:gdLst>
              <a:gd name="T0" fmla="*/ 0 w 17255"/>
              <a:gd name="T1" fmla="*/ 175037 h 21600"/>
              <a:gd name="T2" fmla="*/ 7964330 w 17255"/>
              <a:gd name="T3" fmla="*/ 165195 h 21600"/>
              <a:gd name="T4" fmla="*/ 4036869 w 17255"/>
              <a:gd name="T5" fmla="*/ 2043658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78" name="Line 66"/>
          <p:cNvSpPr>
            <a:spLocks noChangeShapeType="1"/>
          </p:cNvSpPr>
          <p:nvPr/>
        </p:nvSpPr>
        <p:spPr bwMode="auto">
          <a:xfrm>
            <a:off x="2441575" y="5789613"/>
            <a:ext cx="0" cy="131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79" name="Rectangle 67"/>
          <p:cNvSpPr>
            <a:spLocks noChangeArrowheads="1"/>
          </p:cNvSpPr>
          <p:nvPr/>
        </p:nvSpPr>
        <p:spPr bwMode="auto">
          <a:xfrm>
            <a:off x="2819400" y="3162300"/>
            <a:ext cx="3540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=1</a:t>
            </a:r>
          </a:p>
        </p:txBody>
      </p:sp>
      <p:sp>
        <p:nvSpPr>
          <p:cNvPr id="13380" name="Rectangle 68"/>
          <p:cNvSpPr>
            <a:spLocks noChangeArrowheads="1"/>
          </p:cNvSpPr>
          <p:nvPr/>
        </p:nvSpPr>
        <p:spPr bwMode="auto">
          <a:xfrm>
            <a:off x="1725613" y="3162300"/>
            <a:ext cx="3540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=0</a:t>
            </a:r>
          </a:p>
        </p:txBody>
      </p:sp>
      <p:grpSp>
        <p:nvGrpSpPr>
          <p:cNvPr id="13381" name="Group 73"/>
          <p:cNvGrpSpPr>
            <a:grpSpLocks/>
          </p:cNvGrpSpPr>
          <p:nvPr/>
        </p:nvGrpSpPr>
        <p:grpSpPr bwMode="auto">
          <a:xfrm>
            <a:off x="2009775" y="6024563"/>
            <a:ext cx="863600" cy="447675"/>
            <a:chOff x="1160" y="5312"/>
            <a:chExt cx="392" cy="352"/>
          </a:xfrm>
        </p:grpSpPr>
        <p:sp>
          <p:nvSpPr>
            <p:cNvPr id="13398" name="Line 69"/>
            <p:cNvSpPr>
              <a:spLocks noChangeShapeType="1"/>
            </p:cNvSpPr>
            <p:nvPr/>
          </p:nvSpPr>
          <p:spPr bwMode="auto">
            <a:xfrm flipH="1">
              <a:off x="1160" y="5312"/>
              <a:ext cx="208" cy="1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99" name="Line 70"/>
            <p:cNvSpPr>
              <a:spLocks noChangeShapeType="1"/>
            </p:cNvSpPr>
            <p:nvPr/>
          </p:nvSpPr>
          <p:spPr bwMode="auto">
            <a:xfrm flipH="1">
              <a:off x="1344" y="5488"/>
              <a:ext cx="208" cy="1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00" name="Line 71"/>
            <p:cNvSpPr>
              <a:spLocks noChangeShapeType="1"/>
            </p:cNvSpPr>
            <p:nvPr/>
          </p:nvSpPr>
          <p:spPr bwMode="auto">
            <a:xfrm>
              <a:off x="1176" y="5488"/>
              <a:ext cx="176" cy="1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01" name="Line 72"/>
            <p:cNvSpPr>
              <a:spLocks noChangeShapeType="1"/>
            </p:cNvSpPr>
            <p:nvPr/>
          </p:nvSpPr>
          <p:spPr bwMode="auto">
            <a:xfrm>
              <a:off x="1360" y="5312"/>
              <a:ext cx="176" cy="1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382" name="Rectangle 74"/>
          <p:cNvSpPr>
            <a:spLocks noChangeArrowheads="1"/>
          </p:cNvSpPr>
          <p:nvPr/>
        </p:nvSpPr>
        <p:spPr bwMode="auto">
          <a:xfrm>
            <a:off x="2198688" y="6124575"/>
            <a:ext cx="4937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CTR</a:t>
            </a:r>
          </a:p>
        </p:txBody>
      </p:sp>
      <p:sp>
        <p:nvSpPr>
          <p:cNvPr id="13383" name="Arc 75"/>
          <p:cNvSpPr>
            <a:spLocks/>
          </p:cNvSpPr>
          <p:nvPr/>
        </p:nvSpPr>
        <p:spPr bwMode="auto">
          <a:xfrm>
            <a:off x="3978275" y="6199188"/>
            <a:ext cx="166688" cy="77787"/>
          </a:xfrm>
          <a:custGeom>
            <a:avLst/>
            <a:gdLst>
              <a:gd name="T0" fmla="*/ 802410 w 21600"/>
              <a:gd name="T1" fmla="*/ 1580850 h 17255"/>
              <a:gd name="T2" fmla="*/ 850232 w 21600"/>
              <a:gd name="T3" fmla="*/ 0 h 17255"/>
              <a:gd name="T4" fmla="*/ 9926710 w 21600"/>
              <a:gd name="T5" fmla="*/ 801289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lnTo>
                  <a:pt x="1746" y="172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84" name="Line 76"/>
          <p:cNvSpPr>
            <a:spLocks noChangeShapeType="1"/>
          </p:cNvSpPr>
          <p:nvPr/>
        </p:nvSpPr>
        <p:spPr bwMode="auto">
          <a:xfrm>
            <a:off x="2855913" y="6243638"/>
            <a:ext cx="11366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85" name="Line 77"/>
          <p:cNvSpPr>
            <a:spLocks noChangeShapeType="1"/>
          </p:cNvSpPr>
          <p:nvPr/>
        </p:nvSpPr>
        <p:spPr bwMode="auto">
          <a:xfrm>
            <a:off x="952500" y="6243638"/>
            <a:ext cx="1057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86" name="Rectangle 78"/>
          <p:cNvSpPr>
            <a:spLocks noChangeArrowheads="1"/>
          </p:cNvSpPr>
          <p:nvPr/>
        </p:nvSpPr>
        <p:spPr bwMode="auto">
          <a:xfrm>
            <a:off x="2833688" y="6043613"/>
            <a:ext cx="3540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=0</a:t>
            </a:r>
          </a:p>
        </p:txBody>
      </p:sp>
      <p:sp>
        <p:nvSpPr>
          <p:cNvPr id="13387" name="Arc 80"/>
          <p:cNvSpPr>
            <a:spLocks/>
          </p:cNvSpPr>
          <p:nvPr/>
        </p:nvSpPr>
        <p:spPr bwMode="auto">
          <a:xfrm>
            <a:off x="2076450" y="1395413"/>
            <a:ext cx="133350" cy="96837"/>
          </a:xfrm>
          <a:custGeom>
            <a:avLst/>
            <a:gdLst>
              <a:gd name="T0" fmla="*/ 0 w 17255"/>
              <a:gd name="T1" fmla="*/ 166703 h 21600"/>
              <a:gd name="T2" fmla="*/ 7964330 w 17255"/>
              <a:gd name="T3" fmla="*/ 157333 h 21600"/>
              <a:gd name="T4" fmla="*/ 4036869 w 17255"/>
              <a:gd name="T5" fmla="*/ 1946330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88" name="Line 81"/>
          <p:cNvSpPr>
            <a:spLocks noChangeShapeType="1"/>
          </p:cNvSpPr>
          <p:nvPr/>
        </p:nvSpPr>
        <p:spPr bwMode="auto">
          <a:xfrm>
            <a:off x="2141538" y="1333500"/>
            <a:ext cx="0" cy="714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89" name="Line 82"/>
          <p:cNvSpPr>
            <a:spLocks noChangeShapeType="1"/>
          </p:cNvSpPr>
          <p:nvPr/>
        </p:nvSpPr>
        <p:spPr bwMode="auto">
          <a:xfrm>
            <a:off x="933450" y="1327150"/>
            <a:ext cx="12080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90" name="Line 83"/>
          <p:cNvSpPr>
            <a:spLocks noChangeShapeType="1"/>
          </p:cNvSpPr>
          <p:nvPr/>
        </p:nvSpPr>
        <p:spPr bwMode="auto">
          <a:xfrm>
            <a:off x="942975" y="1333500"/>
            <a:ext cx="0" cy="49196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91" name="Rectangle 84"/>
          <p:cNvSpPr>
            <a:spLocks noChangeArrowheads="1"/>
          </p:cNvSpPr>
          <p:nvPr/>
        </p:nvSpPr>
        <p:spPr bwMode="auto">
          <a:xfrm>
            <a:off x="4227513" y="6134100"/>
            <a:ext cx="5207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Stop</a:t>
            </a:r>
          </a:p>
        </p:txBody>
      </p:sp>
      <p:sp>
        <p:nvSpPr>
          <p:cNvPr id="13392" name="Rectangle 103"/>
          <p:cNvSpPr>
            <a:spLocks noChangeArrowheads="1"/>
          </p:cNvSpPr>
          <p:nvPr/>
        </p:nvSpPr>
        <p:spPr bwMode="auto">
          <a:xfrm>
            <a:off x="1625600" y="6043613"/>
            <a:ext cx="392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itchFamily="18" charset="2"/>
              </a:rPr>
              <a:t> 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13393" name="Rectangle 106"/>
          <p:cNvSpPr>
            <a:spLocks noChangeArrowheads="1"/>
          </p:cNvSpPr>
          <p:nvPr/>
        </p:nvSpPr>
        <p:spPr bwMode="auto">
          <a:xfrm>
            <a:off x="5086350" y="2178050"/>
            <a:ext cx="417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X =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Y =</a:t>
            </a:r>
          </a:p>
        </p:txBody>
      </p:sp>
      <p:sp>
        <p:nvSpPr>
          <p:cNvPr id="13394" name="Rectangle 107"/>
          <p:cNvSpPr>
            <a:spLocks noChangeArrowheads="1"/>
          </p:cNvSpPr>
          <p:nvPr/>
        </p:nvSpPr>
        <p:spPr bwMode="auto">
          <a:xfrm>
            <a:off x="6724650" y="2168525"/>
            <a:ext cx="285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</a:t>
            </a:r>
          </a:p>
        </p:txBody>
      </p:sp>
      <p:sp>
        <p:nvSpPr>
          <p:cNvPr id="13395" name="Line 108"/>
          <p:cNvSpPr>
            <a:spLocks noChangeShapeType="1"/>
          </p:cNvSpPr>
          <p:nvPr/>
        </p:nvSpPr>
        <p:spPr bwMode="auto">
          <a:xfrm>
            <a:off x="5486400" y="2571750"/>
            <a:ext cx="752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96" name="Line 109"/>
          <p:cNvSpPr>
            <a:spLocks noChangeShapeType="1"/>
          </p:cNvSpPr>
          <p:nvPr/>
        </p:nvSpPr>
        <p:spPr bwMode="auto">
          <a:xfrm>
            <a:off x="5505450" y="3314700"/>
            <a:ext cx="752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97" name="Line 110"/>
          <p:cNvSpPr>
            <a:spLocks noChangeShapeType="1"/>
          </p:cNvSpPr>
          <p:nvPr/>
        </p:nvSpPr>
        <p:spPr bwMode="auto">
          <a:xfrm>
            <a:off x="6515100" y="2400300"/>
            <a:ext cx="752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144492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31775"/>
            <a:ext cx="8450263" cy="554038"/>
          </a:xfrm>
          <a:noFill/>
        </p:spPr>
        <p:txBody>
          <a:bodyPr anchor="ctr"/>
          <a:lstStyle/>
          <a:p>
            <a:r>
              <a:rPr lang="en-US" altLang="ko-KR" sz="2400"/>
              <a:t>ASSEMBLY  LANGUAGE  PROGRAM   - Multiplication -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408238" y="1308100"/>
            <a:ext cx="1016000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ORG  100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CLE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LDA  Y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CIR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STA  Y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SZE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BUN  ONE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BUN  ZRO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LDA  X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ADD  P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STA  P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CLE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LDA  X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CIL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STA  X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ISZ  CTR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BUN  LOP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HLT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DEC  -8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HEX  000F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HEX  000B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HEX  0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END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814763" y="1308100"/>
            <a:ext cx="30194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Clear E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Load multiplier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Transfer multiplier bit to E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Store shifted multiplier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Check if bit is zero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Bit is one; goto ONE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Bit is zero; goto ZRO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Load multiplicand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Add to partial product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Store partial product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Clear E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Load multiplicand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Shift left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Store shifted multiplicand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Increment counter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Counter not zero; repeat loop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Counter is zero; halt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This location serves as a counter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Multiplicand stored here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Multiplier stored here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Product formed here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563688" y="1308100"/>
            <a:ext cx="56197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LOP,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ONE,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ZRO,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CTR,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X,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Y,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P,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381125" y="1216025"/>
            <a:ext cx="5548313" cy="4951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016500" y="0"/>
            <a:ext cx="41275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Programming Arithmetic and  Logic Operations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568720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90575" y="306388"/>
            <a:ext cx="7710488" cy="415925"/>
          </a:xfrm>
          <a:noFill/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altLang="ko-KR" sz="2000"/>
              <a:t>ASSEMBLY  LANGUAGE  PROGRAM  </a:t>
            </a:r>
            <a:br>
              <a:rPr lang="en-US" altLang="ko-KR" sz="2000"/>
            </a:br>
            <a:r>
              <a:rPr lang="en-US" altLang="ko-KR" sz="2000"/>
              <a:t>- Logic  and  Shift Operations -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71475" y="925513"/>
            <a:ext cx="21113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Logic operations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085850" y="1303338"/>
            <a:ext cx="4808538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- BC instructions :  AND, CMA, CLA</a:t>
            </a: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- Program for OR operation (A+B) = (A</a:t>
            </a:r>
            <a:r>
              <a:rPr kumimoji="0" lang="en-US" altLang="ko-KR" sz="1800" b="0" i="0" u="none" strike="noStrike" kern="0" cap="none" spc="0" normalizeH="0" baseline="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\</a:t>
            </a: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</a:t>
            </a:r>
            <a:r>
              <a:rPr kumimoji="0" lang="en-US" altLang="ko-KR" sz="1800" b="0" i="0" u="none" strike="noStrike" kern="0" cap="none" spc="0" normalizeH="0" baseline="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\</a:t>
            </a: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</a:t>
            </a:r>
            <a:r>
              <a:rPr kumimoji="0" lang="en-US" altLang="ko-KR" sz="1800" b="0" i="0" u="none" strike="noStrike" kern="0" cap="none" spc="0" normalizeH="0" baseline="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\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485900" y="1914525"/>
            <a:ext cx="1358900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LDA    A</a:t>
            </a:r>
          </a:p>
          <a:p>
            <a:pPr marL="0" marR="0" lvl="0" indent="0" defTabSz="762000" eaLnBrk="1" fontAlgn="auto" latinLnBrk="0" hangingPunct="1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CMA</a:t>
            </a:r>
          </a:p>
          <a:p>
            <a:pPr marL="0" marR="0" lvl="0" indent="0" defTabSz="762000" eaLnBrk="1" fontAlgn="auto" latinLnBrk="0" hangingPunct="1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STA    TMP</a:t>
            </a:r>
          </a:p>
          <a:p>
            <a:pPr marL="0" marR="0" lvl="0" indent="0" defTabSz="762000" eaLnBrk="1" fontAlgn="auto" latinLnBrk="0" hangingPunct="1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LDA    B</a:t>
            </a:r>
          </a:p>
          <a:p>
            <a:pPr marL="0" marR="0" lvl="0" indent="0" defTabSz="762000" eaLnBrk="1" fontAlgn="auto" latinLnBrk="0" hangingPunct="1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CMA</a:t>
            </a:r>
          </a:p>
          <a:p>
            <a:pPr marL="0" marR="0" lvl="0" indent="0" defTabSz="762000" eaLnBrk="1" fontAlgn="auto" latinLnBrk="0" hangingPunct="1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AND    TMP</a:t>
            </a:r>
          </a:p>
          <a:p>
            <a:pPr marL="0" marR="0" lvl="0" indent="0" defTabSz="762000" eaLnBrk="1" fontAlgn="auto" latinLnBrk="0" hangingPunct="1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CMA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3438525" y="1914525"/>
            <a:ext cx="3848100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Load 1st operand</a:t>
            </a:r>
          </a:p>
          <a:p>
            <a:pPr marL="0" marR="0" lvl="0" indent="0" defTabSz="762000" eaLnBrk="1" fontAlgn="auto" latinLnBrk="0" hangingPunct="1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Complement to get A’</a:t>
            </a:r>
          </a:p>
          <a:p>
            <a:pPr marL="0" marR="0" lvl="0" indent="0" defTabSz="762000" eaLnBrk="1" fontAlgn="auto" latinLnBrk="0" hangingPunct="1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Store in a temporary location</a:t>
            </a:r>
          </a:p>
          <a:p>
            <a:pPr marL="0" marR="0" lvl="0" indent="0" defTabSz="762000" eaLnBrk="1" fontAlgn="auto" latinLnBrk="0" hangingPunct="1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Load 2nd operand B</a:t>
            </a:r>
          </a:p>
          <a:p>
            <a:pPr marL="0" marR="0" lvl="0" indent="0" defTabSz="762000" eaLnBrk="1" fontAlgn="auto" latinLnBrk="0" hangingPunct="1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Complement to get B’</a:t>
            </a:r>
          </a:p>
          <a:p>
            <a:pPr marL="0" marR="0" lvl="0" indent="0" defTabSz="762000" eaLnBrk="1" fontAlgn="auto" latinLnBrk="0" hangingPunct="1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AND with A’ to get A’ AND B’</a:t>
            </a:r>
          </a:p>
          <a:p>
            <a:pPr marL="0" marR="0" lvl="0" indent="0" defTabSz="762000" eaLnBrk="1" fontAlgn="auto" latinLnBrk="0" hangingPunct="1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Complement again to get A OR B</a:t>
            </a:r>
          </a:p>
        </p:txBody>
      </p:sp>
      <p:sp>
        <p:nvSpPr>
          <p:cNvPr id="15367" name="Rectangle 12"/>
          <p:cNvSpPr>
            <a:spLocks noChangeArrowheads="1"/>
          </p:cNvSpPr>
          <p:nvPr/>
        </p:nvSpPr>
        <p:spPr bwMode="auto">
          <a:xfrm>
            <a:off x="1408113" y="1911350"/>
            <a:ext cx="5935662" cy="1549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368" name="Rectangle 13"/>
          <p:cNvSpPr>
            <a:spLocks noChangeArrowheads="1"/>
          </p:cNvSpPr>
          <p:nvPr/>
        </p:nvSpPr>
        <p:spPr bwMode="auto">
          <a:xfrm>
            <a:off x="371475" y="3521075"/>
            <a:ext cx="51593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Shift operations  - BC has </a:t>
            </a:r>
            <a:r>
              <a:rPr kumimoji="0" lang="en-US" altLang="ko-KR" sz="1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Circular Shift</a:t>
            </a: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only</a:t>
            </a:r>
          </a:p>
        </p:txBody>
      </p:sp>
      <p:sp>
        <p:nvSpPr>
          <p:cNvPr id="15369" name="Rectangle 14"/>
          <p:cNvSpPr>
            <a:spLocks noChangeArrowheads="1"/>
          </p:cNvSpPr>
          <p:nvPr/>
        </p:nvSpPr>
        <p:spPr bwMode="auto">
          <a:xfrm>
            <a:off x="1133475" y="3795713"/>
            <a:ext cx="694690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- Logical shift-right operation	- Logical shift-left operation</a:t>
            </a: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CLE					CLE</a:t>
            </a: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CIR					CIL</a:t>
            </a: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- Arithmetic right-shift operation</a:t>
            </a:r>
          </a:p>
        </p:txBody>
      </p:sp>
      <p:sp>
        <p:nvSpPr>
          <p:cNvPr id="15370" name="Rectangle 15"/>
          <p:cNvSpPr>
            <a:spLocks noChangeArrowheads="1"/>
          </p:cNvSpPr>
          <p:nvPr/>
        </p:nvSpPr>
        <p:spPr bwMode="auto">
          <a:xfrm>
            <a:off x="2117725" y="5275263"/>
            <a:ext cx="635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CLE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SPA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CME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CIR</a:t>
            </a:r>
          </a:p>
        </p:txBody>
      </p:sp>
      <p:sp>
        <p:nvSpPr>
          <p:cNvPr id="15371" name="Rectangle 16"/>
          <p:cNvSpPr>
            <a:spLocks noChangeArrowheads="1"/>
          </p:cNvSpPr>
          <p:nvPr/>
        </p:nvSpPr>
        <p:spPr bwMode="auto">
          <a:xfrm>
            <a:off x="3154363" y="5262563"/>
            <a:ext cx="2514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Clear E to 0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Skip if AC is positive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AC is negative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Circulate E and AC</a:t>
            </a:r>
          </a:p>
        </p:txBody>
      </p:sp>
      <p:sp>
        <p:nvSpPr>
          <p:cNvPr id="15372" name="Rectangle 17"/>
          <p:cNvSpPr>
            <a:spLocks noChangeArrowheads="1"/>
          </p:cNvSpPr>
          <p:nvPr/>
        </p:nvSpPr>
        <p:spPr bwMode="auto">
          <a:xfrm>
            <a:off x="2673350" y="4651375"/>
            <a:ext cx="349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373" name="Rectangle 18"/>
          <p:cNvSpPr>
            <a:spLocks noChangeArrowheads="1"/>
          </p:cNvSpPr>
          <p:nvPr/>
        </p:nvSpPr>
        <p:spPr bwMode="auto">
          <a:xfrm>
            <a:off x="2027238" y="5249863"/>
            <a:ext cx="3744912" cy="11826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374" name="Rectangle 19"/>
          <p:cNvSpPr>
            <a:spLocks noChangeArrowheads="1"/>
          </p:cNvSpPr>
          <p:nvPr/>
        </p:nvSpPr>
        <p:spPr bwMode="auto">
          <a:xfrm>
            <a:off x="2005013" y="4119563"/>
            <a:ext cx="788987" cy="5286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375" name="Rectangle 21"/>
          <p:cNvSpPr>
            <a:spLocks noChangeArrowheads="1"/>
          </p:cNvSpPr>
          <p:nvPr/>
        </p:nvSpPr>
        <p:spPr bwMode="auto">
          <a:xfrm>
            <a:off x="5065713" y="0"/>
            <a:ext cx="4078287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Programming Arithmetic and Logic Operations</a:t>
            </a:r>
          </a:p>
        </p:txBody>
      </p:sp>
      <p:sp>
        <p:nvSpPr>
          <p:cNvPr id="15376" name="Rectangle 22"/>
          <p:cNvSpPr>
            <a:spLocks noChangeArrowheads="1"/>
          </p:cNvSpPr>
          <p:nvPr/>
        </p:nvSpPr>
        <p:spPr bwMode="auto">
          <a:xfrm>
            <a:off x="5634038" y="4110038"/>
            <a:ext cx="788987" cy="5286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334739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288925"/>
            <a:ext cx="7710488" cy="417513"/>
          </a:xfrm>
          <a:noFill/>
        </p:spPr>
        <p:txBody>
          <a:bodyPr anchor="ctr"/>
          <a:lstStyle/>
          <a:p>
            <a:r>
              <a:rPr lang="en-US" altLang="ko-KR" sz="2800"/>
              <a:t>SUBROUTINES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82625" y="1127125"/>
            <a:ext cx="81915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- A set of common instructions that can be used in a program many times.</a:t>
            </a: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- Subroutine </a:t>
            </a:r>
            <a:r>
              <a:rPr kumimoji="0" lang="en-US" altLang="ko-KR" sz="1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linkage </a:t>
            </a: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: a procedure for branching </a:t>
            </a: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	to a subroutine and returning to the main program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571750" y="2592388"/>
            <a:ext cx="11049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ORG  100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LDA  X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BSA  SH4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STA  X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LDA  Y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BSA  SH4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STA  Y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HLT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HEX  1234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HEX  4321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HEX  0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CIL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CIL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CIL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CIL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AND  MSK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BUN  SH4  I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HEX  FFF0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END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065588" y="2592388"/>
            <a:ext cx="2800350" cy="361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Main program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Load X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Branch to subroutine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Store shifted number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Load Y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Branch to subroutine again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Store shifted number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Subroutine to shift left 4 times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Store return address here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Circulate left once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Circulate left fourth time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Set AC(0-3) to zero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Return to main program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Mask operand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760538" y="2592388"/>
            <a:ext cx="1019175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X,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Y,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SH4,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MSK,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812800" y="2592388"/>
            <a:ext cx="452438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100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101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102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103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104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105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106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107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108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109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10A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10B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10C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10D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10E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10F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110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798513" y="2528888"/>
            <a:ext cx="49053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Loc.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769938" y="2535238"/>
            <a:ext cx="6151562" cy="38147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1562100" y="2540000"/>
            <a:ext cx="0" cy="3806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788988" y="2770188"/>
            <a:ext cx="7731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7929563" y="0"/>
            <a:ext cx="1214437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r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Subroutines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263525" y="825500"/>
            <a:ext cx="1387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Subroutine</a:t>
            </a:r>
          </a:p>
        </p:txBody>
      </p:sp>
      <p:sp>
        <p:nvSpPr>
          <p:cNvPr id="16398" name="Rectangle 15"/>
          <p:cNvSpPr>
            <a:spLocks noChangeArrowheads="1"/>
          </p:cNvSpPr>
          <p:nvPr/>
        </p:nvSpPr>
        <p:spPr bwMode="auto">
          <a:xfrm>
            <a:off x="263525" y="2063750"/>
            <a:ext cx="67611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Example : Sub Routine that makes Logical Shift Left 4 times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408009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338138"/>
            <a:ext cx="8272463" cy="352425"/>
          </a:xfrm>
          <a:noFill/>
        </p:spPr>
        <p:txBody>
          <a:bodyPr anchor="ctr"/>
          <a:lstStyle/>
          <a:p>
            <a:r>
              <a:rPr lang="en-US" altLang="ko-KR" sz="2400"/>
              <a:t>SUBROUTINE  PARAMETERS  AND  DATA  LINKAGE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574925" y="2543175"/>
            <a:ext cx="102552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ORG  200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LDA  X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BSA  OR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HEX  3AF6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STA  Y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HLT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HEX  7B95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HEX  0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HEX  0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CMA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STA  TMP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LDA  OR  I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CMA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AND  TMP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CMA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ISZ  OR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BUN  OR  I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HEX  0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END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229100" y="2543175"/>
            <a:ext cx="2963863" cy="391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Load 1st operand into AC</a:t>
            </a:r>
          </a:p>
          <a:p>
            <a:pPr marL="0" marR="0" lvl="0" indent="0" defTabSz="76200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Branch to subroutine OR</a:t>
            </a:r>
          </a:p>
          <a:p>
            <a:pPr marL="0" marR="0" lvl="0" indent="0" defTabSz="76200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2nd operand stored here</a:t>
            </a:r>
          </a:p>
          <a:p>
            <a:pPr marL="0" marR="0" lvl="0" indent="0" defTabSz="76200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Subroutine returns here</a:t>
            </a:r>
          </a:p>
          <a:p>
            <a:pPr marL="0" marR="0" lvl="0" indent="0" defTabSz="76200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1st operand stored here</a:t>
            </a:r>
          </a:p>
          <a:p>
            <a:pPr marL="0" marR="0" lvl="0" indent="0" defTabSz="76200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Result stored here</a:t>
            </a:r>
          </a:p>
          <a:p>
            <a:pPr marL="0" marR="0" lvl="0" indent="0" defTabSz="76200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Subroutine OR</a:t>
            </a:r>
          </a:p>
          <a:p>
            <a:pPr marL="0" marR="0" lvl="0" indent="0" defTabSz="76200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Complement 1st operand</a:t>
            </a:r>
          </a:p>
          <a:p>
            <a:pPr marL="0" marR="0" lvl="0" indent="0" defTabSz="76200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Store in temporary location</a:t>
            </a:r>
          </a:p>
          <a:p>
            <a:pPr marL="0" marR="0" lvl="0" indent="0" defTabSz="76200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Load 2nd operand</a:t>
            </a:r>
          </a:p>
          <a:p>
            <a:pPr marL="0" marR="0" lvl="0" indent="0" defTabSz="76200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Complement 2nd operand</a:t>
            </a:r>
          </a:p>
          <a:p>
            <a:pPr marL="0" marR="0" lvl="0" indent="0" defTabSz="76200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AND complemented 1st operand</a:t>
            </a:r>
          </a:p>
          <a:p>
            <a:pPr marL="0" marR="0" lvl="0" indent="0" defTabSz="76200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Complement again to get OR</a:t>
            </a:r>
          </a:p>
          <a:p>
            <a:pPr marL="0" marR="0" lvl="0" indent="0" defTabSz="76200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Increment return address</a:t>
            </a:r>
          </a:p>
          <a:p>
            <a:pPr marL="0" marR="0" lvl="0" indent="0" defTabSz="76200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Return to main program</a:t>
            </a:r>
          </a:p>
          <a:p>
            <a:pPr marL="0" marR="0" lvl="0" indent="0" defTabSz="76200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Temporary storage</a:t>
            </a:r>
          </a:p>
          <a:p>
            <a:pPr marL="0" marR="0" lvl="0" indent="0" defTabSz="762000" eaLnBrk="1" fontAlgn="auto" latinLnBrk="1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906588" y="2543175"/>
            <a:ext cx="550862" cy="391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X,</a:t>
            </a:r>
          </a:p>
          <a:p>
            <a:pPr marL="0" marR="0" lvl="0" indent="0" defTabSz="76200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Y,</a:t>
            </a:r>
          </a:p>
          <a:p>
            <a:pPr marL="0" marR="0" lvl="0" indent="0" defTabSz="76200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OR,</a:t>
            </a:r>
          </a:p>
          <a:p>
            <a:pPr marL="0" marR="0" lvl="0" indent="0" defTabSz="76200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TMP,</a:t>
            </a:r>
          </a:p>
          <a:p>
            <a:pPr marL="0" marR="0" lvl="0" indent="0" defTabSz="762000" eaLnBrk="1" fontAlgn="auto" latinLnBrk="1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133475" y="2543175"/>
            <a:ext cx="452438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200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201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202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203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204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205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206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207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208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209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20A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20B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20C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20D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20E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20F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210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1098550" y="2533650"/>
            <a:ext cx="49053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Loc.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1063625" y="2547938"/>
            <a:ext cx="6235700" cy="3937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1793875" y="2576513"/>
            <a:ext cx="0" cy="3900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1082675" y="2774950"/>
            <a:ext cx="703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431800" y="2228850"/>
            <a:ext cx="79565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Example: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Subroutine performing </a:t>
            </a:r>
            <a:r>
              <a:rPr kumimoji="0" lang="en-US" altLang="ko-KR" sz="16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LOGICAL OR operation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; Need two parameters 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7781925" y="0"/>
            <a:ext cx="1214438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r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Subroutines</a:t>
            </a: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407988" y="909638"/>
            <a:ext cx="85629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Linkage of Parameters and Data between the Main Program and a Subroutine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- via Registers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	- via Memory locations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- ….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603644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90575" y="295275"/>
            <a:ext cx="7710488" cy="417513"/>
          </a:xfrm>
          <a:noFill/>
        </p:spPr>
        <p:txBody>
          <a:bodyPr anchor="ctr"/>
          <a:lstStyle/>
          <a:p>
            <a:r>
              <a:rPr lang="en-US" altLang="ko-KR" sz="2800"/>
              <a:t>SUBROUTINE  - Moving a Block of Data -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971550" y="976313"/>
            <a:ext cx="1144588" cy="541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BSA  MVE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HEX  100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HEX  200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DEC  -16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HLT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HEX  0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LDA  MVE  I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STA  PT1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ISZ  MVE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LDA  MVE  I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STA  PT2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ISZ  MVE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LDA  MVE  I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STA  CTR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ISZ  MVE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LDA  PT1  I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STA  PT2  I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ISZ  PT1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ISZ  PT2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ISZ  CTR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BUN  LOP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BUN  MVE  I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--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--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--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255838" y="976313"/>
            <a:ext cx="2830512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Main program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Branch to subroutine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1st address of source data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1st address of destination data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Number of items to move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Subroutine MVE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Bring address of source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Store in 1st pointer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Increment return address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Bring address of destination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Store in 2nd pointer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Increment return address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Bring number of items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Store in counter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Increment return address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Load source item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Store in destination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Increment source pointer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Increment destination pointer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Increment counter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Repeat 16 times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Return to main program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74638" y="976313"/>
            <a:ext cx="561975" cy="541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MVE,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LOP,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PT1,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PT2,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CTR,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254000" y="935038"/>
            <a:ext cx="4819650" cy="5451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6034088" y="4562475"/>
            <a:ext cx="23145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Fortran subroutine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5499100" y="4978400"/>
            <a:ext cx="3516313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SUBROUTINE  MVE (SOURCE, DEST, N)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DIMENSION  SOURCE(N), DEST(N)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DO  20  I = 1, N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DEST(I) = SOURCE(I)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RETURN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END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5230813" y="4978400"/>
            <a:ext cx="3238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20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5240338" y="4956175"/>
            <a:ext cx="3775075" cy="14049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7929563" y="0"/>
            <a:ext cx="1214437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r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Subroutines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869112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90575" y="280988"/>
            <a:ext cx="7710488" cy="415925"/>
          </a:xfrm>
          <a:noFill/>
        </p:spPr>
        <p:txBody>
          <a:bodyPr anchor="ctr"/>
          <a:lstStyle/>
          <a:p>
            <a:r>
              <a:rPr lang="en-US" altLang="ko-KR" sz="2800"/>
              <a:t>INPUT  OUTPUT  PROGRAM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87350" y="1082675"/>
            <a:ext cx="44704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Program to Input one Character(Byte)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957388" y="1563688"/>
            <a:ext cx="12065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SKI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BUN  CIF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INP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OUT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STA  CHR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HLT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--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416300" y="1563688"/>
            <a:ext cx="371475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/ Check input flag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/ Flag=0, branch to check again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/ Flag=1, input character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/ Display to ensure correctness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/ Store character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/ Store character here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1130300" y="1555750"/>
            <a:ext cx="685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CIF,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CHR,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2117725" y="4079875"/>
            <a:ext cx="12319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LDA  CHR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SKO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BUN  COF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OUT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HLT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HEX  0057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3911600" y="4079875"/>
            <a:ext cx="352425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Load character into AC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Check output flag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Flag=0, branch to check again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Flag=1, output character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Character is "W"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1220788" y="4079875"/>
            <a:ext cx="685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COF,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CHR,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1063625" y="1495425"/>
            <a:ext cx="6424613" cy="2043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6985000" y="0"/>
            <a:ext cx="20224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r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Input Output Program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647700" y="3949700"/>
            <a:ext cx="3533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Program to Output a Character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1077913" y="4343400"/>
            <a:ext cx="6403975" cy="17351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056151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298450"/>
            <a:ext cx="7710488" cy="417513"/>
          </a:xfrm>
          <a:noFill/>
        </p:spPr>
        <p:txBody>
          <a:bodyPr anchor="ctr"/>
          <a:lstStyle/>
          <a:p>
            <a:r>
              <a:rPr lang="en-US" altLang="ko-KR" sz="2800"/>
              <a:t>CHARACTER  MANIPULATION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316163" y="2106613"/>
            <a:ext cx="12954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--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SKI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BUN  FST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INP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OUT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BSA  SH4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BSA  SH4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SKI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BUN  SCD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INP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OUT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BUN  IN2  I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776663" y="2106613"/>
            <a:ext cx="26924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Subroutine entry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Input 1st character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Logical Shift left 4 bits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4 more bits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Input 2nd character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Return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560513" y="2106613"/>
            <a:ext cx="6731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IN2,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FST,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SCD,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38150" y="1308100"/>
            <a:ext cx="60833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Subroutine to Input 2 Characters and pack into a word 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1428750" y="1989138"/>
            <a:ext cx="5459413" cy="3476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7004050" y="0"/>
            <a:ext cx="20224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r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Input Output Program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688919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기본 디자인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1161</Words>
  <Application>Microsoft Office PowerPoint</Application>
  <PresentationFormat>On-screen Show (4:3)</PresentationFormat>
  <Paragraphs>496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굴림</vt:lpstr>
      <vt:lpstr>Arial</vt:lpstr>
      <vt:lpstr>Calibri</vt:lpstr>
      <vt:lpstr>Symbol</vt:lpstr>
      <vt:lpstr>Office Theme</vt:lpstr>
      <vt:lpstr>기본 디자인</vt:lpstr>
      <vt:lpstr>PROGRAMMING  ARITHMETIC  AND  LOGIC OPERATIONS</vt:lpstr>
      <vt:lpstr>FLOWCHART  OF  A  PROGRAM  - Multiplication -</vt:lpstr>
      <vt:lpstr>ASSEMBLY  LANGUAGE  PROGRAM   - Multiplication -</vt:lpstr>
      <vt:lpstr>ASSEMBLY  LANGUAGE  PROGRAM   - Logic  and  Shift Operations -</vt:lpstr>
      <vt:lpstr>SUBROUTINES</vt:lpstr>
      <vt:lpstr>SUBROUTINE  PARAMETERS  AND  DATA  LINKAGE</vt:lpstr>
      <vt:lpstr>SUBROUTINE  - Moving a Block of Data -</vt:lpstr>
      <vt:lpstr>INPUT  OUTPUT  PROGRAM</vt:lpstr>
      <vt:lpstr>CHARACTER  MANIPULATION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 ARITHMETIC  AND  LOGIC OPERATIONS</dc:title>
  <dc:creator>malak</dc:creator>
  <cp:lastModifiedBy>malak</cp:lastModifiedBy>
  <cp:revision>1</cp:revision>
  <dcterms:created xsi:type="dcterms:W3CDTF">2006-08-16T00:00:00Z</dcterms:created>
  <dcterms:modified xsi:type="dcterms:W3CDTF">2016-11-26T14:07:10Z</dcterms:modified>
</cp:coreProperties>
</file>