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7A781379-D04E-43AB-AE9A-71CDDC7BBE86}">
          <p14:sldIdLst>
            <p14:sldId id="256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</p14:sldIdLst>
        </p14:section>
        <p14:section name="Untitled Section" id="{C49F7044-7D2A-41CD-B078-82126C8F2EA4}">
          <p14:sldIdLst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8923" autoAdjust="0"/>
  </p:normalViewPr>
  <p:slideViewPr>
    <p:cSldViewPr>
      <p:cViewPr varScale="1">
        <p:scale>
          <a:sx n="86" d="100"/>
          <a:sy n="86" d="100"/>
        </p:scale>
        <p:origin x="-8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8F2C2-EB9D-4C03-8C39-D7A716AED75F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77417-780D-41F7-85C0-960783488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237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Lecture </a:t>
            </a:r>
            <a:r>
              <a:rPr lang="en-US" smtClean="0"/>
              <a:t>11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Software Engineering</a:t>
            </a:r>
            <a:br>
              <a:rPr lang="en-US" dirty="0" smtClean="0"/>
            </a:br>
            <a:r>
              <a:rPr lang="en-US" dirty="0" smtClean="0"/>
              <a:t>Agile - Scrum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/>
          <a:lstStyle/>
          <a:p>
            <a:r>
              <a:rPr lang="en-US" dirty="0" smtClean="0"/>
              <a:t>Dr. Mohamed ElAraby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25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Skill requirements at each stage of a project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4676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9905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Creating specialist roles has several </a:t>
            </a:r>
            <a:r>
              <a:rPr lang="en-US" dirty="0" smtClean="0"/>
              <a:t>advantages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Each person becomes </a:t>
            </a:r>
            <a:r>
              <a:rPr lang="en-US" dirty="0"/>
              <a:t>an expert, highly skilled and productive at the particular task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Greater </a:t>
            </a:r>
            <a:r>
              <a:rPr lang="en-US" dirty="0"/>
              <a:t>productivity, since the team member does just one type of work and becomes very skilled at it.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Instead </a:t>
            </a:r>
            <a:r>
              <a:rPr lang="en-US" dirty="0"/>
              <a:t>of paying several highly skilled people </a:t>
            </a:r>
            <a:r>
              <a:rPr lang="en-US" dirty="0" smtClean="0"/>
              <a:t>uniformly high </a:t>
            </a:r>
            <a:r>
              <a:rPr lang="en-US" dirty="0"/>
              <a:t>wages, management can pay people who have different skills </a:t>
            </a:r>
            <a:r>
              <a:rPr lang="en-US" dirty="0" smtClean="0"/>
              <a:t>different salaries. 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chance to pay the different team members according to the separate </a:t>
            </a:r>
            <a:r>
              <a:rPr lang="en-US" dirty="0" smtClean="0"/>
              <a:t>skills involved </a:t>
            </a:r>
            <a:r>
              <a:rPr lang="en-US" dirty="0"/>
              <a:t>in their work, rather than pay everyone at the same rate for the most </a:t>
            </a:r>
            <a:r>
              <a:rPr lang="en-US" dirty="0" smtClean="0"/>
              <a:t>highly skilled </a:t>
            </a:r>
            <a:r>
              <a:rPr lang="en-US" dirty="0"/>
              <a:t>work.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Overall </a:t>
            </a:r>
            <a:r>
              <a:rPr lang="en-US" dirty="0"/>
              <a:t>the wages of the people with unequal skills will be lower than those </a:t>
            </a:r>
            <a:r>
              <a:rPr lang="en-US" dirty="0" smtClean="0"/>
              <a:t>of the </a:t>
            </a:r>
            <a:r>
              <a:rPr lang="en-US" dirty="0"/>
              <a:t>skilled people. </a:t>
            </a:r>
            <a:r>
              <a:rPr lang="en-US" dirty="0" smtClean="0"/>
              <a:t>Thus </a:t>
            </a:r>
            <a:r>
              <a:rPr lang="en-US" dirty="0"/>
              <a:t>the wages bill is reduced.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To </a:t>
            </a:r>
            <a:r>
              <a:rPr lang="en-US" dirty="0"/>
              <a:t>give a crude example, it would </a:t>
            </a:r>
            <a:r>
              <a:rPr lang="en-US" dirty="0" smtClean="0"/>
              <a:t>be cheaper </a:t>
            </a:r>
            <a:r>
              <a:rPr lang="en-US" dirty="0"/>
              <a:t>to employ a programmer at $50,000 and a designer at $100,000, rather </a:t>
            </a:r>
            <a:r>
              <a:rPr lang="en-US" dirty="0" smtClean="0"/>
              <a:t>than employ </a:t>
            </a:r>
            <a:r>
              <a:rPr lang="en-US" dirty="0"/>
              <a:t>two designer/programmers each at $180,000. It is no coincidence that </a:t>
            </a:r>
            <a:r>
              <a:rPr lang="en-US" dirty="0" smtClean="0"/>
              <a:t>Charles Babbage</a:t>
            </a:r>
            <a:r>
              <a:rPr lang="en-US" dirty="0"/>
              <a:t>, one of the founding fathers of computing, was well aware of this effect.</a:t>
            </a:r>
          </a:p>
        </p:txBody>
      </p:sp>
    </p:spTree>
    <p:extLst>
      <p:ext uri="{BB962C8B-B14F-4D97-AF65-F5344CB8AC3E}">
        <p14:creationId xmlns="" xmlns:p14="http://schemas.microsoft.com/office/powerpoint/2010/main" val="246820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181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b="1" dirty="0"/>
              <a:t>The benefits of creating a cohesive group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The </a:t>
            </a:r>
            <a:r>
              <a:rPr lang="en-US" i="1" dirty="0"/>
              <a:t>group can establish its own quality standards </a:t>
            </a:r>
            <a:r>
              <a:rPr lang="en-US" dirty="0"/>
              <a:t>Because these standards </a:t>
            </a:r>
            <a:r>
              <a:rPr lang="en-US" dirty="0" smtClean="0"/>
              <a:t>are established </a:t>
            </a:r>
            <a:r>
              <a:rPr lang="en-US" dirty="0"/>
              <a:t>by consensus, they are more likely to be observed than external </a:t>
            </a:r>
            <a:r>
              <a:rPr lang="en-US" dirty="0" smtClean="0"/>
              <a:t>standards imposed </a:t>
            </a:r>
            <a:r>
              <a:rPr lang="en-US" dirty="0"/>
              <a:t>on the group.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Individuals </a:t>
            </a:r>
            <a:r>
              <a:rPr lang="en-US" i="1" dirty="0"/>
              <a:t>learn from and support each other </a:t>
            </a:r>
            <a:r>
              <a:rPr lang="en-US" dirty="0"/>
              <a:t>People in the group learn </a:t>
            </a:r>
            <a:r>
              <a:rPr lang="en-US" dirty="0" smtClean="0"/>
              <a:t>from each </a:t>
            </a:r>
            <a:r>
              <a:rPr lang="en-US" dirty="0"/>
              <a:t>other. Inhibitions caused by ignorance are minimized as mutual learning </a:t>
            </a:r>
            <a:r>
              <a:rPr lang="en-US" dirty="0" smtClean="0"/>
              <a:t>is encouraged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Knowledge </a:t>
            </a:r>
            <a:r>
              <a:rPr lang="en-US" i="1" dirty="0"/>
              <a:t>is shared </a:t>
            </a:r>
            <a:r>
              <a:rPr lang="en-US" dirty="0"/>
              <a:t>Continuity can be maintained if a group </a:t>
            </a:r>
            <a:r>
              <a:rPr lang="en-US" dirty="0" smtClean="0"/>
              <a:t>member leaves. Others </a:t>
            </a:r>
            <a:r>
              <a:rPr lang="en-US" dirty="0"/>
              <a:t>in the group can take over critical tasks and ensure that the project is </a:t>
            </a:r>
            <a:r>
              <a:rPr lang="en-US" dirty="0" smtClean="0"/>
              <a:t>not unduly </a:t>
            </a:r>
            <a:r>
              <a:rPr lang="en-US" dirty="0"/>
              <a:t>disrupted.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Refactoring </a:t>
            </a:r>
            <a:r>
              <a:rPr lang="en-US" i="1" dirty="0"/>
              <a:t>and continual improvement is encouraged </a:t>
            </a:r>
            <a:r>
              <a:rPr lang="en-US" dirty="0" smtClean="0"/>
              <a:t>Group members work collectively </a:t>
            </a:r>
            <a:r>
              <a:rPr lang="en-US" dirty="0"/>
              <a:t>to deliver high-quality results and fix problems, irrespective of </a:t>
            </a:r>
            <a:r>
              <a:rPr lang="en-US" dirty="0" smtClean="0"/>
              <a:t>the individuals </a:t>
            </a:r>
            <a:r>
              <a:rPr lang="en-US" dirty="0"/>
              <a:t>who originally created the design or program.</a:t>
            </a:r>
          </a:p>
        </p:txBody>
      </p:sp>
    </p:spTree>
    <p:extLst>
      <p:ext uri="{BB962C8B-B14F-4D97-AF65-F5344CB8AC3E}">
        <p14:creationId xmlns="" xmlns:p14="http://schemas.microsoft.com/office/powerpoint/2010/main" val="2767572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7545" y="2967335"/>
            <a:ext cx="49289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Any Question?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15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Teamwork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Software developers seldom work alone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Several developers </a:t>
            </a:r>
            <a:r>
              <a:rPr lang="en-US" dirty="0"/>
              <a:t>share </a:t>
            </a:r>
            <a:r>
              <a:rPr lang="en-US" dirty="0" smtClean="0"/>
              <a:t>an office</a:t>
            </a:r>
            <a:r>
              <a:rPr lang="en-US" dirty="0"/>
              <a:t>, working on different projects or collaborating on larger projects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professional software is developed by project teams that range in size from </a:t>
            </a:r>
            <a:r>
              <a:rPr lang="en-US" dirty="0" smtClean="0"/>
              <a:t>two to </a:t>
            </a:r>
            <a:r>
              <a:rPr lang="en-US" dirty="0"/>
              <a:t>several hundred people</a:t>
            </a:r>
            <a:r>
              <a:rPr lang="en-US" dirty="0" smtClean="0"/>
              <a:t>.</a:t>
            </a:r>
          </a:p>
          <a:p>
            <a:r>
              <a:rPr lang="en-US" dirty="0"/>
              <a:t>The process </a:t>
            </a:r>
            <a:r>
              <a:rPr lang="en-US" dirty="0" smtClean="0"/>
              <a:t>of establishing </a:t>
            </a:r>
            <a:r>
              <a:rPr lang="en-US" dirty="0"/>
              <a:t>requirements usually involves significant face-to-face meetings</a:t>
            </a:r>
            <a:r>
              <a:rPr lang="en-US" dirty="0" smtClean="0"/>
              <a:t>.</a:t>
            </a:r>
          </a:p>
          <a:p>
            <a:r>
              <a:rPr lang="en-US" dirty="0"/>
              <a:t>So </a:t>
            </a:r>
            <a:r>
              <a:rPr lang="en-US" dirty="0" smtClean="0"/>
              <a:t>software development </a:t>
            </a:r>
            <a:r>
              <a:rPr lang="en-US" dirty="0"/>
              <a:t>is essentially a social activity.</a:t>
            </a:r>
          </a:p>
        </p:txBody>
      </p:sp>
    </p:spTree>
    <p:extLst>
      <p:ext uri="{BB962C8B-B14F-4D97-AF65-F5344CB8AC3E}">
        <p14:creationId xmlns="" xmlns:p14="http://schemas.microsoft.com/office/powerpoint/2010/main" val="408385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Teamwork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major aspects of team activity </a:t>
            </a:r>
            <a:r>
              <a:rPr lang="en-US" dirty="0" smtClean="0"/>
              <a:t>are: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communication between the people in the </a:t>
            </a:r>
            <a:r>
              <a:rPr lang="en-US" dirty="0" smtClean="0"/>
              <a:t>team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Deciding </a:t>
            </a:r>
            <a:r>
              <a:rPr lang="en-US" dirty="0"/>
              <a:t>who does what work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424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Teamwork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The communication </a:t>
            </a:r>
            <a:r>
              <a:rPr lang="en-US" b="1" dirty="0" smtClean="0"/>
              <a:t>problem</a:t>
            </a:r>
          </a:p>
          <a:p>
            <a:pPr lvl="1"/>
            <a:r>
              <a:rPr lang="en-US" dirty="0"/>
              <a:t>When two or more people are working on a piece of </a:t>
            </a:r>
            <a:r>
              <a:rPr lang="en-US" dirty="0" smtClean="0"/>
              <a:t>software, they </a:t>
            </a:r>
            <a:r>
              <a:rPr lang="en-US" dirty="0"/>
              <a:t>have to communicate component specifications </a:t>
            </a:r>
            <a:r>
              <a:rPr lang="en-US" dirty="0" smtClean="0"/>
              <a:t>– component </a:t>
            </a:r>
            <a:r>
              <a:rPr lang="en-US" dirty="0"/>
              <a:t>names, component functions, parameter types, and so on. </a:t>
            </a:r>
            <a:endParaRPr lang="en-US" dirty="0" smtClean="0"/>
          </a:p>
          <a:p>
            <a:pPr lvl="1"/>
            <a:r>
              <a:rPr lang="en-US" dirty="0" smtClean="0"/>
              <a:t>Often </a:t>
            </a:r>
            <a:r>
              <a:rPr lang="en-US" dirty="0"/>
              <a:t>such </a:t>
            </a:r>
            <a:r>
              <a:rPr lang="en-US" dirty="0" smtClean="0"/>
              <a:t>interfaces are </a:t>
            </a:r>
            <a:r>
              <a:rPr lang="en-US" dirty="0"/>
              <a:t>complex, perhaps involving detailed file layouts. </a:t>
            </a:r>
            <a:endParaRPr lang="en-US" dirty="0" smtClean="0"/>
          </a:p>
          <a:p>
            <a:pPr lvl="1"/>
            <a:r>
              <a:rPr lang="en-US" dirty="0" smtClean="0"/>
              <a:t>Always </a:t>
            </a:r>
            <a:r>
              <a:rPr lang="en-US" dirty="0"/>
              <a:t>there are queries, </a:t>
            </a:r>
            <a:r>
              <a:rPr lang="en-US" dirty="0" smtClean="0"/>
              <a:t>because of </a:t>
            </a:r>
            <a:r>
              <a:rPr lang="en-US" dirty="0"/>
              <a:t>the difficulty of specifying interfaces precisely. </a:t>
            </a:r>
            <a:endParaRPr lang="en-US" dirty="0" smtClean="0"/>
          </a:p>
          <a:p>
            <a:pPr lvl="1"/>
            <a:r>
              <a:rPr lang="en-US" dirty="0" smtClean="0"/>
              <a:t>During </a:t>
            </a:r>
            <a:r>
              <a:rPr lang="en-US" dirty="0"/>
              <a:t>the lifetime of a project </a:t>
            </a:r>
            <a:r>
              <a:rPr lang="en-US" dirty="0" smtClean="0"/>
              <a:t>someone always </a:t>
            </a:r>
            <a:r>
              <a:rPr lang="en-US" dirty="0"/>
              <a:t>leaves, is ill or goes on holiday. Someone has to sort out the work in their </a:t>
            </a:r>
            <a:r>
              <a:rPr lang="en-US" dirty="0" smtClean="0"/>
              <a:t>absence.</a:t>
            </a:r>
          </a:p>
          <a:p>
            <a:pPr lvl="1"/>
            <a:r>
              <a:rPr lang="en-US" dirty="0" smtClean="0"/>
              <a:t>New </a:t>
            </a:r>
            <a:r>
              <a:rPr lang="en-US" dirty="0"/>
              <a:t>people join the team and have to be helped to understand what the software is for</a:t>
            </a:r>
            <a:r>
              <a:rPr lang="en-US" dirty="0" smtClean="0"/>
              <a:t>, what </a:t>
            </a:r>
            <a:r>
              <a:rPr lang="en-US" dirty="0"/>
              <a:t>has been done and why the structure is as it </a:t>
            </a:r>
            <a:r>
              <a:rPr lang="en-US" dirty="0" smtClean="0"/>
              <a:t>is.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may need to learn about </a:t>
            </a:r>
            <a:r>
              <a:rPr lang="en-US" dirty="0" smtClean="0"/>
              <a:t>the standards </a:t>
            </a:r>
            <a:r>
              <a:rPr lang="en-US" dirty="0"/>
              <a:t>and procedures being used on the project, or even learn a new </a:t>
            </a:r>
            <a:r>
              <a:rPr lang="en-US" dirty="0" smtClean="0"/>
              <a:t>programming language.</a:t>
            </a:r>
          </a:p>
        </p:txBody>
      </p:sp>
    </p:spTree>
    <p:extLst>
      <p:ext uri="{BB962C8B-B14F-4D97-AF65-F5344CB8AC3E}">
        <p14:creationId xmlns="" xmlns:p14="http://schemas.microsoft.com/office/powerpoint/2010/main" val="293446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The communication </a:t>
            </a:r>
            <a:r>
              <a:rPr lang="en-US" b="1" dirty="0" smtClean="0"/>
              <a:t>problem</a:t>
            </a:r>
          </a:p>
          <a:p>
            <a:pPr lvl="1"/>
            <a:r>
              <a:rPr lang="en-US" dirty="0" smtClean="0"/>
              <a:t>Compare </a:t>
            </a:r>
            <a:r>
              <a:rPr lang="en-US" dirty="0"/>
              <a:t>the activity of picking potatoes. Imagine a large field with a relatively </a:t>
            </a:r>
            <a:r>
              <a:rPr lang="en-US" dirty="0" smtClean="0"/>
              <a:t>small number </a:t>
            </a:r>
            <a:r>
              <a:rPr lang="en-US" dirty="0"/>
              <a:t>of people. 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can each get on with the job without getting in each </a:t>
            </a:r>
            <a:r>
              <a:rPr lang="en-US" dirty="0" smtClean="0"/>
              <a:t>other’s way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we increase the number of people, the work will get done proportionately quickly</a:t>
            </a:r>
            <a:r>
              <a:rPr lang="en-US" dirty="0" smtClean="0"/>
              <a:t>, at </a:t>
            </a:r>
            <a:r>
              <a:rPr lang="en-US" dirty="0"/>
              <a:t>least until there are so many people that they are tripping each other up.</a:t>
            </a:r>
          </a:p>
        </p:txBody>
      </p:sp>
    </p:spTree>
    <p:extLst>
      <p:ext uri="{BB962C8B-B14F-4D97-AF65-F5344CB8AC3E}">
        <p14:creationId xmlns="" xmlns:p14="http://schemas.microsoft.com/office/powerpoint/2010/main" val="306019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potatoes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59529"/>
            <a:ext cx="6243663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061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a baby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47813"/>
            <a:ext cx="6812112" cy="492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779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software development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39" y="1476375"/>
            <a:ext cx="6947861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7171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The division of </a:t>
            </a:r>
            <a:r>
              <a:rPr lang="en-US" b="1" dirty="0" smtClean="0"/>
              <a:t>labor</a:t>
            </a:r>
          </a:p>
          <a:p>
            <a:pPr lvl="1"/>
            <a:r>
              <a:rPr lang="en-US" dirty="0" smtClean="0"/>
              <a:t>Team organization </a:t>
            </a:r>
            <a:r>
              <a:rPr lang="en-US" dirty="0"/>
              <a:t>is deciding how to break down </a:t>
            </a:r>
            <a:r>
              <a:rPr lang="en-US" dirty="0" smtClean="0"/>
              <a:t>the large </a:t>
            </a:r>
            <a:r>
              <a:rPr lang="en-US" dirty="0"/>
              <a:t>task into smaller tasks so that several people can carry them out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Developers </a:t>
            </a:r>
            <a:r>
              <a:rPr lang="en-US" dirty="0" smtClean="0"/>
              <a:t>carry out </a:t>
            </a:r>
            <a:r>
              <a:rPr lang="en-US" dirty="0"/>
              <a:t>a whole variety of tasks, some of which, like design, are challenging and others, </a:t>
            </a:r>
            <a:r>
              <a:rPr lang="en-US" dirty="0" smtClean="0"/>
              <a:t>like keying </a:t>
            </a:r>
            <a:r>
              <a:rPr lang="en-US" dirty="0"/>
              <a:t>corrections or filing listings, are less demanding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Division Approaches:</a:t>
            </a:r>
          </a:p>
          <a:p>
            <a:pPr lvl="2"/>
            <a:r>
              <a:rPr lang="en-US" dirty="0" smtClean="0"/>
              <a:t>Dividing </a:t>
            </a:r>
            <a:r>
              <a:rPr lang="en-US" dirty="0"/>
              <a:t>the </a:t>
            </a:r>
            <a:r>
              <a:rPr lang="en-US" dirty="0" smtClean="0"/>
              <a:t>work of </a:t>
            </a:r>
            <a:r>
              <a:rPr lang="en-US" dirty="0"/>
              <a:t>software development amongst a set of people is to expect everyone to do a mix </a:t>
            </a:r>
            <a:r>
              <a:rPr lang="en-US" dirty="0" smtClean="0"/>
              <a:t>of tasks.</a:t>
            </a:r>
          </a:p>
          <a:p>
            <a:pPr lvl="2"/>
            <a:r>
              <a:rPr lang="en-US" dirty="0" smtClean="0"/>
              <a:t>Separate </a:t>
            </a:r>
            <a:r>
              <a:rPr lang="en-US" dirty="0"/>
              <a:t>out tasks that require different degrees of skill </a:t>
            </a:r>
            <a:r>
              <a:rPr lang="en-US" dirty="0" smtClean="0"/>
              <a:t>so that</a:t>
            </a:r>
            <a:r>
              <a:rPr lang="en-US" dirty="0"/>
              <a:t>, for example, one person does all the design and another all the keying in of </a:t>
            </a:r>
            <a:r>
              <a:rPr lang="en-US" dirty="0" smtClean="0"/>
              <a:t>test data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9919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</TotalTime>
  <Words>754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Lecture 11 Software Engineering Agile - Scrum</vt:lpstr>
      <vt:lpstr>Teamwork</vt:lpstr>
      <vt:lpstr>Teamwork</vt:lpstr>
      <vt:lpstr>Teamwork</vt:lpstr>
      <vt:lpstr>Teamwork</vt:lpstr>
      <vt:lpstr>Picking potatoes</vt:lpstr>
      <vt:lpstr>Having a baby</vt:lpstr>
      <vt:lpstr>Typical software development</vt:lpstr>
      <vt:lpstr>Teamwork</vt:lpstr>
      <vt:lpstr>Skill requirements at each stage of a project</vt:lpstr>
      <vt:lpstr>Teamwork</vt:lpstr>
      <vt:lpstr>Teamwork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Software Engineering</dc:title>
  <dc:creator>Mohamed</dc:creator>
  <cp:lastModifiedBy>Mohamed</cp:lastModifiedBy>
  <cp:revision>127</cp:revision>
  <dcterms:created xsi:type="dcterms:W3CDTF">2006-08-16T00:00:00Z</dcterms:created>
  <dcterms:modified xsi:type="dcterms:W3CDTF">2020-12-25T13:55:54Z</dcterms:modified>
</cp:coreProperties>
</file>