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8" r:id="rId2"/>
  </p:sldMasterIdLst>
  <p:notesMasterIdLst>
    <p:notesMasterId r:id="rId21"/>
  </p:notesMasterIdLst>
  <p:handoutMasterIdLst>
    <p:handoutMasterId r:id="rId22"/>
  </p:handoutMasterIdLst>
  <p:sldIdLst>
    <p:sldId id="293" r:id="rId3"/>
    <p:sldId id="259" r:id="rId4"/>
    <p:sldId id="329" r:id="rId5"/>
    <p:sldId id="324" r:id="rId6"/>
    <p:sldId id="321" r:id="rId7"/>
    <p:sldId id="323" r:id="rId8"/>
    <p:sldId id="325" r:id="rId9"/>
    <p:sldId id="322" r:id="rId10"/>
    <p:sldId id="332" r:id="rId11"/>
    <p:sldId id="333" r:id="rId12"/>
    <p:sldId id="334" r:id="rId13"/>
    <p:sldId id="335" r:id="rId14"/>
    <p:sldId id="336" r:id="rId15"/>
    <p:sldId id="326" r:id="rId16"/>
    <p:sldId id="330" r:id="rId17"/>
    <p:sldId id="331" r:id="rId18"/>
    <p:sldId id="327" r:id="rId19"/>
    <p:sldId id="297" r:id="rId20"/>
  </p:sldIdLst>
  <p:sldSz cx="9144000" cy="6858000" type="screen4x3"/>
  <p:notesSz cx="6858000" cy="9144000"/>
  <p:embeddedFontLst>
    <p:embeddedFont>
      <p:font typeface="맑은 고딕" panose="020B0503020000020004" pitchFamily="34" charset="-127"/>
      <p:regular r:id="rId23"/>
      <p:bold r:id="rId24"/>
    </p:embeddedFont>
    <p:embeddedFont>
      <p:font typeface="Calibri" panose="020F0502020204030204" pitchFamily="34" charset="0"/>
      <p:regular r:id="rId25"/>
      <p:bold r:id="rId26"/>
      <p:italic r:id="rId27"/>
      <p:boldItalic r:id="rId28"/>
    </p:embeddedFont>
    <p:embeddedFont>
      <p:font typeface="굴림체" panose="020B0609000101010101" pitchFamily="49" charset="-127"/>
      <p:regular r:id="rId29"/>
    </p:embeddedFont>
    <p:embeddedFont>
      <p:font typeface="Calibri Light" panose="020F0302020204030204" pitchFamily="34" charset="0"/>
      <p:regular r:id="rId30"/>
      <p:italic r:id="rId31"/>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6EFCA7-4AE3-4507-AE8B-B37553F8C918}">
          <p14:sldIdLst>
            <p14:sldId id="293"/>
            <p14:sldId id="259"/>
            <p14:sldId id="329"/>
            <p14:sldId id="324"/>
            <p14:sldId id="321"/>
            <p14:sldId id="323"/>
            <p14:sldId id="325"/>
            <p14:sldId id="322"/>
          </p14:sldIdLst>
        </p14:section>
        <p14:section name="Untitled Section" id="{420CCF1E-B500-46D5-A5BC-C7E92563C0BC}">
          <p14:sldIdLst>
            <p14:sldId id="332"/>
            <p14:sldId id="333"/>
            <p14:sldId id="334"/>
            <p14:sldId id="335"/>
            <p14:sldId id="336"/>
            <p14:sldId id="326"/>
            <p14:sldId id="330"/>
            <p14:sldId id="331"/>
            <p14:sldId id="327"/>
            <p14:sldId id="2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1DA"/>
    <a:srgbClr val="89585B"/>
    <a:srgbClr val="543143"/>
    <a:srgbClr val="330C29"/>
    <a:srgbClr val="95E6CB"/>
    <a:srgbClr val="45D3A4"/>
    <a:srgbClr val="B6F573"/>
    <a:srgbClr val="BC6903"/>
    <a:srgbClr val="FCDF21"/>
    <a:srgbClr val="C46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73286" autoAdjust="0"/>
  </p:normalViewPr>
  <p:slideViewPr>
    <p:cSldViewPr>
      <p:cViewPr>
        <p:scale>
          <a:sx n="77" d="100"/>
          <a:sy n="77" d="100"/>
        </p:scale>
        <p:origin x="1356" y="-18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811"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2020-02-19</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2020-02-19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132477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These above steps are repeated to ensure that processes followed in the organization are evaluated and improved on a periodic basis. Let's look into the above steps in detail -</a:t>
            </a:r>
          </a:p>
          <a:p>
            <a:r>
              <a:rPr lang="en-US" sz="1200" b="0" i="0" kern="1200" dirty="0" smtClean="0">
                <a:solidFill>
                  <a:schemeClr val="tx1"/>
                </a:solidFill>
                <a:effectLst/>
                <a:latin typeface="+mn-lt"/>
                <a:ea typeface="+mn-ea"/>
                <a:cs typeface="+mn-cs"/>
              </a:rPr>
              <a:t>Plan - Organization should plan and establish the process related objectives and determine the processes that are required to deliver a high-Quality end product.</a:t>
            </a:r>
          </a:p>
          <a:p>
            <a:r>
              <a:rPr lang="en-US" sz="1200" b="0" i="0" kern="1200" dirty="0" smtClean="0">
                <a:solidFill>
                  <a:schemeClr val="tx1"/>
                </a:solidFill>
                <a:effectLst/>
                <a:latin typeface="+mn-lt"/>
                <a:ea typeface="+mn-ea"/>
                <a:cs typeface="+mn-cs"/>
              </a:rPr>
              <a:t>Do - Development and testing of Processes and also "do" changes in the processes</a:t>
            </a:r>
          </a:p>
          <a:p>
            <a:r>
              <a:rPr lang="en-US" sz="1200" b="0" i="0" kern="1200" dirty="0" smtClean="0">
                <a:solidFill>
                  <a:schemeClr val="tx1"/>
                </a:solidFill>
                <a:effectLst/>
                <a:latin typeface="+mn-lt"/>
                <a:ea typeface="+mn-ea"/>
                <a:cs typeface="+mn-cs"/>
              </a:rPr>
              <a:t>Check - Monitoring of processes, modify the processes, and check whether it meets the predetermined objectives</a:t>
            </a:r>
          </a:p>
          <a:p>
            <a:r>
              <a:rPr lang="en-US" sz="1200" b="0" i="0" kern="1200" dirty="0" smtClean="0">
                <a:solidFill>
                  <a:schemeClr val="tx1"/>
                </a:solidFill>
                <a:effectLst/>
                <a:latin typeface="+mn-lt"/>
                <a:ea typeface="+mn-ea"/>
                <a:cs typeface="+mn-cs"/>
              </a:rPr>
              <a:t>Act - Implement actions that are necessary to achieve improvements in the processes</a:t>
            </a:r>
          </a:p>
          <a:p>
            <a:r>
              <a:rPr lang="en-US" sz="1200" b="0" i="0" kern="1200" dirty="0" smtClean="0">
                <a:solidFill>
                  <a:schemeClr val="tx1"/>
                </a:solidFill>
                <a:effectLst/>
                <a:latin typeface="+mn-lt"/>
                <a:ea typeface="+mn-ea"/>
                <a:cs typeface="+mn-cs"/>
              </a:rPr>
              <a:t>An organization must use Quality Assurance to ensure that the product is designed and implemented with correct procedures. This helps reduce problems and errors, in the final product.</a:t>
            </a:r>
          </a:p>
          <a:p>
            <a:endParaRPr lang="ar-EG" dirty="0"/>
          </a:p>
        </p:txBody>
      </p:sp>
      <p:sp>
        <p:nvSpPr>
          <p:cNvPr id="4" name="Slide Number Placeholder 3"/>
          <p:cNvSpPr>
            <a:spLocks noGrp="1"/>
          </p:cNvSpPr>
          <p:nvPr>
            <p:ph type="sldNum" sz="quarter" idx="10"/>
          </p:nvPr>
        </p:nvSpPr>
        <p:spPr/>
        <p:txBody>
          <a:bodyPr/>
          <a:lstStyle/>
          <a:p>
            <a:fld id="{A5504B90-27FD-422C-8CC6-2AADAD122D08}" type="slidenum">
              <a:rPr lang="ko-KR" altLang="en-US" smtClean="0"/>
              <a:pPr/>
              <a:t>6</a:t>
            </a:fld>
            <a:endParaRPr lang="ko-KR" altLang="en-US"/>
          </a:p>
        </p:txBody>
      </p:sp>
    </p:spTree>
    <p:extLst>
      <p:ext uri="{BB962C8B-B14F-4D97-AF65-F5344CB8AC3E}">
        <p14:creationId xmlns:p14="http://schemas.microsoft.com/office/powerpoint/2010/main" val="1769396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is Quality Control?</a:t>
            </a:r>
          </a:p>
          <a:p>
            <a:r>
              <a:rPr lang="en-US" sz="1200" b="0" i="0" kern="1200" dirty="0" smtClean="0">
                <a:solidFill>
                  <a:schemeClr val="tx1"/>
                </a:solidFill>
                <a:effectLst/>
                <a:latin typeface="+mn-lt"/>
                <a:ea typeface="+mn-ea"/>
                <a:cs typeface="+mn-cs"/>
              </a:rPr>
              <a:t>Quality control popularly abbreviated as QC. It is a Software Engineering process used to ensure quality in a product or a service. It does not deal with the processes used to create a product; rather it examines the quality of the "end products" and the final outcome.</a:t>
            </a:r>
          </a:p>
          <a:p>
            <a:r>
              <a:rPr lang="en-US" sz="1200" b="0" i="0" kern="1200" dirty="0" smtClean="0">
                <a:solidFill>
                  <a:schemeClr val="tx1"/>
                </a:solidFill>
                <a:effectLst/>
                <a:latin typeface="+mn-lt"/>
                <a:ea typeface="+mn-ea"/>
                <a:cs typeface="+mn-cs"/>
              </a:rPr>
              <a:t>The main aim of Quality control is to check whether the products meet the specifications and requirements of the customer. If an issue or problem is identified, it needs to be fixed before delivery to the customer.</a:t>
            </a:r>
          </a:p>
          <a:p>
            <a:r>
              <a:rPr lang="en-US" sz="1200" b="0" i="0" kern="1200" dirty="0" smtClean="0">
                <a:solidFill>
                  <a:schemeClr val="tx1"/>
                </a:solidFill>
                <a:effectLst/>
                <a:latin typeface="+mn-lt"/>
                <a:ea typeface="+mn-ea"/>
                <a:cs typeface="+mn-cs"/>
              </a:rPr>
              <a:t>QC also evaluates people on their quality level skill sets and imparts training and certifications. This evaluation is required for the service based organization and helps provide "perfect" service to the customers.</a:t>
            </a:r>
          </a:p>
          <a:p>
            <a:endParaRPr lang="ar-EG" dirty="0"/>
          </a:p>
        </p:txBody>
      </p:sp>
      <p:sp>
        <p:nvSpPr>
          <p:cNvPr id="4" name="Slide Number Placeholder 3"/>
          <p:cNvSpPr>
            <a:spLocks noGrp="1"/>
          </p:cNvSpPr>
          <p:nvPr>
            <p:ph type="sldNum" sz="quarter" idx="10"/>
          </p:nvPr>
        </p:nvSpPr>
        <p:spPr/>
        <p:txBody>
          <a:bodyPr/>
          <a:lstStyle/>
          <a:p>
            <a:fld id="{A5504B90-27FD-422C-8CC6-2AADAD122D08}" type="slidenum">
              <a:rPr lang="ko-KR" altLang="en-US" smtClean="0"/>
              <a:pPr/>
              <a:t>7</a:t>
            </a:fld>
            <a:endParaRPr lang="ko-KR" altLang="en-US"/>
          </a:p>
        </p:txBody>
      </p:sp>
    </p:spTree>
    <p:extLst>
      <p:ext uri="{BB962C8B-B14F-4D97-AF65-F5344CB8AC3E}">
        <p14:creationId xmlns:p14="http://schemas.microsoft.com/office/powerpoint/2010/main" val="1582122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standard was first established in 1987, and it is related to Quality Management Systems. This helps the organization ensure quality to their customers and other stakeholders. An organization who wishes to be certified as ISO 9000 is audited based on their functions, products, services and their processes. The main objective is to review and verify whether the organization is following the process as expected and check whether existing processes need improvement.</a:t>
            </a:r>
          </a:p>
          <a:p>
            <a:r>
              <a:rPr lang="en-US" dirty="0" smtClean="0"/>
              <a:t/>
            </a:r>
            <a:br>
              <a:rPr lang="en-US" dirty="0" smtClean="0"/>
            </a:br>
            <a:endParaRPr lang="ar-EG" dirty="0"/>
          </a:p>
        </p:txBody>
      </p:sp>
      <p:sp>
        <p:nvSpPr>
          <p:cNvPr id="4" name="Slide Number Placeholder 3"/>
          <p:cNvSpPr>
            <a:spLocks noGrp="1"/>
          </p:cNvSpPr>
          <p:nvPr>
            <p:ph type="sldNum" sz="quarter" idx="10"/>
          </p:nvPr>
        </p:nvSpPr>
        <p:spPr/>
        <p:txBody>
          <a:bodyPr/>
          <a:lstStyle/>
          <a:p>
            <a:fld id="{A5504B90-27FD-422C-8CC6-2AADAD122D08}" type="slidenum">
              <a:rPr lang="ko-KR" altLang="en-US" smtClean="0"/>
              <a:pPr/>
              <a:t>9</a:t>
            </a:fld>
            <a:endParaRPr lang="ko-KR" altLang="en-US"/>
          </a:p>
        </p:txBody>
      </p:sp>
    </p:spTree>
    <p:extLst>
      <p:ext uri="{BB962C8B-B14F-4D97-AF65-F5344CB8AC3E}">
        <p14:creationId xmlns:p14="http://schemas.microsoft.com/office/powerpoint/2010/main" val="3103981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i="0" kern="1200" dirty="0" err="1" smtClean="0">
                <a:solidFill>
                  <a:schemeClr val="tx1"/>
                </a:solidFill>
                <a:effectLst/>
                <a:latin typeface="+mn-lt"/>
                <a:ea typeface="+mn-ea"/>
                <a:cs typeface="+mn-cs"/>
              </a:rPr>
              <a:t>i</a:t>
            </a:r>
            <a:r>
              <a:rPr lang="en-US" sz="1200" b="1" i="0" kern="1200" dirty="0" smtClean="0">
                <a:solidFill>
                  <a:schemeClr val="tx1"/>
                </a:solidFill>
                <a:effectLst/>
                <a:latin typeface="+mn-lt"/>
                <a:ea typeface="+mn-ea"/>
                <a:cs typeface="+mn-cs"/>
              </a:rPr>
              <a:t>) Initial</a:t>
            </a:r>
            <a:r>
              <a:rPr lang="en-US" dirty="0" smtClean="0"/>
              <a:t/>
            </a:r>
            <a:br>
              <a:rPr lang="en-US" dirty="0" smtClean="0"/>
            </a:br>
            <a:r>
              <a:rPr lang="en-US" dirty="0" smtClean="0"/>
              <a:t/>
            </a:r>
            <a:br>
              <a:rPr lang="en-US" dirty="0" smtClean="0"/>
            </a:br>
            <a:r>
              <a:rPr lang="en-US" sz="1200" b="0" i="0" u="none" strike="noStrike" kern="1200" dirty="0" smtClean="0">
                <a:solidFill>
                  <a:schemeClr val="tx1"/>
                </a:solidFill>
                <a:effectLst/>
                <a:latin typeface="+mn-lt"/>
                <a:ea typeface="+mn-ea"/>
                <a:cs typeface="+mn-cs"/>
              </a:rPr>
              <a:t>The software processes at this level are ad hoc and do not give a stable environment.</a:t>
            </a:r>
          </a:p>
          <a:p>
            <a:r>
              <a:rPr lang="en-US" sz="1200" b="0" i="0" u="none" strike="noStrike" kern="1200" dirty="0" smtClean="0">
                <a:solidFill>
                  <a:schemeClr val="tx1"/>
                </a:solidFill>
                <a:effectLst/>
                <a:latin typeface="+mn-lt"/>
                <a:ea typeface="+mn-ea"/>
                <a:cs typeface="+mn-cs"/>
              </a:rPr>
              <a:t>The success of project depends on the capability and braveness of the people in the organization.</a:t>
            </a:r>
          </a:p>
          <a:p>
            <a:r>
              <a:rPr lang="en-US" sz="1200" b="0" i="0" u="none" strike="noStrike" kern="1200" dirty="0" smtClean="0">
                <a:solidFill>
                  <a:schemeClr val="tx1"/>
                </a:solidFill>
                <a:effectLst/>
                <a:latin typeface="+mn-lt"/>
                <a:ea typeface="+mn-ea"/>
                <a:cs typeface="+mn-cs"/>
              </a:rPr>
              <a:t>There are no actual applications required to adopt planning, monitoring or controlling the process.</a:t>
            </a:r>
          </a:p>
          <a:p>
            <a:r>
              <a:rPr lang="en-US" sz="1200" b="0" i="0" u="none" strike="noStrike" kern="1200" dirty="0" smtClean="0">
                <a:solidFill>
                  <a:schemeClr val="tx1"/>
                </a:solidFill>
                <a:effectLst/>
                <a:latin typeface="+mn-lt"/>
                <a:ea typeface="+mn-ea"/>
                <a:cs typeface="+mn-cs"/>
              </a:rPr>
              <a:t>It is not possible to estimate the time and cost to develop the software.</a:t>
            </a:r>
          </a:p>
          <a:p>
            <a:r>
              <a:rPr lang="en-US" sz="1200" b="1" i="0" kern="1200" dirty="0" smtClean="0">
                <a:solidFill>
                  <a:schemeClr val="tx1"/>
                </a:solidFill>
                <a:effectLst/>
                <a:latin typeface="+mn-lt"/>
                <a:ea typeface="+mn-ea"/>
                <a:cs typeface="+mn-cs"/>
              </a:rPr>
              <a:t>ii) Repeatable</a:t>
            </a:r>
            <a:r>
              <a:rPr lang="en-US" dirty="0" smtClean="0"/>
              <a:t/>
            </a:r>
            <a:br>
              <a:rPr lang="en-US" dirty="0" smtClean="0"/>
            </a:br>
            <a:r>
              <a:rPr lang="en-US" dirty="0" smtClean="0"/>
              <a:t/>
            </a:r>
            <a:br>
              <a:rPr lang="en-US" dirty="0" smtClean="0"/>
            </a:br>
            <a:r>
              <a:rPr lang="en-US" sz="1200" b="0" i="0" u="none" strike="noStrike" kern="1200" dirty="0" smtClean="0">
                <a:solidFill>
                  <a:schemeClr val="tx1"/>
                </a:solidFill>
                <a:effectLst/>
                <a:latin typeface="+mn-lt"/>
                <a:ea typeface="+mn-ea"/>
                <a:cs typeface="+mn-cs"/>
              </a:rPr>
              <a:t>The software development processes are repeatable. They are not repeated for all the projects in the organization.</a:t>
            </a:r>
          </a:p>
          <a:p>
            <a:r>
              <a:rPr lang="en-US" sz="1200" b="0" i="0" u="none" strike="noStrike" kern="1200" dirty="0" smtClean="0">
                <a:solidFill>
                  <a:schemeClr val="tx1"/>
                </a:solidFill>
                <a:effectLst/>
                <a:latin typeface="+mn-lt"/>
                <a:ea typeface="+mn-ea"/>
                <a:cs typeface="+mn-cs"/>
              </a:rPr>
              <a:t>An organization may use basic and constant project management processes to track cost, schedule and functionality.</a:t>
            </a:r>
          </a:p>
          <a:p>
            <a:r>
              <a:rPr lang="en-US" sz="1200" b="0" i="0" u="none" strike="noStrike" kern="1200" dirty="0" smtClean="0">
                <a:solidFill>
                  <a:schemeClr val="tx1"/>
                </a:solidFill>
                <a:effectLst/>
                <a:latin typeface="+mn-lt"/>
                <a:ea typeface="+mn-ea"/>
                <a:cs typeface="+mn-cs"/>
              </a:rPr>
              <a:t>The minimum process discipline is used to repeat earlier success of project with same applications.</a:t>
            </a:r>
          </a:p>
          <a:p>
            <a:r>
              <a:rPr lang="en-US" sz="1200" b="1" i="0" kern="1200" dirty="0" smtClean="0">
                <a:solidFill>
                  <a:schemeClr val="tx1"/>
                </a:solidFill>
                <a:effectLst/>
                <a:latin typeface="+mn-lt"/>
                <a:ea typeface="+mn-ea"/>
                <a:cs typeface="+mn-cs"/>
              </a:rPr>
              <a:t>iii) Defined</a:t>
            </a:r>
            <a:r>
              <a:rPr lang="en-US" dirty="0" smtClean="0"/>
              <a:t/>
            </a:r>
            <a:br>
              <a:rPr lang="en-US" dirty="0" smtClean="0"/>
            </a:br>
            <a:r>
              <a:rPr lang="en-US" dirty="0" smtClean="0"/>
              <a:t/>
            </a:r>
            <a:br>
              <a:rPr lang="en-US" dirty="0" smtClean="0"/>
            </a:br>
            <a:r>
              <a:rPr lang="en-US" sz="1200" b="0" i="0" u="none" strike="noStrike" kern="1200" dirty="0" smtClean="0">
                <a:solidFill>
                  <a:schemeClr val="tx1"/>
                </a:solidFill>
                <a:effectLst/>
                <a:latin typeface="+mn-lt"/>
                <a:ea typeface="+mn-ea"/>
                <a:cs typeface="+mn-cs"/>
              </a:rPr>
              <a:t>In defined level of maturity model, common engineering and management activities are standardized and documented.</a:t>
            </a:r>
          </a:p>
          <a:p>
            <a:r>
              <a:rPr lang="en-US" sz="1200" b="0" i="0" u="none" strike="noStrike" kern="1200" dirty="0" smtClean="0">
                <a:solidFill>
                  <a:schemeClr val="tx1"/>
                </a:solidFill>
                <a:effectLst/>
                <a:latin typeface="+mn-lt"/>
                <a:ea typeface="+mn-ea"/>
                <a:cs typeface="+mn-cs"/>
              </a:rPr>
              <a:t>These standards are adapted and accepted for use on various projects.</a:t>
            </a:r>
          </a:p>
          <a:p>
            <a:r>
              <a:rPr lang="en-US" sz="1200" b="0" i="0" u="none" strike="noStrike" kern="1200" dirty="0" smtClean="0">
                <a:solidFill>
                  <a:schemeClr val="tx1"/>
                </a:solidFill>
                <a:effectLst/>
                <a:latin typeface="+mn-lt"/>
                <a:ea typeface="+mn-ea"/>
                <a:cs typeface="+mn-cs"/>
              </a:rPr>
              <a:t>Test documents and plans are reviewed and accepted before testing starts.</a:t>
            </a:r>
          </a:p>
          <a:p>
            <a:r>
              <a:rPr lang="en-US" sz="1200" b="0" i="0" u="none" strike="noStrike" kern="1200" dirty="0" smtClean="0">
                <a:solidFill>
                  <a:schemeClr val="tx1"/>
                </a:solidFill>
                <a:effectLst/>
                <a:latin typeface="+mn-lt"/>
                <a:ea typeface="+mn-ea"/>
                <a:cs typeface="+mn-cs"/>
              </a:rPr>
              <a:t>The groups of testers are independent from the developers.</a:t>
            </a:r>
          </a:p>
          <a:p>
            <a:r>
              <a:rPr lang="en-US" sz="1200" b="0" i="0" u="none" strike="noStrike" kern="1200" dirty="0" smtClean="0">
                <a:solidFill>
                  <a:schemeClr val="tx1"/>
                </a:solidFill>
                <a:effectLst/>
                <a:latin typeface="+mn-lt"/>
                <a:ea typeface="+mn-ea"/>
                <a:cs typeface="+mn-cs"/>
              </a:rPr>
              <a:t>The test outputs are used to determine when the software is ready.</a:t>
            </a:r>
          </a:p>
          <a:p>
            <a:r>
              <a:rPr lang="en-US" sz="1200" b="1" i="0" kern="1200" dirty="0" smtClean="0">
                <a:solidFill>
                  <a:schemeClr val="tx1"/>
                </a:solidFill>
                <a:effectLst/>
                <a:latin typeface="+mn-lt"/>
                <a:ea typeface="+mn-ea"/>
                <a:cs typeface="+mn-cs"/>
              </a:rPr>
              <a:t>iv) Managed</a:t>
            </a:r>
            <a:r>
              <a:rPr lang="en-US" dirty="0" smtClean="0"/>
              <a:t/>
            </a:r>
            <a:br>
              <a:rPr lang="en-US" dirty="0" smtClean="0"/>
            </a:br>
            <a:r>
              <a:rPr lang="en-US" dirty="0" smtClean="0"/>
              <a:t/>
            </a:r>
            <a:br>
              <a:rPr lang="en-US" dirty="0" smtClean="0"/>
            </a:br>
            <a:r>
              <a:rPr lang="en-US" sz="1200" b="0" i="0" u="none" strike="noStrike" kern="1200" dirty="0" smtClean="0">
                <a:solidFill>
                  <a:schemeClr val="tx1"/>
                </a:solidFill>
                <a:effectLst/>
                <a:latin typeface="+mn-lt"/>
                <a:ea typeface="+mn-ea"/>
                <a:cs typeface="+mn-cs"/>
              </a:rPr>
              <a:t>In managed level of maturity, detailed measure of the software process and product quality is gathered.</a:t>
            </a:r>
          </a:p>
          <a:p>
            <a:r>
              <a:rPr lang="en-US" sz="1200" b="0" i="0" u="none" strike="noStrike" kern="1200" dirty="0" smtClean="0">
                <a:solidFill>
                  <a:schemeClr val="tx1"/>
                </a:solidFill>
                <a:effectLst/>
                <a:latin typeface="+mn-lt"/>
                <a:ea typeface="+mn-ea"/>
                <a:cs typeface="+mn-cs"/>
              </a:rPr>
              <a:t>The software process and product are quantitatively understood and controlled.</a:t>
            </a:r>
          </a:p>
          <a:p>
            <a:r>
              <a:rPr lang="en-US" sz="1200" b="1" i="0" kern="1200" dirty="0" smtClean="0">
                <a:solidFill>
                  <a:schemeClr val="tx1"/>
                </a:solidFill>
                <a:effectLst/>
                <a:latin typeface="+mn-lt"/>
                <a:ea typeface="+mn-ea"/>
                <a:cs typeface="+mn-cs"/>
              </a:rPr>
              <a:t>v) Optimizing</a:t>
            </a:r>
            <a:r>
              <a:rPr lang="en-US" dirty="0" smtClean="0"/>
              <a:t/>
            </a:r>
            <a:br>
              <a:rPr lang="en-US" dirty="0" smtClean="0"/>
            </a:br>
            <a:r>
              <a:rPr lang="en-US" dirty="0" smtClean="0"/>
              <a:t/>
            </a:r>
            <a:br>
              <a:rPr lang="en-US" dirty="0" smtClean="0"/>
            </a:br>
            <a:r>
              <a:rPr lang="en-US" sz="1200" b="0" i="0" u="none" strike="noStrike" kern="1200" dirty="0" smtClean="0">
                <a:solidFill>
                  <a:schemeClr val="tx1"/>
                </a:solidFill>
                <a:effectLst/>
                <a:latin typeface="+mn-lt"/>
                <a:ea typeface="+mn-ea"/>
                <a:cs typeface="+mn-cs"/>
              </a:rPr>
              <a:t>This level show continuous improvement from previous levels and hence it is called as Optimizing.</a:t>
            </a:r>
          </a:p>
          <a:p>
            <a:r>
              <a:rPr lang="en-US" sz="1200" b="0" i="0" u="none" strike="noStrike" kern="1200" dirty="0" smtClean="0">
                <a:solidFill>
                  <a:schemeClr val="tx1"/>
                </a:solidFill>
                <a:effectLst/>
                <a:latin typeface="+mn-lt"/>
                <a:ea typeface="+mn-ea"/>
                <a:cs typeface="+mn-cs"/>
              </a:rPr>
              <a:t>The processes and new technologies are attempted, the outputs are measured and the evolutionary and incremental changes are achieved for better quality levels.</a:t>
            </a:r>
          </a:p>
          <a:p>
            <a:r>
              <a:rPr lang="en-US" dirty="0" smtClean="0"/>
              <a:t/>
            </a:r>
            <a:br>
              <a:rPr lang="en-US" dirty="0" smtClean="0"/>
            </a:b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CMMI level</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Capability Maturity Model Integrated (CMMI)</a:t>
            </a:r>
            <a:r>
              <a:rPr lang="en-US" sz="1200" b="0" i="0" kern="1200" dirty="0" smtClean="0">
                <a:solidFill>
                  <a:schemeClr val="tx1"/>
                </a:solidFill>
                <a:effectLst/>
                <a:latin typeface="+mn-lt"/>
                <a:ea typeface="+mn-ea"/>
                <a:cs typeface="+mn-cs"/>
              </a:rPr>
              <a:t> is a process improvement approach developed specially for software process improvement. It is based on the process maturity framework and used as a general aid in business processes in the Software Industry. This model is highly regarded and widely used in Software Development Organizations.</a:t>
            </a:r>
          </a:p>
          <a:p>
            <a:r>
              <a:rPr lang="en-US" sz="1200" b="0" i="0" kern="1200" dirty="0" smtClean="0">
                <a:solidFill>
                  <a:schemeClr val="tx1"/>
                </a:solidFill>
                <a:effectLst/>
                <a:latin typeface="+mn-lt"/>
                <a:ea typeface="+mn-ea"/>
                <a:cs typeface="+mn-cs"/>
              </a:rPr>
              <a:t>CMMI has 5 levels. An organization is certified at CMMI level 1 to 5 based on the maturity of their Quality Assurance Mechanisms.</a:t>
            </a:r>
          </a:p>
          <a:p>
            <a:r>
              <a:rPr lang="en-US" sz="1200" b="0" i="0" kern="1200" dirty="0" smtClean="0">
                <a:solidFill>
                  <a:schemeClr val="tx1"/>
                </a:solidFill>
                <a:effectLst/>
                <a:latin typeface="+mn-lt"/>
                <a:ea typeface="+mn-ea"/>
                <a:cs typeface="+mn-cs"/>
              </a:rPr>
              <a:t>Level 1 - </a:t>
            </a:r>
            <a:r>
              <a:rPr lang="en-US" sz="1200" b="1" i="0" kern="1200" dirty="0" smtClean="0">
                <a:solidFill>
                  <a:schemeClr val="tx1"/>
                </a:solidFill>
                <a:effectLst/>
                <a:latin typeface="+mn-lt"/>
                <a:ea typeface="+mn-ea"/>
                <a:cs typeface="+mn-cs"/>
              </a:rPr>
              <a:t>Initial:</a:t>
            </a:r>
            <a:r>
              <a:rPr lang="en-US" sz="1200" b="0" i="0" kern="1200" dirty="0" smtClean="0">
                <a:solidFill>
                  <a:schemeClr val="tx1"/>
                </a:solidFill>
                <a:effectLst/>
                <a:latin typeface="+mn-lt"/>
                <a:ea typeface="+mn-ea"/>
                <a:cs typeface="+mn-cs"/>
              </a:rPr>
              <a:t> In this stage the quality environment is unstable. Simply, no processes have been followed or documented</a:t>
            </a:r>
          </a:p>
          <a:p>
            <a:r>
              <a:rPr lang="en-US" sz="1200" b="0" i="0" kern="1200" dirty="0" smtClean="0">
                <a:solidFill>
                  <a:schemeClr val="tx1"/>
                </a:solidFill>
                <a:effectLst/>
                <a:latin typeface="+mn-lt"/>
                <a:ea typeface="+mn-ea"/>
                <a:cs typeface="+mn-cs"/>
              </a:rPr>
              <a:t>Level 2 - </a:t>
            </a: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Some processes are followed which are repeatable. This level ensures processes are followed at the project level.</a:t>
            </a:r>
          </a:p>
          <a:p>
            <a:r>
              <a:rPr lang="en-US" sz="1200" b="0" i="0" kern="1200" dirty="0" smtClean="0">
                <a:solidFill>
                  <a:schemeClr val="tx1"/>
                </a:solidFill>
                <a:effectLst/>
                <a:latin typeface="+mn-lt"/>
                <a:ea typeface="+mn-ea"/>
                <a:cs typeface="+mn-cs"/>
              </a:rPr>
              <a:t>Level 3 - </a:t>
            </a:r>
            <a:r>
              <a:rPr lang="en-US" sz="1200" b="1" i="0" kern="1200" dirty="0" smtClean="0">
                <a:solidFill>
                  <a:schemeClr val="tx1"/>
                </a:solidFill>
                <a:effectLst/>
                <a:latin typeface="+mn-lt"/>
                <a:ea typeface="+mn-ea"/>
                <a:cs typeface="+mn-cs"/>
              </a:rPr>
              <a:t>Defined: </a:t>
            </a:r>
            <a:r>
              <a:rPr lang="en-US" sz="1200" b="0" i="0" kern="1200" dirty="0" smtClean="0">
                <a:solidFill>
                  <a:schemeClr val="tx1"/>
                </a:solidFill>
                <a:effectLst/>
                <a:latin typeface="+mn-lt"/>
                <a:ea typeface="+mn-ea"/>
                <a:cs typeface="+mn-cs"/>
              </a:rPr>
              <a:t>Set of processes are defined and documented at the organizational level. Those defined processes are subject to some degree of improvement.</a:t>
            </a:r>
          </a:p>
          <a:p>
            <a:r>
              <a:rPr lang="en-US" sz="1200" b="0" i="0" kern="1200" dirty="0" smtClean="0">
                <a:solidFill>
                  <a:schemeClr val="tx1"/>
                </a:solidFill>
                <a:effectLst/>
                <a:latin typeface="+mn-lt"/>
                <a:ea typeface="+mn-ea"/>
                <a:cs typeface="+mn-cs"/>
              </a:rPr>
              <a:t>Level 4 - </a:t>
            </a:r>
            <a:r>
              <a:rPr lang="en-US" sz="1200" b="1" i="0" kern="1200" dirty="0" smtClean="0">
                <a:solidFill>
                  <a:schemeClr val="tx1"/>
                </a:solidFill>
                <a:effectLst/>
                <a:latin typeface="+mn-lt"/>
                <a:ea typeface="+mn-ea"/>
                <a:cs typeface="+mn-cs"/>
              </a:rPr>
              <a:t>Managed:</a:t>
            </a:r>
            <a:r>
              <a:rPr lang="en-US" sz="1200" b="0" i="0" kern="1200" dirty="0" smtClean="0">
                <a:solidFill>
                  <a:schemeClr val="tx1"/>
                </a:solidFill>
                <a:effectLst/>
                <a:latin typeface="+mn-lt"/>
                <a:ea typeface="+mn-ea"/>
                <a:cs typeface="+mn-cs"/>
              </a:rPr>
              <a:t> This level uses process metrics and effectively controls the processes that are followed.</a:t>
            </a:r>
          </a:p>
          <a:p>
            <a:r>
              <a:rPr lang="en-US" sz="1200" b="0" i="0" kern="1200" dirty="0" smtClean="0">
                <a:solidFill>
                  <a:schemeClr val="tx1"/>
                </a:solidFill>
                <a:effectLst/>
                <a:latin typeface="+mn-lt"/>
                <a:ea typeface="+mn-ea"/>
                <a:cs typeface="+mn-cs"/>
              </a:rPr>
              <a:t>Level 5 - </a:t>
            </a:r>
            <a:r>
              <a:rPr lang="en-US" sz="1200" b="1" i="0" kern="1200" dirty="0" smtClean="0">
                <a:solidFill>
                  <a:schemeClr val="tx1"/>
                </a:solidFill>
                <a:effectLst/>
                <a:latin typeface="+mn-lt"/>
                <a:ea typeface="+mn-ea"/>
                <a:cs typeface="+mn-cs"/>
              </a:rPr>
              <a:t>Optimizing:</a:t>
            </a:r>
            <a:r>
              <a:rPr lang="en-US" sz="1200" b="0" i="0" kern="1200" dirty="0" smtClean="0">
                <a:solidFill>
                  <a:schemeClr val="tx1"/>
                </a:solidFill>
                <a:effectLst/>
                <a:latin typeface="+mn-lt"/>
                <a:ea typeface="+mn-ea"/>
                <a:cs typeface="+mn-cs"/>
              </a:rPr>
              <a:t> This level focuses on the continuous improvements of the processes through learning &amp;  innovation.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504B90-27FD-422C-8CC6-2AADAD122D08}" type="slidenum">
              <a:rPr lang="ko-KR" altLang="en-US" smtClean="0"/>
              <a:pPr/>
              <a:t>10</a:t>
            </a:fld>
            <a:endParaRPr lang="ko-KR" altLang="en-US"/>
          </a:p>
        </p:txBody>
      </p:sp>
    </p:spTree>
    <p:extLst>
      <p:ext uri="{BB962C8B-B14F-4D97-AF65-F5344CB8AC3E}">
        <p14:creationId xmlns:p14="http://schemas.microsoft.com/office/powerpoint/2010/main" val="352399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Test Maturity Model (TMM):</a:t>
            </a:r>
          </a:p>
          <a:p>
            <a:r>
              <a:rPr lang="en-US" sz="1200" b="0" i="0" kern="1200" dirty="0" smtClean="0">
                <a:solidFill>
                  <a:schemeClr val="tx1"/>
                </a:solidFill>
                <a:effectLst/>
                <a:latin typeface="+mn-lt"/>
                <a:ea typeface="+mn-ea"/>
                <a:cs typeface="+mn-cs"/>
              </a:rPr>
              <a:t>This model assesses the maturity of processes in a Testing Environment. Even this model has 5 levels, defined below-</a:t>
            </a:r>
          </a:p>
          <a:p>
            <a:r>
              <a:rPr lang="en-US" sz="1200" b="0" i="0" kern="1200" dirty="0" smtClean="0">
                <a:solidFill>
                  <a:schemeClr val="tx1"/>
                </a:solidFill>
                <a:effectLst/>
                <a:latin typeface="+mn-lt"/>
                <a:ea typeface="+mn-ea"/>
                <a:cs typeface="+mn-cs"/>
              </a:rPr>
              <a:t>Level 1 - </a:t>
            </a:r>
            <a:r>
              <a:rPr lang="en-US" sz="1200" b="1" i="0" kern="1200" dirty="0" smtClean="0">
                <a:solidFill>
                  <a:schemeClr val="tx1"/>
                </a:solidFill>
                <a:effectLst/>
                <a:latin typeface="+mn-lt"/>
                <a:ea typeface="+mn-ea"/>
                <a:cs typeface="+mn-cs"/>
              </a:rPr>
              <a:t>Initial</a:t>
            </a:r>
            <a:r>
              <a:rPr lang="en-US" sz="1200" b="0" i="0" kern="1200" dirty="0" smtClean="0">
                <a:solidFill>
                  <a:schemeClr val="tx1"/>
                </a:solidFill>
                <a:effectLst/>
                <a:latin typeface="+mn-lt"/>
                <a:ea typeface="+mn-ea"/>
                <a:cs typeface="+mn-cs"/>
              </a:rPr>
              <a:t>: There is no quality standard followed for testing processes and only ad-hoc methods are used at this level</a:t>
            </a:r>
          </a:p>
          <a:p>
            <a:r>
              <a:rPr lang="en-US" sz="1200" b="0" i="0" kern="1200" dirty="0" smtClean="0">
                <a:solidFill>
                  <a:schemeClr val="tx1"/>
                </a:solidFill>
                <a:effectLst/>
                <a:latin typeface="+mn-lt"/>
                <a:ea typeface="+mn-ea"/>
                <a:cs typeface="+mn-cs"/>
              </a:rPr>
              <a:t>Level 2 - </a:t>
            </a:r>
            <a:r>
              <a:rPr lang="en-US" sz="1200" b="1" i="0" kern="1200" dirty="0" smtClean="0">
                <a:solidFill>
                  <a:schemeClr val="tx1"/>
                </a:solidFill>
                <a:effectLst/>
                <a:latin typeface="+mn-lt"/>
                <a:ea typeface="+mn-ea"/>
                <a:cs typeface="+mn-cs"/>
              </a:rPr>
              <a:t>Definition:</a:t>
            </a:r>
            <a:r>
              <a:rPr lang="en-US" sz="1200" b="0" i="0" kern="1200" dirty="0" smtClean="0">
                <a:solidFill>
                  <a:schemeClr val="tx1"/>
                </a:solidFill>
                <a:effectLst/>
                <a:latin typeface="+mn-lt"/>
                <a:ea typeface="+mn-ea"/>
                <a:cs typeface="+mn-cs"/>
              </a:rPr>
              <a:t> Defined process. Preparation of test strategy, plans, test cases are done.</a:t>
            </a:r>
          </a:p>
          <a:p>
            <a:r>
              <a:rPr lang="en-US" sz="1200" b="0" i="0" kern="1200" dirty="0" smtClean="0">
                <a:solidFill>
                  <a:schemeClr val="tx1"/>
                </a:solidFill>
                <a:effectLst/>
                <a:latin typeface="+mn-lt"/>
                <a:ea typeface="+mn-ea"/>
                <a:cs typeface="+mn-cs"/>
              </a:rPr>
              <a:t>Level 3 - </a:t>
            </a:r>
            <a:r>
              <a:rPr lang="en-US" sz="1200" b="1" i="0" kern="1200" dirty="0" smtClean="0">
                <a:solidFill>
                  <a:schemeClr val="tx1"/>
                </a:solidFill>
                <a:effectLst/>
                <a:latin typeface="+mn-lt"/>
                <a:ea typeface="+mn-ea"/>
                <a:cs typeface="+mn-cs"/>
              </a:rPr>
              <a:t>Integration:</a:t>
            </a:r>
            <a:r>
              <a:rPr lang="en-US" sz="1200" b="0" i="0" kern="1200" dirty="0" smtClean="0">
                <a:solidFill>
                  <a:schemeClr val="tx1"/>
                </a:solidFill>
                <a:effectLst/>
                <a:latin typeface="+mn-lt"/>
                <a:ea typeface="+mn-ea"/>
                <a:cs typeface="+mn-cs"/>
              </a:rPr>
              <a:t> Testing is carried out throughout the software development lifecycle (SDLC) - which is nothing but integration with the development activities, E.g., V- Model.</a:t>
            </a:r>
          </a:p>
          <a:p>
            <a:r>
              <a:rPr lang="en-US" sz="1200" b="0" i="0" kern="1200" dirty="0" smtClean="0">
                <a:solidFill>
                  <a:schemeClr val="tx1"/>
                </a:solidFill>
                <a:effectLst/>
                <a:latin typeface="+mn-lt"/>
                <a:ea typeface="+mn-ea"/>
                <a:cs typeface="+mn-cs"/>
              </a:rPr>
              <a:t>Level 4 -</a:t>
            </a:r>
            <a:r>
              <a:rPr lang="en-US" sz="1200" b="1" i="0" kern="1200" dirty="0" smtClean="0">
                <a:solidFill>
                  <a:schemeClr val="tx1"/>
                </a:solidFill>
                <a:effectLst/>
                <a:latin typeface="+mn-lt"/>
                <a:ea typeface="+mn-ea"/>
                <a:cs typeface="+mn-cs"/>
              </a:rPr>
              <a:t> Management and Measurement:</a:t>
            </a:r>
            <a:r>
              <a:rPr lang="en-US" sz="1200" b="0" i="0" kern="1200" dirty="0" smtClean="0">
                <a:solidFill>
                  <a:schemeClr val="tx1"/>
                </a:solidFill>
                <a:effectLst/>
                <a:latin typeface="+mn-lt"/>
                <a:ea typeface="+mn-ea"/>
                <a:cs typeface="+mn-cs"/>
              </a:rPr>
              <a:t> Review of requirements and designs takes place at this level and criteria has been set for each level of testing</a:t>
            </a:r>
          </a:p>
          <a:p>
            <a:r>
              <a:rPr lang="en-US" sz="1200" b="0" i="0" kern="1200" dirty="0" smtClean="0">
                <a:solidFill>
                  <a:schemeClr val="tx1"/>
                </a:solidFill>
                <a:effectLst/>
                <a:latin typeface="+mn-lt"/>
                <a:ea typeface="+mn-ea"/>
                <a:cs typeface="+mn-cs"/>
              </a:rPr>
              <a:t>Level 5 - </a:t>
            </a:r>
            <a:r>
              <a:rPr lang="en-US" sz="1200" b="1" i="0" kern="1200" dirty="0" smtClean="0">
                <a:solidFill>
                  <a:schemeClr val="tx1"/>
                </a:solidFill>
                <a:effectLst/>
                <a:latin typeface="+mn-lt"/>
                <a:ea typeface="+mn-ea"/>
                <a:cs typeface="+mn-cs"/>
              </a:rPr>
              <a:t>Optimization:</a:t>
            </a:r>
            <a:r>
              <a:rPr lang="en-US" sz="1200" b="0" i="0" kern="1200" dirty="0" smtClean="0">
                <a:solidFill>
                  <a:schemeClr val="tx1"/>
                </a:solidFill>
                <a:effectLst/>
                <a:latin typeface="+mn-lt"/>
                <a:ea typeface="+mn-ea"/>
                <a:cs typeface="+mn-cs"/>
              </a:rPr>
              <a:t> Many preventive techniques are used for testing processes, and tool support(Automation) is used to improve the testing standards and processes.</a:t>
            </a:r>
          </a:p>
          <a:p>
            <a:endParaRPr lang="ar-EG" dirty="0"/>
          </a:p>
        </p:txBody>
      </p:sp>
      <p:sp>
        <p:nvSpPr>
          <p:cNvPr id="4" name="Slide Number Placeholder 3"/>
          <p:cNvSpPr>
            <a:spLocks noGrp="1"/>
          </p:cNvSpPr>
          <p:nvPr>
            <p:ph type="sldNum" sz="quarter" idx="10"/>
          </p:nvPr>
        </p:nvSpPr>
        <p:spPr/>
        <p:txBody>
          <a:bodyPr/>
          <a:lstStyle/>
          <a:p>
            <a:fld id="{A5504B90-27FD-422C-8CC6-2AADAD122D08}" type="slidenum">
              <a:rPr lang="ko-KR" altLang="en-US" smtClean="0"/>
              <a:pPr/>
              <a:t>11</a:t>
            </a:fld>
            <a:endParaRPr lang="ko-KR" altLang="en-US"/>
          </a:p>
        </p:txBody>
      </p:sp>
    </p:spTree>
    <p:extLst>
      <p:ext uri="{BB962C8B-B14F-4D97-AF65-F5344CB8AC3E}">
        <p14:creationId xmlns:p14="http://schemas.microsoft.com/office/powerpoint/2010/main" val="3164335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effectLst/>
                <a:latin typeface="+mn-lt"/>
                <a:ea typeface="+mn-ea"/>
                <a:cs typeface="+mn-cs"/>
              </a:rPr>
              <a:t>1. Functionality</a:t>
            </a:r>
          </a:p>
          <a:p>
            <a:r>
              <a:rPr lang="en-US" sz="1200" b="0" i="0" kern="1200" dirty="0" smtClean="0">
                <a:solidFill>
                  <a:schemeClr val="tx1"/>
                </a:solidFill>
                <a:effectLst/>
                <a:latin typeface="+mn-lt"/>
                <a:ea typeface="+mn-ea"/>
                <a:cs typeface="+mn-cs"/>
              </a:rPr>
              <a:t>Quality of software is defined as how effectively the software interacts with other components of the system. The software must provide appropriate functions as per requirement, and these functions must be implemented correctly.</a:t>
            </a:r>
          </a:p>
          <a:p>
            <a:r>
              <a:rPr lang="en-US" sz="1200" b="0" i="0" kern="1200" dirty="0" smtClean="0">
                <a:solidFill>
                  <a:schemeClr val="tx1"/>
                </a:solidFill>
                <a:effectLst/>
                <a:latin typeface="+mn-lt"/>
                <a:ea typeface="+mn-ea"/>
                <a:cs typeface="+mn-cs"/>
              </a:rPr>
              <a:t>2. Reliability</a:t>
            </a:r>
          </a:p>
          <a:p>
            <a:r>
              <a:rPr lang="en-US" sz="1200" b="0" i="0" kern="1200" dirty="0" smtClean="0">
                <a:solidFill>
                  <a:schemeClr val="tx1"/>
                </a:solidFill>
                <a:effectLst/>
                <a:latin typeface="+mn-lt"/>
                <a:ea typeface="+mn-ea"/>
                <a:cs typeface="+mn-cs"/>
              </a:rPr>
              <a:t>It is defined as the capability of the software to perform under specific conditions for a specified duration.</a:t>
            </a:r>
          </a:p>
          <a:p>
            <a:r>
              <a:rPr lang="en-US" sz="1200" b="0" i="0" kern="1200" dirty="0" smtClean="0">
                <a:solidFill>
                  <a:schemeClr val="tx1"/>
                </a:solidFill>
                <a:effectLst/>
                <a:latin typeface="+mn-lt"/>
                <a:ea typeface="+mn-ea"/>
                <a:cs typeface="+mn-cs"/>
              </a:rPr>
              <a:t>3. Usability</a:t>
            </a:r>
          </a:p>
          <a:p>
            <a:r>
              <a:rPr lang="en-US" sz="1200" b="0" i="0" kern="1200" dirty="0" smtClean="0">
                <a:solidFill>
                  <a:schemeClr val="tx1"/>
                </a:solidFill>
                <a:effectLst/>
                <a:latin typeface="+mn-lt"/>
                <a:ea typeface="+mn-ea"/>
                <a:cs typeface="+mn-cs"/>
              </a:rPr>
              <a:t>Usability of software is defined as its ease of use. Quality of the software is also identified as how easily a user can understand the functions of the software and how much efforts are required to follow the features.</a:t>
            </a:r>
          </a:p>
          <a:p>
            <a:r>
              <a:rPr lang="en-US" sz="1200" b="0" i="0" kern="1200" dirty="0" smtClean="0">
                <a:solidFill>
                  <a:schemeClr val="tx1"/>
                </a:solidFill>
                <a:effectLst/>
                <a:latin typeface="+mn-lt"/>
                <a:ea typeface="+mn-ea"/>
                <a:cs typeface="+mn-cs"/>
              </a:rPr>
              <a:t>4. Efficiency</a:t>
            </a:r>
          </a:p>
          <a:p>
            <a:r>
              <a:rPr lang="en-US" sz="1200" b="0" i="0" kern="1200" dirty="0" smtClean="0">
                <a:solidFill>
                  <a:schemeClr val="tx1"/>
                </a:solidFill>
                <a:effectLst/>
                <a:latin typeface="+mn-lt"/>
                <a:ea typeface="+mn-ea"/>
                <a:cs typeface="+mn-cs"/>
              </a:rPr>
              <a:t>The efficiency of the software is dependent on the architecture and coding practice followed during development.</a:t>
            </a:r>
          </a:p>
          <a:p>
            <a:r>
              <a:rPr lang="en-US" sz="1200" b="0" i="0" kern="1200" dirty="0" smtClean="0">
                <a:solidFill>
                  <a:schemeClr val="tx1"/>
                </a:solidFill>
                <a:effectLst/>
                <a:latin typeface="+mn-lt"/>
                <a:ea typeface="+mn-ea"/>
                <a:cs typeface="+mn-cs"/>
              </a:rPr>
              <a:t>5. Maintainability</a:t>
            </a:r>
          </a:p>
          <a:p>
            <a:r>
              <a:rPr lang="en-US" sz="1200" b="0" i="0" kern="1200" dirty="0" smtClean="0">
                <a:solidFill>
                  <a:schemeClr val="tx1"/>
                </a:solidFill>
                <a:effectLst/>
                <a:latin typeface="+mn-lt"/>
                <a:ea typeface="+mn-ea"/>
                <a:cs typeface="+mn-cs"/>
              </a:rPr>
              <a:t>Maintainability is also one of the significant factors to define the quality of the software. It refers to identify the fault and fix in the software. It should be stable when the changes are made.</a:t>
            </a:r>
          </a:p>
          <a:p>
            <a:r>
              <a:rPr lang="en-US" sz="1200" b="0" i="0" kern="1200" dirty="0" smtClean="0">
                <a:solidFill>
                  <a:schemeClr val="tx1"/>
                </a:solidFill>
                <a:effectLst/>
                <a:latin typeface="+mn-lt"/>
                <a:ea typeface="+mn-ea"/>
                <a:cs typeface="+mn-cs"/>
              </a:rPr>
              <a:t>6. Portability</a:t>
            </a:r>
          </a:p>
          <a:p>
            <a:r>
              <a:rPr lang="en-US" sz="1200" b="0" i="0" kern="1200" dirty="0" smtClean="0">
                <a:solidFill>
                  <a:schemeClr val="tx1"/>
                </a:solidFill>
                <a:effectLst/>
                <a:latin typeface="+mn-lt"/>
                <a:ea typeface="+mn-ea"/>
                <a:cs typeface="+mn-cs"/>
              </a:rPr>
              <a:t>Portability of the software, defined as how easily a system adapts to changes in the specifications. Quality of the software is also determined by the portability of the system how easy it is to install the software and how easy it is to replace a component of the order in a given environment.</a:t>
            </a:r>
          </a:p>
          <a:p>
            <a:r>
              <a:rPr lang="en-US" sz="1200" b="0" i="0" kern="1200" dirty="0" smtClean="0">
                <a:solidFill>
                  <a:schemeClr val="tx1"/>
                </a:solidFill>
                <a:effectLst/>
                <a:latin typeface="+mn-lt"/>
                <a:ea typeface="+mn-ea"/>
                <a:cs typeface="+mn-cs"/>
              </a:rPr>
              <a:t>To ensure about a software score well on these quality attribute, we need the following software Quality Assurance.</a:t>
            </a:r>
          </a:p>
          <a:p>
            <a:endParaRPr lang="ar-EG" dirty="0"/>
          </a:p>
        </p:txBody>
      </p:sp>
      <p:sp>
        <p:nvSpPr>
          <p:cNvPr id="4" name="Slide Number Placeholder 3"/>
          <p:cNvSpPr>
            <a:spLocks noGrp="1"/>
          </p:cNvSpPr>
          <p:nvPr>
            <p:ph type="sldNum" sz="quarter" idx="10"/>
          </p:nvPr>
        </p:nvSpPr>
        <p:spPr/>
        <p:txBody>
          <a:bodyPr/>
          <a:lstStyle/>
          <a:p>
            <a:fld id="{A5504B90-27FD-422C-8CC6-2AADAD122D08}" type="slidenum">
              <a:rPr lang="ko-KR" altLang="en-US" smtClean="0"/>
              <a:pPr/>
              <a:t>12</a:t>
            </a:fld>
            <a:endParaRPr lang="ko-KR" altLang="en-US"/>
          </a:p>
        </p:txBody>
      </p:sp>
    </p:spTree>
    <p:extLst>
      <p:ext uri="{BB962C8B-B14F-4D97-AF65-F5344CB8AC3E}">
        <p14:creationId xmlns:p14="http://schemas.microsoft.com/office/powerpoint/2010/main" val="3497446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7F58C-C97A-41FB-B225-3DA5EBA50D65}" type="slidenum">
              <a:rPr lang="en-US" smtClean="0">
                <a:solidFill>
                  <a:prstClr val="black"/>
                </a:solidFill>
                <a:latin typeface="Calibri" panose="020F0502020204030204"/>
              </a:rPr>
              <a:pPr/>
              <a:t>15</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61444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2020-02-19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504056" y="3212976"/>
            <a:ext cx="4067944" cy="206159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kern="1200" baseline="0" dirty="0">
                <a:solidFill>
                  <a:schemeClr val="bg1"/>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6DC214-A7A5-49E0-B999-BA33DD91CA22}" type="datetimeFigureOut">
              <a:rPr lang="ar-EG" smtClean="0"/>
              <a:pPr/>
              <a:t>25/06/1441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4FF264A1-E5E0-40D3-8699-826CE253309E}" type="slidenum">
              <a:rPr lang="ar-EG" smtClean="0"/>
              <a:pPr/>
              <a:t>‹#›</a:t>
            </a:fld>
            <a:endParaRPr lang="ar-EG"/>
          </a:p>
        </p:txBody>
      </p:sp>
    </p:spTree>
    <p:extLst>
      <p:ext uri="{BB962C8B-B14F-4D97-AF65-F5344CB8AC3E}">
        <p14:creationId xmlns:p14="http://schemas.microsoft.com/office/powerpoint/2010/main" val="161331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6DC214-A7A5-49E0-B999-BA33DD91CA22}" type="datetimeFigureOut">
              <a:rPr lang="ar-EG" smtClean="0"/>
              <a:pPr/>
              <a:t>25/06/1441</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4FF264A1-E5E0-40D3-8699-826CE253309E}" type="slidenum">
              <a:rPr lang="ar-EG" smtClean="0"/>
              <a:pPr/>
              <a:t>‹#›</a:t>
            </a:fld>
            <a:endParaRPr lang="ar-EG"/>
          </a:p>
        </p:txBody>
      </p:sp>
    </p:spTree>
    <p:extLst>
      <p:ext uri="{BB962C8B-B14F-4D97-AF65-F5344CB8AC3E}">
        <p14:creationId xmlns:p14="http://schemas.microsoft.com/office/powerpoint/2010/main" val="41165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6DC214-A7A5-49E0-B999-BA33DD91CA22}" type="datetimeFigureOut">
              <a:rPr lang="ar-EG" smtClean="0"/>
              <a:pPr/>
              <a:t>25/06/1441</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4FF264A1-E5E0-40D3-8699-826CE253309E}" type="slidenum">
              <a:rPr lang="ar-EG" smtClean="0"/>
              <a:pPr/>
              <a:t>‹#›</a:t>
            </a:fld>
            <a:endParaRPr lang="ar-EG"/>
          </a:p>
        </p:txBody>
      </p:sp>
    </p:spTree>
    <p:extLst>
      <p:ext uri="{BB962C8B-B14F-4D97-AF65-F5344CB8AC3E}">
        <p14:creationId xmlns:p14="http://schemas.microsoft.com/office/powerpoint/2010/main" val="822337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6DC214-A7A5-49E0-B999-BA33DD91CA22}" type="datetimeFigureOut">
              <a:rPr lang="ar-EG" smtClean="0"/>
              <a:pPr/>
              <a:t>25/06/1441</a:t>
            </a:fld>
            <a:endParaRPr lang="ar-E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ar-EG"/>
          </a:p>
        </p:txBody>
      </p:sp>
      <p:sp>
        <p:nvSpPr>
          <p:cNvPr id="9" name="Slide Number Placeholder 8"/>
          <p:cNvSpPr>
            <a:spLocks noGrp="1"/>
          </p:cNvSpPr>
          <p:nvPr>
            <p:ph type="sldNum" sz="quarter" idx="12"/>
          </p:nvPr>
        </p:nvSpPr>
        <p:spPr/>
        <p:txBody>
          <a:bodyPr/>
          <a:lstStyle/>
          <a:p>
            <a:fld id="{4FF264A1-E5E0-40D3-8699-826CE253309E}" type="slidenum">
              <a:rPr lang="ar-EG" smtClean="0"/>
              <a:pPr/>
              <a:t>‹#›</a:t>
            </a:fld>
            <a:endParaRPr lang="ar-EG"/>
          </a:p>
        </p:txBody>
      </p:sp>
    </p:spTree>
    <p:extLst>
      <p:ext uri="{BB962C8B-B14F-4D97-AF65-F5344CB8AC3E}">
        <p14:creationId xmlns:p14="http://schemas.microsoft.com/office/powerpoint/2010/main" val="381370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96DC214-A7A5-49E0-B999-BA33DD91CA22}" type="datetimeFigureOut">
              <a:rPr lang="ar-EG" smtClean="0"/>
              <a:pPr/>
              <a:t>25/06/1441</a:t>
            </a:fld>
            <a:endParaRPr lang="ar-EG"/>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ar-EG">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F264A1-E5E0-40D3-8699-826CE253309E}" type="slidenum">
              <a:rPr lang="ar-EG" smtClean="0">
                <a:solidFill>
                  <a:srgbClr val="637052"/>
                </a:solidFill>
              </a:rPr>
              <a:pPr/>
              <a:t>‹#›</a:t>
            </a:fld>
            <a:endParaRPr lang="ar-EG">
              <a:solidFill>
                <a:srgbClr val="637052"/>
              </a:solidFill>
            </a:endParaRPr>
          </a:p>
        </p:txBody>
      </p:sp>
    </p:spTree>
    <p:extLst>
      <p:ext uri="{BB962C8B-B14F-4D97-AF65-F5344CB8AC3E}">
        <p14:creationId xmlns:p14="http://schemas.microsoft.com/office/powerpoint/2010/main" val="839146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6DC214-A7A5-49E0-B999-BA33DD91CA22}" type="datetimeFigureOut">
              <a:rPr lang="ar-EG" smtClean="0"/>
              <a:pPr/>
              <a:t>25/06/1441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4FF264A1-E5E0-40D3-8699-826CE253309E}" type="slidenum">
              <a:rPr lang="ar-EG" smtClean="0"/>
              <a:pPr/>
              <a:t>‹#›</a:t>
            </a:fld>
            <a:endParaRPr lang="ar-EG"/>
          </a:p>
        </p:txBody>
      </p:sp>
    </p:spTree>
    <p:extLst>
      <p:ext uri="{BB962C8B-B14F-4D97-AF65-F5344CB8AC3E}">
        <p14:creationId xmlns:p14="http://schemas.microsoft.com/office/powerpoint/2010/main" val="4284953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DC214-A7A5-49E0-B999-BA33DD91CA22}" type="datetimeFigureOut">
              <a:rPr lang="ar-EG" smtClean="0"/>
              <a:pPr/>
              <a:t>25/06/1441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FF264A1-E5E0-40D3-8699-826CE253309E}" type="slidenum">
              <a:rPr lang="ar-EG" smtClean="0"/>
              <a:pPr/>
              <a:t>‹#›</a:t>
            </a:fld>
            <a:endParaRPr lang="ar-EG"/>
          </a:p>
        </p:txBody>
      </p:sp>
    </p:spTree>
    <p:extLst>
      <p:ext uri="{BB962C8B-B14F-4D97-AF65-F5344CB8AC3E}">
        <p14:creationId xmlns:p14="http://schemas.microsoft.com/office/powerpoint/2010/main" val="27004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DC214-A7A5-49E0-B999-BA33DD91CA22}" type="datetimeFigureOut">
              <a:rPr lang="ar-EG" smtClean="0"/>
              <a:pPr/>
              <a:t>25/06/1441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FF264A1-E5E0-40D3-8699-826CE253309E}" type="slidenum">
              <a:rPr lang="ar-EG" smtClean="0"/>
              <a:pPr/>
              <a:t>‹#›</a:t>
            </a:fld>
            <a:endParaRPr lang="ar-EG"/>
          </a:p>
        </p:txBody>
      </p:sp>
    </p:spTree>
    <p:extLst>
      <p:ext uri="{BB962C8B-B14F-4D97-AF65-F5344CB8AC3E}">
        <p14:creationId xmlns:p14="http://schemas.microsoft.com/office/powerpoint/2010/main" val="282654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2020-02-19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rcRect r="208"/>
          <a:stretch>
            <a:fillRect/>
          </a:stretch>
        </p:blipFill>
        <p:spPr>
          <a:xfrm flipH="1">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2020-02-19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2020-02-19</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83618"/>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89062" y="11181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effectLst/>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2020-02-19</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b="0" i="1" baseline="0">
                <a:solidFill>
                  <a:schemeClr val="tx1">
                    <a:lumMod val="65000"/>
                    <a:lumOff val="35000"/>
                  </a:schemeClr>
                </a:solidFill>
                <a:latin typeface="+mj-lt"/>
                <a:ea typeface="맑은 고딕" pitchFamily="50" charset="-127"/>
              </a:defRPr>
            </a:lvl1pPr>
            <a:lvl2pPr algn="l">
              <a:buNone/>
              <a:defRPr sz="1600" b="0" i="1" baseline="0">
                <a:solidFill>
                  <a:schemeClr val="tx1">
                    <a:lumMod val="65000"/>
                    <a:lumOff val="35000"/>
                  </a:schemeClr>
                </a:solidFill>
                <a:latin typeface="+mj-lt"/>
                <a:ea typeface="맑은 고딕" pitchFamily="50" charset="-127"/>
              </a:defRPr>
            </a:lvl2pPr>
            <a:lvl3pPr algn="l">
              <a:buNone/>
              <a:defRPr sz="1600" b="0" i="1" baseline="0">
                <a:solidFill>
                  <a:schemeClr val="tx1">
                    <a:lumMod val="65000"/>
                    <a:lumOff val="35000"/>
                  </a:schemeClr>
                </a:solidFill>
                <a:latin typeface="+mj-lt"/>
                <a:ea typeface="맑은 고딕" pitchFamily="50" charset="-127"/>
              </a:defRPr>
            </a:lvl3pPr>
            <a:lvl4pPr algn="l">
              <a:buNone/>
              <a:defRPr sz="1600" b="0" i="1" baseline="0">
                <a:solidFill>
                  <a:schemeClr val="tx1">
                    <a:lumMod val="65000"/>
                    <a:lumOff val="35000"/>
                  </a:schemeClr>
                </a:solidFill>
                <a:latin typeface="+mj-lt"/>
                <a:ea typeface="맑은 고딕" pitchFamily="50" charset="-127"/>
              </a:defRPr>
            </a:lvl4pPr>
            <a:lvl5pPr algn="l">
              <a:buNone/>
              <a:defRPr sz="1600" b="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2" name="제목 1"/>
          <p:cNvSpPr>
            <a:spLocks noGrp="1"/>
          </p:cNvSpPr>
          <p:nvPr>
            <p:ph type="title"/>
          </p:nvPr>
        </p:nvSpPr>
        <p:spPr>
          <a:xfrm>
            <a:off x="395536" y="9276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solidFill>
                <a:effectLst/>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2020-02-19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29935" y="3501008"/>
            <a:ext cx="9173935" cy="1224136"/>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kern="1200" baseline="0" dirty="0">
                <a:solidFill>
                  <a:schemeClr val="bg1"/>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6DC214-A7A5-49E0-B999-BA33DD91CA22}" type="datetimeFigureOut">
              <a:rPr lang="ar-EG" smtClean="0"/>
              <a:pPr/>
              <a:t>25/06/1441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FF264A1-E5E0-40D3-8699-826CE253309E}" type="slidenum">
              <a:rPr lang="ar-EG" smtClean="0"/>
              <a:pPr/>
              <a:t>‹#›</a:t>
            </a:fld>
            <a:endParaRPr lang="ar-EG"/>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20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DC214-A7A5-49E0-B999-BA33DD91CA22}" type="datetimeFigureOut">
              <a:rPr lang="ar-EG" smtClean="0"/>
              <a:pPr/>
              <a:t>25/06/1441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FF264A1-E5E0-40D3-8699-826CE253309E}" type="slidenum">
              <a:rPr lang="ar-EG" smtClean="0"/>
              <a:pPr/>
              <a:t>‹#›</a:t>
            </a:fld>
            <a:endParaRPr lang="ar-EG"/>
          </a:p>
        </p:txBody>
      </p:sp>
    </p:spTree>
    <p:extLst>
      <p:ext uri="{BB962C8B-B14F-4D97-AF65-F5344CB8AC3E}">
        <p14:creationId xmlns:p14="http://schemas.microsoft.com/office/powerpoint/2010/main" val="386738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6DC214-A7A5-49E0-B999-BA33DD91CA22}" type="datetimeFigureOut">
              <a:rPr lang="ar-EG" smtClean="0"/>
              <a:pPr/>
              <a:t>25/06/1441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FF264A1-E5E0-40D3-8699-826CE253309E}" type="slidenum">
              <a:rPr lang="ar-EG" smtClean="0"/>
              <a:pPr/>
              <a:t>‹#›</a:t>
            </a:fld>
            <a:endParaRPr lang="ar-EG"/>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615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2020-02-19</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675">
                <a:solidFill>
                  <a:srgbClr val="FFFFFF"/>
                </a:solidFill>
              </a:defRPr>
            </a:lvl1pPr>
          </a:lstStyle>
          <a:p>
            <a:pPr rtl="1" latinLnBrk="0"/>
            <a:fld id="{F96DC214-A7A5-49E0-B999-BA33DD91CA22}" type="datetimeFigureOut">
              <a:rPr lang="ar-EG" smtClean="0"/>
              <a:pPr rtl="1" latinLnBrk="0"/>
              <a:t>25/06/1441</a:t>
            </a:fld>
            <a:endParaRPr lang="ar-EG"/>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pPr rtl="1" latinLnBrk="0"/>
            <a:endParaRPr lang="ar-EG"/>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788">
                <a:solidFill>
                  <a:srgbClr val="FFFFFF"/>
                </a:solidFill>
              </a:defRPr>
            </a:lvl1pPr>
          </a:lstStyle>
          <a:p>
            <a:pPr rtl="1" latinLnBrk="0"/>
            <a:fld id="{4FF264A1-E5E0-40D3-8699-826CE253309E}" type="slidenum">
              <a:rPr lang="ar-EG" smtClean="0"/>
              <a:pPr rtl="1" latinLnBrk="0"/>
              <a:t>‹#›</a:t>
            </a:fld>
            <a:endParaRPr lang="ar-EG"/>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63211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685800" rtl="1"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r" defTabSz="685800" rtl="1"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r" defTabSz="685800" rtl="1"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직사각형 17"/>
          <p:cNvSpPr/>
          <p:nvPr/>
        </p:nvSpPr>
        <p:spPr>
          <a:xfrm>
            <a:off x="1404442" y="6002124"/>
            <a:ext cx="4031654"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kumimoji="1" lang="en-US" altLang="ko-KR" sz="2800" b="1" dirty="0" smtClean="0">
                <a:solidFill>
                  <a:schemeClr val="bg1">
                    <a:lumMod val="50000"/>
                  </a:schemeClr>
                </a:solidFill>
                <a:latin typeface="Times New Roman" panose="02020603050405020304" pitchFamily="18" charset="0"/>
                <a:ea typeface="맑은 고딕" pitchFamily="50" charset="-127"/>
                <a:cs typeface="Times New Roman" panose="02020603050405020304" pitchFamily="18" charset="0"/>
              </a:rPr>
              <a:t>Dr. Amira Mohey El-Din</a:t>
            </a:r>
            <a:endParaRPr kumimoji="1" lang="en-US" altLang="ko-KR" sz="2800" b="1" dirty="0">
              <a:solidFill>
                <a:schemeClr val="bg1">
                  <a:lumMod val="50000"/>
                </a:schemeClr>
              </a:solidFill>
              <a:latin typeface="Times New Roman" panose="02020603050405020304" pitchFamily="18" charset="0"/>
              <a:ea typeface="맑은 고딕" pitchFamily="50" charset="-127"/>
              <a:cs typeface="Times New Roman" panose="02020603050405020304" pitchFamily="18" charset="0"/>
            </a:endParaRPr>
          </a:p>
        </p:txBody>
      </p:sp>
      <p:sp>
        <p:nvSpPr>
          <p:cNvPr id="7" name="제목 6"/>
          <p:cNvSpPr>
            <a:spLocks noGrp="1"/>
          </p:cNvSpPr>
          <p:nvPr>
            <p:ph type="ctrTitle"/>
          </p:nvPr>
        </p:nvSpPr>
        <p:spPr>
          <a:xfrm>
            <a:off x="107504" y="4894974"/>
            <a:ext cx="8028384" cy="1368152"/>
          </a:xfrm>
        </p:spPr>
        <p:txBody>
          <a:bodyPr/>
          <a:lstStyle/>
          <a:p>
            <a:r>
              <a:rPr lang="en-US" altLang="en-US" sz="4000" b="1" dirty="0" smtClean="0"/>
              <a:t>Quality </a:t>
            </a:r>
            <a:r>
              <a:rPr lang="en-US" altLang="en-US" sz="4000" b="1" dirty="0"/>
              <a:t>Assurance of Software and </a:t>
            </a:r>
            <a:r>
              <a:rPr lang="en-US" altLang="en-US" sz="4000" b="1" dirty="0" smtClean="0"/>
              <a:t/>
            </a:r>
            <a:br>
              <a:rPr lang="en-US" altLang="en-US" sz="4000" b="1" dirty="0" smtClean="0"/>
            </a:br>
            <a:r>
              <a:rPr lang="en-US" altLang="en-US" sz="4000" b="1" dirty="0" smtClean="0"/>
              <a:t>Information </a:t>
            </a:r>
            <a:r>
              <a:rPr lang="en-US" altLang="en-US" sz="4000" b="1" dirty="0"/>
              <a:t>Systems</a:t>
            </a:r>
            <a:endParaRPr lang="ko-KR" altLang="en-US" sz="4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2 - </a:t>
            </a:r>
            <a:r>
              <a:rPr lang="en-US" altLang="en-US" sz="2800" dirty="0"/>
              <a:t>CMMI </a:t>
            </a:r>
            <a:r>
              <a:rPr lang="en-US" altLang="en-US" sz="2800" dirty="0" smtClean="0"/>
              <a:t>level (</a:t>
            </a:r>
            <a:r>
              <a:rPr lang="en-US" altLang="en-US" sz="2800" dirty="0"/>
              <a:t>Capability Maturity Model </a:t>
            </a:r>
            <a:r>
              <a:rPr lang="en-US" altLang="en-US" sz="2800" dirty="0" smtClean="0"/>
              <a:t>Integrated)</a:t>
            </a:r>
            <a:endParaRPr lang="ar-EG" dirty="0"/>
          </a:p>
        </p:txBody>
      </p:sp>
      <p:pic>
        <p:nvPicPr>
          <p:cNvPr id="1026" name="Picture 2" descr="https://upload.wikimedia.org/wikipedia/commons/thumb/e/ec/Characteristics_of_Capability_Maturity_Model.svg/500px-Characteristics_of_Capability_Maturity_Model.sv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0156" y="1556792"/>
            <a:ext cx="7258187" cy="544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44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3 - </a:t>
            </a:r>
            <a:r>
              <a:rPr lang="en-US" altLang="en-US" sz="2800" dirty="0"/>
              <a:t>Test Maturity Model (TMM</a:t>
            </a:r>
            <a:r>
              <a:rPr lang="en-US" altLang="en-US" sz="2800" dirty="0" smtClean="0"/>
              <a:t>):</a:t>
            </a:r>
            <a:endParaRPr lang="ar-EG" dirty="0"/>
          </a:p>
        </p:txBody>
      </p:sp>
      <p:pic>
        <p:nvPicPr>
          <p:cNvPr id="2050" name="Picture 2" descr="نتيجة بحث الصور عن Test Maturity Model (TM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85" y="1196752"/>
            <a:ext cx="721995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05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sz="2000" i="0" dirty="0" smtClean="0">
                <a:latin typeface="Times New Roman" panose="02020603050405020304" pitchFamily="18" charset="0"/>
                <a:cs typeface="Times New Roman" panose="02020603050405020304" pitchFamily="18" charset="0"/>
              </a:rPr>
              <a:t>1. Functionality</a:t>
            </a:r>
          </a:p>
          <a:p>
            <a:pPr>
              <a:lnSpc>
                <a:spcPct val="150000"/>
              </a:lnSpc>
            </a:pPr>
            <a:r>
              <a:rPr lang="en-US" sz="2000" i="0" dirty="0" smtClean="0">
                <a:latin typeface="Times New Roman" panose="02020603050405020304" pitchFamily="18" charset="0"/>
                <a:cs typeface="Times New Roman" panose="02020603050405020304" pitchFamily="18" charset="0"/>
              </a:rPr>
              <a:t>2. Reliability</a:t>
            </a:r>
          </a:p>
          <a:p>
            <a:pPr>
              <a:lnSpc>
                <a:spcPct val="150000"/>
              </a:lnSpc>
            </a:pPr>
            <a:r>
              <a:rPr lang="en-US" sz="2000" i="0" dirty="0" smtClean="0">
                <a:latin typeface="Times New Roman" panose="02020603050405020304" pitchFamily="18" charset="0"/>
                <a:cs typeface="Times New Roman" panose="02020603050405020304" pitchFamily="18" charset="0"/>
              </a:rPr>
              <a:t>3. Usability</a:t>
            </a:r>
          </a:p>
          <a:p>
            <a:pPr>
              <a:lnSpc>
                <a:spcPct val="150000"/>
              </a:lnSpc>
            </a:pPr>
            <a:r>
              <a:rPr lang="en-US" sz="2000" i="0" dirty="0" smtClean="0">
                <a:latin typeface="Times New Roman" panose="02020603050405020304" pitchFamily="18" charset="0"/>
                <a:cs typeface="Times New Roman" panose="02020603050405020304" pitchFamily="18" charset="0"/>
              </a:rPr>
              <a:t>4. Efficiency</a:t>
            </a:r>
          </a:p>
          <a:p>
            <a:pPr>
              <a:lnSpc>
                <a:spcPct val="150000"/>
              </a:lnSpc>
            </a:pPr>
            <a:r>
              <a:rPr lang="en-US" sz="2000" i="0" dirty="0" smtClean="0">
                <a:latin typeface="Times New Roman" panose="02020603050405020304" pitchFamily="18" charset="0"/>
                <a:cs typeface="Times New Roman" panose="02020603050405020304" pitchFamily="18" charset="0"/>
              </a:rPr>
              <a:t>5. Maintainability</a:t>
            </a:r>
          </a:p>
          <a:p>
            <a:pPr>
              <a:lnSpc>
                <a:spcPct val="150000"/>
              </a:lnSpc>
            </a:pPr>
            <a:r>
              <a:rPr lang="en-US" sz="2000" i="0" dirty="0" smtClean="0">
                <a:latin typeface="Times New Roman" panose="02020603050405020304" pitchFamily="18" charset="0"/>
                <a:cs typeface="Times New Roman" panose="02020603050405020304" pitchFamily="18" charset="0"/>
              </a:rPr>
              <a:t>6. Portability</a:t>
            </a:r>
            <a:endParaRPr lang="en-US" sz="2000" i="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Software Quality Attribute</a:t>
            </a:r>
            <a:endParaRPr lang="en-US" dirty="0"/>
          </a:p>
        </p:txBody>
      </p:sp>
    </p:spTree>
    <p:extLst>
      <p:ext uri="{BB962C8B-B14F-4D97-AF65-F5344CB8AC3E}">
        <p14:creationId xmlns:p14="http://schemas.microsoft.com/office/powerpoint/2010/main" val="594751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7" y="1283618"/>
            <a:ext cx="8280920" cy="3657550"/>
          </a:xfrm>
        </p:spPr>
        <p:txBody>
          <a:bodyPr>
            <a:normAutofit/>
          </a:bodyPr>
          <a:lstStyle/>
          <a:p>
            <a:pPr>
              <a:lnSpc>
                <a:spcPct val="150000"/>
              </a:lnSpc>
            </a:pPr>
            <a:r>
              <a:rPr lang="en-US" altLang="en-US" sz="2000" b="1" i="0" dirty="0">
                <a:latin typeface="Times New Roman" panose="02020603050405020304" pitchFamily="18" charset="0"/>
                <a:cs typeface="Times New Roman" panose="02020603050405020304" pitchFamily="18" charset="0"/>
              </a:rPr>
              <a:t>Software testing </a:t>
            </a:r>
            <a:r>
              <a:rPr lang="en-US" altLang="en-US" sz="2000" i="0" dirty="0">
                <a:latin typeface="Times New Roman" panose="02020603050405020304" pitchFamily="18" charset="0"/>
                <a:cs typeface="Times New Roman" panose="02020603050405020304" pitchFamily="18" charset="0"/>
              </a:rPr>
              <a:t>is a planned process that is used to identify the correctness, completeness, security and quality of software.</a:t>
            </a:r>
          </a:p>
          <a:p>
            <a:pPr>
              <a:lnSpc>
                <a:spcPct val="150000"/>
              </a:lnSpc>
            </a:pPr>
            <a:r>
              <a:rPr lang="en-US" altLang="en-US" sz="2000" i="0" dirty="0">
                <a:latin typeface="Times New Roman" panose="02020603050405020304" pitchFamily="18" charset="0"/>
                <a:cs typeface="Times New Roman" panose="02020603050405020304" pitchFamily="18" charset="0"/>
              </a:rPr>
              <a:t>– Testing is generally done to demonstrate that the software is doing what it is supposed to do as well as the software is not doing what it is not supposed to do.</a:t>
            </a:r>
          </a:p>
          <a:p>
            <a:pPr>
              <a:lnSpc>
                <a:spcPct val="150000"/>
              </a:lnSpc>
            </a:pPr>
            <a:r>
              <a:rPr lang="en-US" altLang="en-US" sz="2000" i="0" dirty="0">
                <a:latin typeface="Times New Roman" panose="02020603050405020304" pitchFamily="18" charset="0"/>
                <a:cs typeface="Times New Roman" panose="02020603050405020304" pitchFamily="18" charset="0"/>
              </a:rPr>
              <a:t>– The goal of testing or software tester is to locate defects and make sure that they get fixed.</a:t>
            </a:r>
          </a:p>
          <a:p>
            <a:pPr>
              <a:lnSpc>
                <a:spcPct val="150000"/>
              </a:lnSpc>
            </a:pPr>
            <a:endParaRPr lang="ar-EG"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altLang="en-US" sz="3600" dirty="0">
                <a:latin typeface="Times New Roman" panose="02020603050405020304" pitchFamily="18" charset="0"/>
                <a:cs typeface="Times New Roman" panose="02020603050405020304" pitchFamily="18" charset="0"/>
              </a:rPr>
              <a:t>Software testing</a:t>
            </a:r>
            <a:endParaRPr lang="ar-EG"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77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Testing &amp; QA</a:t>
            </a:r>
            <a:endParaRPr lang="ar-EG" sz="3600" dirty="0">
              <a:latin typeface="Times New Roman" panose="02020603050405020304" pitchFamily="18" charset="0"/>
              <a:cs typeface="Times New Roman" panose="02020603050405020304" pitchFamily="18" charset="0"/>
            </a:endParaRPr>
          </a:p>
        </p:txBody>
      </p:sp>
      <p:pic>
        <p:nvPicPr>
          <p:cNvPr id="4100" name="Picture 4" descr="نتيجة بحث الصور عن compare between QA &amp; Q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340768"/>
            <a:ext cx="4936411" cy="488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22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descr="http://www.durham21.co.uk/wp-content/uploads/2010/10/geek-image.gif"/>
          <p:cNvPicPr>
            <a:picLocks noChangeAspect="1" noChangeArrowheads="1"/>
          </p:cNvPicPr>
          <p:nvPr/>
        </p:nvPicPr>
        <p:blipFill>
          <a:blip r:embed="rId3" cstate="print"/>
          <a:srcRect/>
          <a:stretch>
            <a:fillRect/>
          </a:stretch>
        </p:blipFill>
        <p:spPr bwMode="auto">
          <a:xfrm>
            <a:off x="1143001" y="2743200"/>
            <a:ext cx="2235994" cy="2736057"/>
          </a:xfrm>
          <a:prstGeom prst="rect">
            <a:avLst/>
          </a:prstGeom>
          <a:noFill/>
        </p:spPr>
      </p:pic>
      <p:sp>
        <p:nvSpPr>
          <p:cNvPr id="6146" name="Rectangle 2"/>
          <p:cNvSpPr>
            <a:spLocks noGrp="1" noChangeArrowheads="1"/>
          </p:cNvSpPr>
          <p:nvPr>
            <p:ph type="title"/>
          </p:nvPr>
        </p:nvSpPr>
        <p:spPr>
          <a:xfrm>
            <a:off x="628650" y="1131094"/>
            <a:ext cx="7886700" cy="613208"/>
          </a:xfrm>
        </p:spPr>
        <p:txBody>
          <a:bodyPr/>
          <a:lstStyle/>
          <a:p>
            <a:pPr algn="l" eaLnBrk="1" hangingPunct="1"/>
            <a:r>
              <a:rPr lang="en-GB" dirty="0" smtClean="0"/>
              <a:t>Error - Fault - Failure</a:t>
            </a:r>
          </a:p>
        </p:txBody>
      </p:sp>
      <p:sp>
        <p:nvSpPr>
          <p:cNvPr id="305155" name="Rectangle 3"/>
          <p:cNvSpPr>
            <a:spLocks noChangeArrowheads="1"/>
          </p:cNvSpPr>
          <p:nvPr/>
        </p:nvSpPr>
        <p:spPr bwMode="auto">
          <a:xfrm>
            <a:off x="1459525" y="1898610"/>
            <a:ext cx="1688123" cy="646331"/>
          </a:xfrm>
          <a:prstGeom prst="rect">
            <a:avLst/>
          </a:prstGeom>
          <a:solidFill>
            <a:schemeClr val="tx2">
              <a:lumMod val="60000"/>
              <a:lumOff val="40000"/>
            </a:schemeClr>
          </a:solidFill>
          <a:ln w="12700">
            <a:solidFill>
              <a:schemeClr val="tx1"/>
            </a:solidFill>
            <a:miter lim="800000"/>
            <a:headEnd type="none" w="sm" len="sm"/>
            <a:tailEnd type="none" w="sm" len="sm"/>
          </a:ln>
        </p:spPr>
        <p:txBody>
          <a:bodyPr anchor="ctr">
            <a:spAutoFit/>
          </a:bodyPr>
          <a:lstStyle/>
          <a:p>
            <a:pPr algn="ctr" eaLnBrk="0" latinLnBrk="0" hangingPunct="0"/>
            <a:r>
              <a:rPr lang="en-GB" dirty="0">
                <a:solidFill>
                  <a:srgbClr val="000000"/>
                </a:solidFill>
              </a:rPr>
              <a:t>A person makes</a:t>
            </a:r>
          </a:p>
          <a:p>
            <a:pPr algn="ctr" eaLnBrk="0" latinLnBrk="0" hangingPunct="0"/>
            <a:r>
              <a:rPr lang="en-GB" dirty="0">
                <a:solidFill>
                  <a:srgbClr val="000000"/>
                </a:solidFill>
              </a:rPr>
              <a:t>an error ...</a:t>
            </a:r>
          </a:p>
        </p:txBody>
      </p:sp>
      <p:sp>
        <p:nvSpPr>
          <p:cNvPr id="305156" name="Rectangle 4"/>
          <p:cNvSpPr>
            <a:spLocks noChangeArrowheads="1"/>
          </p:cNvSpPr>
          <p:nvPr/>
        </p:nvSpPr>
        <p:spPr bwMode="auto">
          <a:xfrm>
            <a:off x="3543301" y="3074558"/>
            <a:ext cx="1899139" cy="923330"/>
          </a:xfrm>
          <a:prstGeom prst="rect">
            <a:avLst/>
          </a:prstGeom>
          <a:solidFill>
            <a:schemeClr val="tx2">
              <a:lumMod val="60000"/>
              <a:lumOff val="40000"/>
            </a:schemeClr>
          </a:solidFill>
          <a:ln w="12700">
            <a:solidFill>
              <a:schemeClr val="tx1"/>
            </a:solidFill>
            <a:miter lim="800000"/>
            <a:headEnd type="none" w="sm" len="sm"/>
            <a:tailEnd type="none" w="sm" len="sm"/>
          </a:ln>
        </p:spPr>
        <p:txBody>
          <a:bodyPr anchor="ctr">
            <a:spAutoFit/>
          </a:bodyPr>
          <a:lstStyle/>
          <a:p>
            <a:pPr algn="ctr" eaLnBrk="0" latinLnBrk="0" hangingPunct="0"/>
            <a:r>
              <a:rPr lang="en-GB" dirty="0">
                <a:solidFill>
                  <a:srgbClr val="000000"/>
                </a:solidFill>
              </a:rPr>
              <a:t>… that creates a</a:t>
            </a:r>
            <a:br>
              <a:rPr lang="en-GB" dirty="0">
                <a:solidFill>
                  <a:srgbClr val="000000"/>
                </a:solidFill>
              </a:rPr>
            </a:br>
            <a:r>
              <a:rPr lang="en-GB" dirty="0">
                <a:solidFill>
                  <a:srgbClr val="000000"/>
                </a:solidFill>
              </a:rPr>
              <a:t>fault in the</a:t>
            </a:r>
            <a:br>
              <a:rPr lang="en-GB" dirty="0">
                <a:solidFill>
                  <a:srgbClr val="000000"/>
                </a:solidFill>
              </a:rPr>
            </a:br>
            <a:r>
              <a:rPr lang="en-GB" dirty="0">
                <a:solidFill>
                  <a:srgbClr val="000000"/>
                </a:solidFill>
              </a:rPr>
              <a:t>software ...</a:t>
            </a:r>
          </a:p>
        </p:txBody>
      </p:sp>
      <p:sp>
        <p:nvSpPr>
          <p:cNvPr id="305157" name="Rectangle 5"/>
          <p:cNvSpPr>
            <a:spLocks noChangeArrowheads="1"/>
          </p:cNvSpPr>
          <p:nvPr/>
        </p:nvSpPr>
        <p:spPr bwMode="auto">
          <a:xfrm>
            <a:off x="5838092" y="4525930"/>
            <a:ext cx="1793631" cy="923330"/>
          </a:xfrm>
          <a:prstGeom prst="rect">
            <a:avLst/>
          </a:prstGeom>
          <a:solidFill>
            <a:schemeClr val="tx2">
              <a:lumMod val="60000"/>
              <a:lumOff val="40000"/>
            </a:schemeClr>
          </a:solidFill>
          <a:ln w="12700">
            <a:solidFill>
              <a:schemeClr val="tx1"/>
            </a:solidFill>
            <a:miter lim="800000"/>
            <a:headEnd type="none" w="sm" len="sm"/>
            <a:tailEnd type="none" w="sm" len="sm"/>
          </a:ln>
        </p:spPr>
        <p:txBody>
          <a:bodyPr anchor="ctr">
            <a:spAutoFit/>
          </a:bodyPr>
          <a:lstStyle/>
          <a:p>
            <a:pPr algn="ctr" eaLnBrk="0" latinLnBrk="0" hangingPunct="0"/>
            <a:r>
              <a:rPr lang="en-GB" dirty="0">
                <a:solidFill>
                  <a:srgbClr val="000000"/>
                </a:solidFill>
              </a:rPr>
              <a:t>… that can cause</a:t>
            </a:r>
            <a:br>
              <a:rPr lang="en-GB" dirty="0">
                <a:solidFill>
                  <a:srgbClr val="000000"/>
                </a:solidFill>
              </a:rPr>
            </a:br>
            <a:r>
              <a:rPr lang="en-GB" dirty="0">
                <a:solidFill>
                  <a:srgbClr val="000000"/>
                </a:solidFill>
              </a:rPr>
              <a:t>a failure</a:t>
            </a:r>
            <a:br>
              <a:rPr lang="en-GB" dirty="0">
                <a:solidFill>
                  <a:srgbClr val="000000"/>
                </a:solidFill>
              </a:rPr>
            </a:br>
            <a:r>
              <a:rPr lang="en-GB" dirty="0">
                <a:solidFill>
                  <a:srgbClr val="000000"/>
                </a:solidFill>
              </a:rPr>
              <a:t>in operation</a:t>
            </a:r>
          </a:p>
        </p:txBody>
      </p:sp>
      <p:sp>
        <p:nvSpPr>
          <p:cNvPr id="305158" name="Freeform 6"/>
          <p:cNvSpPr>
            <a:spLocks/>
          </p:cNvSpPr>
          <p:nvPr/>
        </p:nvSpPr>
        <p:spPr bwMode="auto">
          <a:xfrm>
            <a:off x="2620109" y="2594438"/>
            <a:ext cx="844061" cy="1028700"/>
          </a:xfrm>
          <a:custGeom>
            <a:avLst/>
            <a:gdLst>
              <a:gd name="T0" fmla="*/ 0 w 768"/>
              <a:gd name="T1" fmla="*/ 0 h 864"/>
              <a:gd name="T2" fmla="*/ 192 w 768"/>
              <a:gd name="T3" fmla="*/ 576 h 864"/>
              <a:gd name="T4" fmla="*/ 768 w 768"/>
              <a:gd name="T5" fmla="*/ 864 h 864"/>
              <a:gd name="T6" fmla="*/ 0 60000 65536"/>
              <a:gd name="T7" fmla="*/ 0 60000 65536"/>
              <a:gd name="T8" fmla="*/ 0 60000 65536"/>
              <a:gd name="T9" fmla="*/ 0 w 768"/>
              <a:gd name="T10" fmla="*/ 0 h 864"/>
              <a:gd name="T11" fmla="*/ 768 w 768"/>
              <a:gd name="T12" fmla="*/ 864 h 864"/>
            </a:gdLst>
            <a:ahLst/>
            <a:cxnLst>
              <a:cxn ang="T6">
                <a:pos x="T0" y="T1"/>
              </a:cxn>
              <a:cxn ang="T7">
                <a:pos x="T2" y="T3"/>
              </a:cxn>
              <a:cxn ang="T8">
                <a:pos x="T4" y="T5"/>
              </a:cxn>
            </a:cxnLst>
            <a:rect l="T9" t="T10" r="T11" b="T12"/>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p:spPr>
        <p:txBody>
          <a:bodyPr wrap="none" anchor="ctr"/>
          <a:lstStyle/>
          <a:p>
            <a:pPr latinLnBrk="0"/>
            <a:endParaRPr lang="en-US" sz="1350" dirty="0">
              <a:solidFill>
                <a:prstClr val="black"/>
              </a:solidFill>
            </a:endParaRPr>
          </a:p>
        </p:txBody>
      </p:sp>
      <p:sp>
        <p:nvSpPr>
          <p:cNvPr id="305159" name="Freeform 7"/>
          <p:cNvSpPr>
            <a:spLocks/>
          </p:cNvSpPr>
          <p:nvPr/>
        </p:nvSpPr>
        <p:spPr bwMode="auto">
          <a:xfrm>
            <a:off x="4941278" y="4080338"/>
            <a:ext cx="844061" cy="1028700"/>
          </a:xfrm>
          <a:custGeom>
            <a:avLst/>
            <a:gdLst>
              <a:gd name="T0" fmla="*/ 0 w 768"/>
              <a:gd name="T1" fmla="*/ 0 h 864"/>
              <a:gd name="T2" fmla="*/ 192 w 768"/>
              <a:gd name="T3" fmla="*/ 576 h 864"/>
              <a:gd name="T4" fmla="*/ 768 w 768"/>
              <a:gd name="T5" fmla="*/ 864 h 864"/>
              <a:gd name="T6" fmla="*/ 0 60000 65536"/>
              <a:gd name="T7" fmla="*/ 0 60000 65536"/>
              <a:gd name="T8" fmla="*/ 0 60000 65536"/>
              <a:gd name="T9" fmla="*/ 0 w 768"/>
              <a:gd name="T10" fmla="*/ 0 h 864"/>
              <a:gd name="T11" fmla="*/ 768 w 768"/>
              <a:gd name="T12" fmla="*/ 864 h 864"/>
            </a:gdLst>
            <a:ahLst/>
            <a:cxnLst>
              <a:cxn ang="T6">
                <a:pos x="T0" y="T1"/>
              </a:cxn>
              <a:cxn ang="T7">
                <a:pos x="T2" y="T3"/>
              </a:cxn>
              <a:cxn ang="T8">
                <a:pos x="T4" y="T5"/>
              </a:cxn>
            </a:cxnLst>
            <a:rect l="T9" t="T10" r="T11" b="T12"/>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p:spPr>
        <p:txBody>
          <a:bodyPr wrap="none" anchor="ctr"/>
          <a:lstStyle/>
          <a:p>
            <a:pPr latinLnBrk="0"/>
            <a:endParaRPr lang="en-US" sz="1350" dirty="0">
              <a:solidFill>
                <a:prstClr val="black"/>
              </a:solidFill>
            </a:endParaRPr>
          </a:p>
        </p:txBody>
      </p:sp>
      <p:grpSp>
        <p:nvGrpSpPr>
          <p:cNvPr id="2" name="Group 108"/>
          <p:cNvGrpSpPr>
            <a:grpSpLocks/>
          </p:cNvGrpSpPr>
          <p:nvPr/>
        </p:nvGrpSpPr>
        <p:grpSpPr bwMode="auto">
          <a:xfrm>
            <a:off x="3147648" y="4194640"/>
            <a:ext cx="2073886" cy="1322785"/>
            <a:chOff x="1824" y="2976"/>
            <a:chExt cx="1887" cy="1111"/>
          </a:xfrm>
        </p:grpSpPr>
        <p:grpSp>
          <p:nvGrpSpPr>
            <p:cNvPr id="3" name="Group 29"/>
            <p:cNvGrpSpPr>
              <a:grpSpLocks/>
            </p:cNvGrpSpPr>
            <p:nvPr/>
          </p:nvGrpSpPr>
          <p:grpSpPr bwMode="auto">
            <a:xfrm>
              <a:off x="1824" y="2976"/>
              <a:ext cx="1887" cy="1111"/>
              <a:chOff x="4204" y="701"/>
              <a:chExt cx="1887" cy="1111"/>
            </a:xfrm>
          </p:grpSpPr>
          <p:sp>
            <p:nvSpPr>
              <p:cNvPr id="6209" name="Freeform 30"/>
              <p:cNvSpPr>
                <a:spLocks/>
              </p:cNvSpPr>
              <p:nvPr/>
            </p:nvSpPr>
            <p:spPr bwMode="auto">
              <a:xfrm>
                <a:off x="4204" y="701"/>
                <a:ext cx="1887" cy="1111"/>
              </a:xfrm>
              <a:custGeom>
                <a:avLst/>
                <a:gdLst>
                  <a:gd name="T0" fmla="*/ 29 w 1887"/>
                  <a:gd name="T1" fmla="*/ 274 h 1111"/>
                  <a:gd name="T2" fmla="*/ 1079 w 1887"/>
                  <a:gd name="T3" fmla="*/ 0 h 1111"/>
                  <a:gd name="T4" fmla="*/ 1886 w 1887"/>
                  <a:gd name="T5" fmla="*/ 806 h 1111"/>
                  <a:gd name="T6" fmla="*/ 790 w 1887"/>
                  <a:gd name="T7" fmla="*/ 1110 h 1111"/>
                  <a:gd name="T8" fmla="*/ 0 w 1887"/>
                  <a:gd name="T9" fmla="*/ 278 h 1111"/>
                  <a:gd name="T10" fmla="*/ 29 w 1887"/>
                  <a:gd name="T11" fmla="*/ 274 h 1111"/>
                  <a:gd name="T12" fmla="*/ 0 60000 65536"/>
                  <a:gd name="T13" fmla="*/ 0 60000 65536"/>
                  <a:gd name="T14" fmla="*/ 0 60000 65536"/>
                  <a:gd name="T15" fmla="*/ 0 60000 65536"/>
                  <a:gd name="T16" fmla="*/ 0 60000 65536"/>
                  <a:gd name="T17" fmla="*/ 0 60000 65536"/>
                  <a:gd name="T18" fmla="*/ 0 w 1887"/>
                  <a:gd name="T19" fmla="*/ 0 h 1111"/>
                  <a:gd name="T20" fmla="*/ 1887 w 1887"/>
                  <a:gd name="T21" fmla="*/ 1111 h 1111"/>
                </a:gdLst>
                <a:ahLst/>
                <a:cxnLst>
                  <a:cxn ang="T12">
                    <a:pos x="T0" y="T1"/>
                  </a:cxn>
                  <a:cxn ang="T13">
                    <a:pos x="T2" y="T3"/>
                  </a:cxn>
                  <a:cxn ang="T14">
                    <a:pos x="T4" y="T5"/>
                  </a:cxn>
                  <a:cxn ang="T15">
                    <a:pos x="T6" y="T7"/>
                  </a:cxn>
                  <a:cxn ang="T16">
                    <a:pos x="T8" y="T9"/>
                  </a:cxn>
                  <a:cxn ang="T17">
                    <a:pos x="T10" y="T11"/>
                  </a:cxn>
                </a:cxnLst>
                <a:rect l="T18" t="T19" r="T20" b="T21"/>
                <a:pathLst>
                  <a:path w="1887" h="1111">
                    <a:moveTo>
                      <a:pt x="29" y="274"/>
                    </a:moveTo>
                    <a:lnTo>
                      <a:pt x="1079" y="0"/>
                    </a:lnTo>
                    <a:lnTo>
                      <a:pt x="1886" y="806"/>
                    </a:lnTo>
                    <a:lnTo>
                      <a:pt x="790" y="1110"/>
                    </a:lnTo>
                    <a:lnTo>
                      <a:pt x="0" y="278"/>
                    </a:lnTo>
                    <a:lnTo>
                      <a:pt x="29" y="274"/>
                    </a:lnTo>
                  </a:path>
                </a:pathLst>
              </a:custGeom>
              <a:solidFill>
                <a:srgbClr val="E5CA72"/>
              </a:solidFill>
              <a:ln w="12700" cap="rnd" cmpd="sng">
                <a:solidFill>
                  <a:srgbClr val="FFFFCC"/>
                </a:solidFill>
                <a:prstDash val="solid"/>
                <a:round/>
                <a:headEnd type="none" w="sm" len="sm"/>
                <a:tailEnd type="none" w="sm" len="sm"/>
              </a:ln>
            </p:spPr>
            <p:txBody>
              <a:bodyPr/>
              <a:lstStyle/>
              <a:p>
                <a:pPr latinLnBrk="0"/>
                <a:endParaRPr lang="en-US" sz="1350" dirty="0">
                  <a:solidFill>
                    <a:prstClr val="black"/>
                  </a:solidFill>
                </a:endParaRPr>
              </a:p>
            </p:txBody>
          </p:sp>
          <p:grpSp>
            <p:nvGrpSpPr>
              <p:cNvPr id="4" name="Group 31"/>
              <p:cNvGrpSpPr>
                <a:grpSpLocks/>
              </p:cNvGrpSpPr>
              <p:nvPr/>
            </p:nvGrpSpPr>
            <p:grpSpPr bwMode="auto">
              <a:xfrm>
                <a:off x="4320" y="769"/>
                <a:ext cx="1631" cy="959"/>
                <a:chOff x="4320" y="769"/>
                <a:chExt cx="1631" cy="959"/>
              </a:xfrm>
            </p:grpSpPr>
            <p:sp>
              <p:nvSpPr>
                <p:cNvPr id="6229" name="Line 32"/>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30" name="Line 33"/>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31" name="Line 34"/>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32" name="Line 35"/>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33" name="Line 36"/>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34" name="Line 37"/>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35" name="Line 38"/>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36" name="Line 39"/>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37" name="Line 40"/>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38" name="Line 41"/>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39" name="Line 42"/>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40" name="Line 43"/>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41" name="Line 44"/>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42" name="Line 45"/>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43" name="Line 46"/>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sp>
              <p:nvSpPr>
                <p:cNvPr id="6244" name="Line 47"/>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p:spPr>
              <p:txBody>
                <a:bodyPr wrap="none" anchor="ctr"/>
                <a:lstStyle/>
                <a:p>
                  <a:pPr latinLnBrk="0"/>
                  <a:endParaRPr lang="en-US" sz="1350" dirty="0">
                    <a:solidFill>
                      <a:prstClr val="black"/>
                    </a:solidFill>
                  </a:endParaRPr>
                </a:p>
              </p:txBody>
            </p:sp>
          </p:grpSp>
          <p:grpSp>
            <p:nvGrpSpPr>
              <p:cNvPr id="5" name="Group 48"/>
              <p:cNvGrpSpPr>
                <a:grpSpLocks/>
              </p:cNvGrpSpPr>
              <p:nvPr/>
            </p:nvGrpSpPr>
            <p:grpSpPr bwMode="auto">
              <a:xfrm>
                <a:off x="4434" y="834"/>
                <a:ext cx="1379" cy="882"/>
                <a:chOff x="4434" y="834"/>
                <a:chExt cx="1379" cy="882"/>
              </a:xfrm>
            </p:grpSpPr>
            <p:sp>
              <p:nvSpPr>
                <p:cNvPr id="6212" name="Oval 49"/>
                <p:cNvSpPr>
                  <a:spLocks noChangeArrowheads="1"/>
                </p:cNvSpPr>
                <p:nvPr/>
              </p:nvSpPr>
              <p:spPr bwMode="auto">
                <a:xfrm rot="240000">
                  <a:off x="4630" y="937"/>
                  <a:ext cx="427" cy="53"/>
                </a:xfrm>
                <a:prstGeom prst="ellipse">
                  <a:avLst/>
                </a:prstGeom>
                <a:solidFill>
                  <a:srgbClr val="E5CA72"/>
                </a:solidFill>
                <a:ln w="9525">
                  <a:noFill/>
                  <a:round/>
                  <a:headEnd/>
                  <a:tailEnd/>
                </a:ln>
              </p:spPr>
              <p:txBody>
                <a:bodyPr wrap="none" anchor="ctr"/>
                <a:lstStyle/>
                <a:p>
                  <a:pPr latinLnBrk="0"/>
                  <a:endParaRPr lang="en-US" sz="1350" dirty="0">
                    <a:solidFill>
                      <a:prstClr val="black"/>
                    </a:solidFill>
                  </a:endParaRPr>
                </a:p>
              </p:txBody>
            </p:sp>
            <p:sp>
              <p:nvSpPr>
                <p:cNvPr id="6213" name="Oval 50"/>
                <p:cNvSpPr>
                  <a:spLocks noChangeArrowheads="1"/>
                </p:cNvSpPr>
                <p:nvPr/>
              </p:nvSpPr>
              <p:spPr bwMode="auto">
                <a:xfrm>
                  <a:off x="4726" y="1033"/>
                  <a:ext cx="427" cy="53"/>
                </a:xfrm>
                <a:prstGeom prst="ellipse">
                  <a:avLst/>
                </a:prstGeom>
                <a:solidFill>
                  <a:srgbClr val="E5CA72"/>
                </a:solidFill>
                <a:ln w="9525">
                  <a:noFill/>
                  <a:round/>
                  <a:headEnd/>
                  <a:tailEnd/>
                </a:ln>
              </p:spPr>
              <p:txBody>
                <a:bodyPr wrap="none" anchor="ctr"/>
                <a:lstStyle/>
                <a:p>
                  <a:pPr latinLnBrk="0"/>
                  <a:endParaRPr lang="en-US" sz="1350" dirty="0">
                    <a:solidFill>
                      <a:prstClr val="black"/>
                    </a:solidFill>
                  </a:endParaRPr>
                </a:p>
              </p:txBody>
            </p:sp>
            <p:sp>
              <p:nvSpPr>
                <p:cNvPr id="6214" name="Oval 51"/>
                <p:cNvSpPr>
                  <a:spLocks noChangeArrowheads="1"/>
                </p:cNvSpPr>
                <p:nvPr/>
              </p:nvSpPr>
              <p:spPr bwMode="auto">
                <a:xfrm>
                  <a:off x="4706" y="1227"/>
                  <a:ext cx="427" cy="53"/>
                </a:xfrm>
                <a:prstGeom prst="ellipse">
                  <a:avLst/>
                </a:prstGeom>
                <a:solidFill>
                  <a:srgbClr val="E5CA72"/>
                </a:solidFill>
                <a:ln w="9525">
                  <a:noFill/>
                  <a:round/>
                  <a:headEnd/>
                  <a:tailEnd/>
                </a:ln>
              </p:spPr>
              <p:txBody>
                <a:bodyPr wrap="none" anchor="ctr"/>
                <a:lstStyle/>
                <a:p>
                  <a:pPr latinLnBrk="0"/>
                  <a:endParaRPr lang="en-US" sz="1350" dirty="0">
                    <a:solidFill>
                      <a:prstClr val="black"/>
                    </a:solidFill>
                  </a:endParaRPr>
                </a:p>
              </p:txBody>
            </p:sp>
            <p:sp>
              <p:nvSpPr>
                <p:cNvPr id="6215" name="Oval 52"/>
                <p:cNvSpPr>
                  <a:spLocks noChangeArrowheads="1"/>
                </p:cNvSpPr>
                <p:nvPr/>
              </p:nvSpPr>
              <p:spPr bwMode="auto">
                <a:xfrm>
                  <a:off x="5260" y="1383"/>
                  <a:ext cx="427" cy="53"/>
                </a:xfrm>
                <a:prstGeom prst="ellipse">
                  <a:avLst/>
                </a:prstGeom>
                <a:solidFill>
                  <a:srgbClr val="E5CA72"/>
                </a:solidFill>
                <a:ln w="9525">
                  <a:noFill/>
                  <a:round/>
                  <a:headEnd/>
                  <a:tailEnd/>
                </a:ln>
              </p:spPr>
              <p:txBody>
                <a:bodyPr wrap="none" anchor="ctr"/>
                <a:lstStyle/>
                <a:p>
                  <a:pPr latinLnBrk="0"/>
                  <a:endParaRPr lang="en-US" sz="1350" dirty="0">
                    <a:solidFill>
                      <a:prstClr val="black"/>
                    </a:solidFill>
                  </a:endParaRPr>
                </a:p>
              </p:txBody>
            </p:sp>
            <p:sp>
              <p:nvSpPr>
                <p:cNvPr id="6216" name="Oval 53"/>
                <p:cNvSpPr>
                  <a:spLocks noChangeArrowheads="1"/>
                </p:cNvSpPr>
                <p:nvPr/>
              </p:nvSpPr>
              <p:spPr bwMode="auto">
                <a:xfrm>
                  <a:off x="5064" y="1577"/>
                  <a:ext cx="427" cy="53"/>
                </a:xfrm>
                <a:prstGeom prst="ellipse">
                  <a:avLst/>
                </a:prstGeom>
                <a:solidFill>
                  <a:srgbClr val="E5CA72"/>
                </a:solidFill>
                <a:ln w="9525">
                  <a:noFill/>
                  <a:round/>
                  <a:headEnd/>
                  <a:tailEnd/>
                </a:ln>
              </p:spPr>
              <p:txBody>
                <a:bodyPr wrap="none" anchor="ctr"/>
                <a:lstStyle/>
                <a:p>
                  <a:pPr latinLnBrk="0"/>
                  <a:endParaRPr lang="en-US" sz="1350" dirty="0">
                    <a:solidFill>
                      <a:prstClr val="black"/>
                    </a:solidFill>
                  </a:endParaRPr>
                </a:p>
              </p:txBody>
            </p:sp>
            <p:sp>
              <p:nvSpPr>
                <p:cNvPr id="6217" name="Oval 54"/>
                <p:cNvSpPr>
                  <a:spLocks noChangeArrowheads="1"/>
                </p:cNvSpPr>
                <p:nvPr/>
              </p:nvSpPr>
              <p:spPr bwMode="auto">
                <a:xfrm>
                  <a:off x="4915" y="1146"/>
                  <a:ext cx="53" cy="427"/>
                </a:xfrm>
                <a:prstGeom prst="ellipse">
                  <a:avLst/>
                </a:prstGeom>
                <a:solidFill>
                  <a:srgbClr val="E5CA72"/>
                </a:solidFill>
                <a:ln w="9525">
                  <a:noFill/>
                  <a:round/>
                  <a:headEnd/>
                  <a:tailEnd/>
                </a:ln>
              </p:spPr>
              <p:txBody>
                <a:bodyPr wrap="none" anchor="ctr"/>
                <a:lstStyle/>
                <a:p>
                  <a:pPr latinLnBrk="0"/>
                  <a:endParaRPr lang="en-US" sz="1350" dirty="0">
                    <a:solidFill>
                      <a:prstClr val="black"/>
                    </a:solidFill>
                  </a:endParaRPr>
                </a:p>
              </p:txBody>
            </p:sp>
            <p:sp>
              <p:nvSpPr>
                <p:cNvPr id="6218" name="Oval 55"/>
                <p:cNvSpPr>
                  <a:spLocks noChangeArrowheads="1"/>
                </p:cNvSpPr>
                <p:nvPr/>
              </p:nvSpPr>
              <p:spPr bwMode="auto">
                <a:xfrm>
                  <a:off x="4599" y="936"/>
                  <a:ext cx="53" cy="427"/>
                </a:xfrm>
                <a:prstGeom prst="ellipse">
                  <a:avLst/>
                </a:prstGeom>
                <a:solidFill>
                  <a:srgbClr val="E5CA72"/>
                </a:solidFill>
                <a:ln w="9525">
                  <a:noFill/>
                  <a:round/>
                  <a:headEnd/>
                  <a:tailEnd/>
                </a:ln>
              </p:spPr>
              <p:txBody>
                <a:bodyPr wrap="none" anchor="ctr"/>
                <a:lstStyle/>
                <a:p>
                  <a:pPr latinLnBrk="0"/>
                  <a:endParaRPr lang="en-US" sz="1350" dirty="0">
                    <a:solidFill>
                      <a:prstClr val="black"/>
                    </a:solidFill>
                  </a:endParaRPr>
                </a:p>
              </p:txBody>
            </p:sp>
            <p:sp>
              <p:nvSpPr>
                <p:cNvPr id="6219" name="Oval 56"/>
                <p:cNvSpPr>
                  <a:spLocks noChangeArrowheads="1"/>
                </p:cNvSpPr>
                <p:nvPr/>
              </p:nvSpPr>
              <p:spPr bwMode="auto">
                <a:xfrm>
                  <a:off x="5251" y="865"/>
                  <a:ext cx="68" cy="294"/>
                </a:xfrm>
                <a:prstGeom prst="ellipse">
                  <a:avLst/>
                </a:prstGeom>
                <a:solidFill>
                  <a:srgbClr val="E5CA72"/>
                </a:solidFill>
                <a:ln w="9525">
                  <a:noFill/>
                  <a:round/>
                  <a:headEnd/>
                  <a:tailEnd/>
                </a:ln>
              </p:spPr>
              <p:txBody>
                <a:bodyPr wrap="none" anchor="ctr"/>
                <a:lstStyle/>
                <a:p>
                  <a:pPr latinLnBrk="0"/>
                  <a:endParaRPr lang="en-US" sz="1350" dirty="0">
                    <a:solidFill>
                      <a:prstClr val="black"/>
                    </a:solidFill>
                  </a:endParaRPr>
                </a:p>
              </p:txBody>
            </p:sp>
            <p:sp>
              <p:nvSpPr>
                <p:cNvPr id="6220" name="Oval 57"/>
                <p:cNvSpPr>
                  <a:spLocks noChangeArrowheads="1"/>
                </p:cNvSpPr>
                <p:nvPr/>
              </p:nvSpPr>
              <p:spPr bwMode="auto">
                <a:xfrm>
                  <a:off x="5432" y="978"/>
                  <a:ext cx="66" cy="327"/>
                </a:xfrm>
                <a:prstGeom prst="ellipse">
                  <a:avLst/>
                </a:prstGeom>
                <a:solidFill>
                  <a:srgbClr val="E5CA72"/>
                </a:solidFill>
                <a:ln w="9525">
                  <a:noFill/>
                  <a:round/>
                  <a:headEnd/>
                  <a:tailEnd/>
                </a:ln>
              </p:spPr>
              <p:txBody>
                <a:bodyPr wrap="none" anchor="ctr"/>
                <a:lstStyle/>
                <a:p>
                  <a:pPr latinLnBrk="0"/>
                  <a:endParaRPr lang="en-US" sz="1350" dirty="0">
                    <a:solidFill>
                      <a:prstClr val="black"/>
                    </a:solidFill>
                  </a:endParaRPr>
                </a:p>
              </p:txBody>
            </p:sp>
            <p:sp>
              <p:nvSpPr>
                <p:cNvPr id="6221" name="Rectangle 58"/>
                <p:cNvSpPr>
                  <a:spLocks noChangeArrowheads="1"/>
                </p:cNvSpPr>
                <p:nvPr/>
              </p:nvSpPr>
              <p:spPr bwMode="auto">
                <a:xfrm>
                  <a:off x="5031" y="1369"/>
                  <a:ext cx="71" cy="97"/>
                </a:xfrm>
                <a:prstGeom prst="rect">
                  <a:avLst/>
                </a:prstGeom>
                <a:solidFill>
                  <a:srgbClr val="E5CA72"/>
                </a:solidFill>
                <a:ln w="9525">
                  <a:noFill/>
                  <a:miter lim="800000"/>
                  <a:headEnd/>
                  <a:tailEnd/>
                </a:ln>
              </p:spPr>
              <p:txBody>
                <a:bodyPr wrap="none" anchor="ctr"/>
                <a:lstStyle/>
                <a:p>
                  <a:pPr latinLnBrk="0"/>
                  <a:endParaRPr lang="en-US" sz="1350" dirty="0">
                    <a:solidFill>
                      <a:prstClr val="black"/>
                    </a:solidFill>
                  </a:endParaRPr>
                </a:p>
              </p:txBody>
            </p:sp>
            <p:sp>
              <p:nvSpPr>
                <p:cNvPr id="6222" name="Rectangle 59"/>
                <p:cNvSpPr>
                  <a:spLocks noChangeArrowheads="1"/>
                </p:cNvSpPr>
                <p:nvPr/>
              </p:nvSpPr>
              <p:spPr bwMode="auto">
                <a:xfrm>
                  <a:off x="5527" y="1488"/>
                  <a:ext cx="72" cy="97"/>
                </a:xfrm>
                <a:prstGeom prst="rect">
                  <a:avLst/>
                </a:prstGeom>
                <a:solidFill>
                  <a:srgbClr val="E5CA72"/>
                </a:solidFill>
                <a:ln w="9525">
                  <a:noFill/>
                  <a:miter lim="800000"/>
                  <a:headEnd/>
                  <a:tailEnd/>
                </a:ln>
              </p:spPr>
              <p:txBody>
                <a:bodyPr wrap="none" anchor="ctr"/>
                <a:lstStyle/>
                <a:p>
                  <a:pPr latinLnBrk="0"/>
                  <a:endParaRPr lang="en-US" sz="1350" dirty="0">
                    <a:solidFill>
                      <a:prstClr val="black"/>
                    </a:solidFill>
                  </a:endParaRPr>
                </a:p>
              </p:txBody>
            </p:sp>
            <p:sp>
              <p:nvSpPr>
                <p:cNvPr id="6223" name="Rectangle 60"/>
                <p:cNvSpPr>
                  <a:spLocks noChangeArrowheads="1"/>
                </p:cNvSpPr>
                <p:nvPr/>
              </p:nvSpPr>
              <p:spPr bwMode="auto">
                <a:xfrm>
                  <a:off x="5283" y="1247"/>
                  <a:ext cx="71" cy="97"/>
                </a:xfrm>
                <a:prstGeom prst="rect">
                  <a:avLst/>
                </a:prstGeom>
                <a:solidFill>
                  <a:srgbClr val="E5CA72"/>
                </a:solidFill>
                <a:ln w="9525">
                  <a:noFill/>
                  <a:miter lim="800000"/>
                  <a:headEnd/>
                  <a:tailEnd/>
                </a:ln>
              </p:spPr>
              <p:txBody>
                <a:bodyPr wrap="none" anchor="ctr"/>
                <a:lstStyle/>
                <a:p>
                  <a:pPr latinLnBrk="0"/>
                  <a:endParaRPr lang="en-US" sz="1350" dirty="0">
                    <a:solidFill>
                      <a:prstClr val="black"/>
                    </a:solidFill>
                  </a:endParaRPr>
                </a:p>
              </p:txBody>
            </p:sp>
            <p:sp>
              <p:nvSpPr>
                <p:cNvPr id="6224" name="Rectangle 61"/>
                <p:cNvSpPr>
                  <a:spLocks noChangeArrowheads="1"/>
                </p:cNvSpPr>
                <p:nvPr/>
              </p:nvSpPr>
              <p:spPr bwMode="auto">
                <a:xfrm rot="-2940000">
                  <a:off x="5112" y="807"/>
                  <a:ext cx="43" cy="97"/>
                </a:xfrm>
                <a:prstGeom prst="rect">
                  <a:avLst/>
                </a:prstGeom>
                <a:solidFill>
                  <a:srgbClr val="E5CA72"/>
                </a:solidFill>
                <a:ln w="9525">
                  <a:noFill/>
                  <a:miter lim="800000"/>
                  <a:headEnd/>
                  <a:tailEnd/>
                </a:ln>
              </p:spPr>
              <p:txBody>
                <a:bodyPr wrap="none" anchor="ctr"/>
                <a:lstStyle/>
                <a:p>
                  <a:pPr latinLnBrk="0"/>
                  <a:endParaRPr lang="en-US" sz="1350" dirty="0">
                    <a:solidFill>
                      <a:prstClr val="black"/>
                    </a:solidFill>
                  </a:endParaRPr>
                </a:p>
              </p:txBody>
            </p:sp>
            <p:sp>
              <p:nvSpPr>
                <p:cNvPr id="6225" name="Rectangle 62"/>
                <p:cNvSpPr>
                  <a:spLocks noChangeArrowheads="1"/>
                </p:cNvSpPr>
                <p:nvPr/>
              </p:nvSpPr>
              <p:spPr bwMode="auto">
                <a:xfrm rot="-2940000">
                  <a:off x="4744" y="1094"/>
                  <a:ext cx="42" cy="97"/>
                </a:xfrm>
                <a:prstGeom prst="rect">
                  <a:avLst/>
                </a:prstGeom>
                <a:solidFill>
                  <a:srgbClr val="E5CA72"/>
                </a:solidFill>
                <a:ln w="9525">
                  <a:noFill/>
                  <a:miter lim="800000"/>
                  <a:headEnd/>
                  <a:tailEnd/>
                </a:ln>
              </p:spPr>
              <p:txBody>
                <a:bodyPr wrap="none" anchor="ctr"/>
                <a:lstStyle/>
                <a:p>
                  <a:pPr latinLnBrk="0"/>
                  <a:endParaRPr lang="en-US" sz="1350" dirty="0">
                    <a:solidFill>
                      <a:prstClr val="black"/>
                    </a:solidFill>
                  </a:endParaRPr>
                </a:p>
              </p:txBody>
            </p:sp>
            <p:sp>
              <p:nvSpPr>
                <p:cNvPr id="6226" name="Rectangle 63"/>
                <p:cNvSpPr>
                  <a:spLocks noChangeArrowheads="1"/>
                </p:cNvSpPr>
                <p:nvPr/>
              </p:nvSpPr>
              <p:spPr bwMode="auto">
                <a:xfrm rot="-2940000">
                  <a:off x="5744" y="1423"/>
                  <a:ext cx="41" cy="97"/>
                </a:xfrm>
                <a:prstGeom prst="rect">
                  <a:avLst/>
                </a:prstGeom>
                <a:solidFill>
                  <a:srgbClr val="E5CA72"/>
                </a:solidFill>
                <a:ln w="9525">
                  <a:noFill/>
                  <a:miter lim="800000"/>
                  <a:headEnd/>
                  <a:tailEnd/>
                </a:ln>
              </p:spPr>
              <p:txBody>
                <a:bodyPr wrap="none" anchor="ctr"/>
                <a:lstStyle/>
                <a:p>
                  <a:pPr latinLnBrk="0"/>
                  <a:endParaRPr lang="en-US" sz="1350" dirty="0">
                    <a:solidFill>
                      <a:prstClr val="black"/>
                    </a:solidFill>
                  </a:endParaRPr>
                </a:p>
              </p:txBody>
            </p:sp>
            <p:sp>
              <p:nvSpPr>
                <p:cNvPr id="6227" name="Rectangle 64"/>
                <p:cNvSpPr>
                  <a:spLocks noChangeArrowheads="1"/>
                </p:cNvSpPr>
                <p:nvPr/>
              </p:nvSpPr>
              <p:spPr bwMode="auto">
                <a:xfrm rot="-2940000">
                  <a:off x="5154" y="1646"/>
                  <a:ext cx="42" cy="97"/>
                </a:xfrm>
                <a:prstGeom prst="rect">
                  <a:avLst/>
                </a:prstGeom>
                <a:solidFill>
                  <a:srgbClr val="E5CA72"/>
                </a:solidFill>
                <a:ln w="9525">
                  <a:noFill/>
                  <a:miter lim="800000"/>
                  <a:headEnd/>
                  <a:tailEnd/>
                </a:ln>
              </p:spPr>
              <p:txBody>
                <a:bodyPr wrap="none" anchor="ctr"/>
                <a:lstStyle/>
                <a:p>
                  <a:pPr latinLnBrk="0"/>
                  <a:endParaRPr lang="en-US" sz="1350" dirty="0">
                    <a:solidFill>
                      <a:prstClr val="black"/>
                    </a:solidFill>
                  </a:endParaRPr>
                </a:p>
              </p:txBody>
            </p:sp>
            <p:sp>
              <p:nvSpPr>
                <p:cNvPr id="6228" name="Rectangle 65"/>
                <p:cNvSpPr>
                  <a:spLocks noChangeArrowheads="1"/>
                </p:cNvSpPr>
                <p:nvPr/>
              </p:nvSpPr>
              <p:spPr bwMode="auto">
                <a:xfrm rot="-2940000">
                  <a:off x="4461" y="1034"/>
                  <a:ext cx="43" cy="97"/>
                </a:xfrm>
                <a:prstGeom prst="rect">
                  <a:avLst/>
                </a:prstGeom>
                <a:solidFill>
                  <a:srgbClr val="E5CA72"/>
                </a:solidFill>
                <a:ln w="9525">
                  <a:noFill/>
                  <a:miter lim="800000"/>
                  <a:headEnd/>
                  <a:tailEnd/>
                </a:ln>
              </p:spPr>
              <p:txBody>
                <a:bodyPr wrap="none" anchor="ctr"/>
                <a:lstStyle/>
                <a:p>
                  <a:pPr latinLnBrk="0"/>
                  <a:endParaRPr lang="en-US" sz="1350" dirty="0">
                    <a:solidFill>
                      <a:prstClr val="black"/>
                    </a:solidFill>
                  </a:endParaRPr>
                </a:p>
              </p:txBody>
            </p:sp>
          </p:grpSp>
        </p:grpSp>
        <p:grpSp>
          <p:nvGrpSpPr>
            <p:cNvPr id="6" name="Group 14"/>
            <p:cNvGrpSpPr>
              <a:grpSpLocks/>
            </p:cNvGrpSpPr>
            <p:nvPr/>
          </p:nvGrpSpPr>
          <p:grpSpPr bwMode="auto">
            <a:xfrm rot="-868872">
              <a:off x="2751" y="3713"/>
              <a:ext cx="197" cy="205"/>
              <a:chOff x="2751" y="3713"/>
              <a:chExt cx="197" cy="205"/>
            </a:xfrm>
          </p:grpSpPr>
          <p:sp>
            <p:nvSpPr>
              <p:cNvPr id="6196" name="Freeform 15"/>
              <p:cNvSpPr>
                <a:spLocks/>
              </p:cNvSpPr>
              <p:nvPr/>
            </p:nvSpPr>
            <p:spPr bwMode="auto">
              <a:xfrm>
                <a:off x="2751" y="3713"/>
                <a:ext cx="197" cy="205"/>
              </a:xfrm>
              <a:custGeom>
                <a:avLst/>
                <a:gdLst>
                  <a:gd name="T0" fmla="*/ 40 w 197"/>
                  <a:gd name="T1" fmla="*/ 167 h 205"/>
                  <a:gd name="T2" fmla="*/ 15 w 197"/>
                  <a:gd name="T3" fmla="*/ 148 h 205"/>
                  <a:gd name="T4" fmla="*/ 1 w 197"/>
                  <a:gd name="T5" fmla="*/ 121 h 205"/>
                  <a:gd name="T6" fmla="*/ 6 w 197"/>
                  <a:gd name="T7" fmla="*/ 106 h 205"/>
                  <a:gd name="T8" fmla="*/ 0 w 197"/>
                  <a:gd name="T9" fmla="*/ 93 h 205"/>
                  <a:gd name="T10" fmla="*/ 22 w 197"/>
                  <a:gd name="T11" fmla="*/ 60 h 205"/>
                  <a:gd name="T12" fmla="*/ 62 w 197"/>
                  <a:gd name="T13" fmla="*/ 37 h 205"/>
                  <a:gd name="T14" fmla="*/ 34 w 197"/>
                  <a:gd name="T15" fmla="*/ 37 h 205"/>
                  <a:gd name="T16" fmla="*/ 16 w 197"/>
                  <a:gd name="T17" fmla="*/ 37 h 205"/>
                  <a:gd name="T18" fmla="*/ 7 w 197"/>
                  <a:gd name="T19" fmla="*/ 28 h 205"/>
                  <a:gd name="T20" fmla="*/ 14 w 197"/>
                  <a:gd name="T21" fmla="*/ 31 h 205"/>
                  <a:gd name="T22" fmla="*/ 28 w 197"/>
                  <a:gd name="T23" fmla="*/ 31 h 205"/>
                  <a:gd name="T24" fmla="*/ 59 w 197"/>
                  <a:gd name="T25" fmla="*/ 26 h 205"/>
                  <a:gd name="T26" fmla="*/ 70 w 197"/>
                  <a:gd name="T27" fmla="*/ 35 h 205"/>
                  <a:gd name="T28" fmla="*/ 81 w 197"/>
                  <a:gd name="T29" fmla="*/ 36 h 205"/>
                  <a:gd name="T30" fmla="*/ 125 w 197"/>
                  <a:gd name="T31" fmla="*/ 40 h 205"/>
                  <a:gd name="T32" fmla="*/ 134 w 197"/>
                  <a:gd name="T33" fmla="*/ 36 h 205"/>
                  <a:gd name="T34" fmla="*/ 115 w 197"/>
                  <a:gd name="T35" fmla="*/ 23 h 205"/>
                  <a:gd name="T36" fmla="*/ 108 w 197"/>
                  <a:gd name="T37" fmla="*/ 13 h 205"/>
                  <a:gd name="T38" fmla="*/ 113 w 197"/>
                  <a:gd name="T39" fmla="*/ 2 h 205"/>
                  <a:gd name="T40" fmla="*/ 115 w 197"/>
                  <a:gd name="T41" fmla="*/ 14 h 205"/>
                  <a:gd name="T42" fmla="*/ 130 w 197"/>
                  <a:gd name="T43" fmla="*/ 24 h 205"/>
                  <a:gd name="T44" fmla="*/ 143 w 197"/>
                  <a:gd name="T45" fmla="*/ 47 h 205"/>
                  <a:gd name="T46" fmla="*/ 149 w 197"/>
                  <a:gd name="T47" fmla="*/ 55 h 205"/>
                  <a:gd name="T48" fmla="*/ 155 w 197"/>
                  <a:gd name="T49" fmla="*/ 57 h 205"/>
                  <a:gd name="T50" fmla="*/ 182 w 197"/>
                  <a:gd name="T51" fmla="*/ 47 h 205"/>
                  <a:gd name="T52" fmla="*/ 193 w 197"/>
                  <a:gd name="T53" fmla="*/ 37 h 205"/>
                  <a:gd name="T54" fmla="*/ 184 w 197"/>
                  <a:gd name="T55" fmla="*/ 52 h 205"/>
                  <a:gd name="T56" fmla="*/ 166 w 197"/>
                  <a:gd name="T57" fmla="*/ 53 h 205"/>
                  <a:gd name="T58" fmla="*/ 171 w 197"/>
                  <a:gd name="T59" fmla="*/ 67 h 205"/>
                  <a:gd name="T60" fmla="*/ 179 w 197"/>
                  <a:gd name="T61" fmla="*/ 85 h 205"/>
                  <a:gd name="T62" fmla="*/ 189 w 197"/>
                  <a:gd name="T63" fmla="*/ 79 h 205"/>
                  <a:gd name="T64" fmla="*/ 193 w 197"/>
                  <a:gd name="T65" fmla="*/ 80 h 205"/>
                  <a:gd name="T66" fmla="*/ 185 w 197"/>
                  <a:gd name="T67" fmla="*/ 98 h 205"/>
                  <a:gd name="T68" fmla="*/ 186 w 197"/>
                  <a:gd name="T69" fmla="*/ 113 h 205"/>
                  <a:gd name="T70" fmla="*/ 195 w 197"/>
                  <a:gd name="T71" fmla="*/ 128 h 205"/>
                  <a:gd name="T72" fmla="*/ 189 w 197"/>
                  <a:gd name="T73" fmla="*/ 123 h 205"/>
                  <a:gd name="T74" fmla="*/ 180 w 197"/>
                  <a:gd name="T75" fmla="*/ 121 h 205"/>
                  <a:gd name="T76" fmla="*/ 170 w 197"/>
                  <a:gd name="T77" fmla="*/ 138 h 205"/>
                  <a:gd name="T78" fmla="*/ 164 w 197"/>
                  <a:gd name="T79" fmla="*/ 153 h 205"/>
                  <a:gd name="T80" fmla="*/ 187 w 197"/>
                  <a:gd name="T81" fmla="*/ 158 h 205"/>
                  <a:gd name="T82" fmla="*/ 195 w 197"/>
                  <a:gd name="T83" fmla="*/ 165 h 205"/>
                  <a:gd name="T84" fmla="*/ 190 w 197"/>
                  <a:gd name="T85" fmla="*/ 169 h 205"/>
                  <a:gd name="T86" fmla="*/ 184 w 197"/>
                  <a:gd name="T87" fmla="*/ 162 h 205"/>
                  <a:gd name="T88" fmla="*/ 169 w 197"/>
                  <a:gd name="T89" fmla="*/ 159 h 205"/>
                  <a:gd name="T90" fmla="*/ 150 w 197"/>
                  <a:gd name="T91" fmla="*/ 150 h 205"/>
                  <a:gd name="T92" fmla="*/ 145 w 197"/>
                  <a:gd name="T93" fmla="*/ 168 h 205"/>
                  <a:gd name="T94" fmla="*/ 135 w 197"/>
                  <a:gd name="T95" fmla="*/ 186 h 205"/>
                  <a:gd name="T96" fmla="*/ 117 w 197"/>
                  <a:gd name="T97" fmla="*/ 203 h 205"/>
                  <a:gd name="T98" fmla="*/ 111 w 197"/>
                  <a:gd name="T99" fmla="*/ 197 h 205"/>
                  <a:gd name="T100" fmla="*/ 129 w 197"/>
                  <a:gd name="T101" fmla="*/ 184 h 205"/>
                  <a:gd name="T102" fmla="*/ 131 w 197"/>
                  <a:gd name="T103" fmla="*/ 168 h 205"/>
                  <a:gd name="T104" fmla="*/ 80 w 197"/>
                  <a:gd name="T105" fmla="*/ 177 h 205"/>
                  <a:gd name="T106" fmla="*/ 53 w 197"/>
                  <a:gd name="T107" fmla="*/ 187 h 205"/>
                  <a:gd name="T108" fmla="*/ 31 w 197"/>
                  <a:gd name="T109" fmla="*/ 184 h 205"/>
                  <a:gd name="T110" fmla="*/ 10 w 197"/>
                  <a:gd name="T111" fmla="*/ 193 h 205"/>
                  <a:gd name="T112" fmla="*/ 22 w 197"/>
                  <a:gd name="T113" fmla="*/ 180 h 205"/>
                  <a:gd name="T114" fmla="*/ 56 w 197"/>
                  <a:gd name="T115" fmla="*/ 181 h 20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7"/>
                  <a:gd name="T175" fmla="*/ 0 h 205"/>
                  <a:gd name="T176" fmla="*/ 197 w 197"/>
                  <a:gd name="T177" fmla="*/ 205 h 20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7" h="205">
                    <a:moveTo>
                      <a:pt x="62" y="174"/>
                    </a:moveTo>
                    <a:lnTo>
                      <a:pt x="58" y="173"/>
                    </a:lnTo>
                    <a:lnTo>
                      <a:pt x="53" y="172"/>
                    </a:lnTo>
                    <a:lnTo>
                      <a:pt x="49" y="171"/>
                    </a:lnTo>
                    <a:lnTo>
                      <a:pt x="45" y="169"/>
                    </a:lnTo>
                    <a:lnTo>
                      <a:pt x="40" y="167"/>
                    </a:lnTo>
                    <a:lnTo>
                      <a:pt x="36" y="165"/>
                    </a:lnTo>
                    <a:lnTo>
                      <a:pt x="31" y="162"/>
                    </a:lnTo>
                    <a:lnTo>
                      <a:pt x="27" y="159"/>
                    </a:lnTo>
                    <a:lnTo>
                      <a:pt x="23" y="155"/>
                    </a:lnTo>
                    <a:lnTo>
                      <a:pt x="18" y="152"/>
                    </a:lnTo>
                    <a:lnTo>
                      <a:pt x="15" y="148"/>
                    </a:lnTo>
                    <a:lnTo>
                      <a:pt x="11" y="144"/>
                    </a:lnTo>
                    <a:lnTo>
                      <a:pt x="8" y="139"/>
                    </a:lnTo>
                    <a:lnTo>
                      <a:pt x="5" y="135"/>
                    </a:lnTo>
                    <a:lnTo>
                      <a:pt x="3" y="130"/>
                    </a:lnTo>
                    <a:lnTo>
                      <a:pt x="1" y="124"/>
                    </a:lnTo>
                    <a:lnTo>
                      <a:pt x="1" y="121"/>
                    </a:lnTo>
                    <a:lnTo>
                      <a:pt x="0" y="119"/>
                    </a:lnTo>
                    <a:lnTo>
                      <a:pt x="1" y="116"/>
                    </a:lnTo>
                    <a:lnTo>
                      <a:pt x="1" y="113"/>
                    </a:lnTo>
                    <a:lnTo>
                      <a:pt x="2" y="111"/>
                    </a:lnTo>
                    <a:lnTo>
                      <a:pt x="3" y="108"/>
                    </a:lnTo>
                    <a:lnTo>
                      <a:pt x="6" y="106"/>
                    </a:lnTo>
                    <a:lnTo>
                      <a:pt x="8" y="105"/>
                    </a:lnTo>
                    <a:lnTo>
                      <a:pt x="6" y="103"/>
                    </a:lnTo>
                    <a:lnTo>
                      <a:pt x="4" y="101"/>
                    </a:lnTo>
                    <a:lnTo>
                      <a:pt x="2" y="99"/>
                    </a:lnTo>
                    <a:lnTo>
                      <a:pt x="1" y="96"/>
                    </a:lnTo>
                    <a:lnTo>
                      <a:pt x="0" y="93"/>
                    </a:lnTo>
                    <a:lnTo>
                      <a:pt x="1" y="88"/>
                    </a:lnTo>
                    <a:lnTo>
                      <a:pt x="2" y="83"/>
                    </a:lnTo>
                    <a:lnTo>
                      <a:pt x="5" y="77"/>
                    </a:lnTo>
                    <a:lnTo>
                      <a:pt x="10" y="72"/>
                    </a:lnTo>
                    <a:lnTo>
                      <a:pt x="16" y="65"/>
                    </a:lnTo>
                    <a:lnTo>
                      <a:pt x="22" y="60"/>
                    </a:lnTo>
                    <a:lnTo>
                      <a:pt x="30" y="54"/>
                    </a:lnTo>
                    <a:lnTo>
                      <a:pt x="38" y="49"/>
                    </a:lnTo>
                    <a:lnTo>
                      <a:pt x="46" y="45"/>
                    </a:lnTo>
                    <a:lnTo>
                      <a:pt x="54" y="41"/>
                    </a:lnTo>
                    <a:lnTo>
                      <a:pt x="62" y="39"/>
                    </a:lnTo>
                    <a:lnTo>
                      <a:pt x="62" y="37"/>
                    </a:lnTo>
                    <a:lnTo>
                      <a:pt x="62" y="35"/>
                    </a:lnTo>
                    <a:lnTo>
                      <a:pt x="62" y="33"/>
                    </a:lnTo>
                    <a:lnTo>
                      <a:pt x="60" y="33"/>
                    </a:lnTo>
                    <a:lnTo>
                      <a:pt x="55" y="33"/>
                    </a:lnTo>
                    <a:lnTo>
                      <a:pt x="45" y="35"/>
                    </a:lnTo>
                    <a:lnTo>
                      <a:pt x="34" y="37"/>
                    </a:lnTo>
                    <a:lnTo>
                      <a:pt x="25" y="41"/>
                    </a:lnTo>
                    <a:lnTo>
                      <a:pt x="24" y="39"/>
                    </a:lnTo>
                    <a:lnTo>
                      <a:pt x="22" y="38"/>
                    </a:lnTo>
                    <a:lnTo>
                      <a:pt x="21" y="37"/>
                    </a:lnTo>
                    <a:lnTo>
                      <a:pt x="18" y="37"/>
                    </a:lnTo>
                    <a:lnTo>
                      <a:pt x="16" y="37"/>
                    </a:lnTo>
                    <a:lnTo>
                      <a:pt x="13" y="36"/>
                    </a:lnTo>
                    <a:lnTo>
                      <a:pt x="10" y="35"/>
                    </a:lnTo>
                    <a:lnTo>
                      <a:pt x="8" y="34"/>
                    </a:lnTo>
                    <a:lnTo>
                      <a:pt x="7" y="32"/>
                    </a:lnTo>
                    <a:lnTo>
                      <a:pt x="7" y="30"/>
                    </a:lnTo>
                    <a:lnTo>
                      <a:pt x="7" y="28"/>
                    </a:lnTo>
                    <a:lnTo>
                      <a:pt x="9" y="27"/>
                    </a:lnTo>
                    <a:lnTo>
                      <a:pt x="10" y="26"/>
                    </a:lnTo>
                    <a:lnTo>
                      <a:pt x="11" y="27"/>
                    </a:lnTo>
                    <a:lnTo>
                      <a:pt x="12" y="28"/>
                    </a:lnTo>
                    <a:lnTo>
                      <a:pt x="13" y="29"/>
                    </a:lnTo>
                    <a:lnTo>
                      <a:pt x="14" y="31"/>
                    </a:lnTo>
                    <a:lnTo>
                      <a:pt x="17" y="33"/>
                    </a:lnTo>
                    <a:lnTo>
                      <a:pt x="20" y="34"/>
                    </a:lnTo>
                    <a:lnTo>
                      <a:pt x="22" y="34"/>
                    </a:lnTo>
                    <a:lnTo>
                      <a:pt x="23" y="32"/>
                    </a:lnTo>
                    <a:lnTo>
                      <a:pt x="26" y="32"/>
                    </a:lnTo>
                    <a:lnTo>
                      <a:pt x="28" y="31"/>
                    </a:lnTo>
                    <a:lnTo>
                      <a:pt x="31" y="30"/>
                    </a:lnTo>
                    <a:lnTo>
                      <a:pt x="36" y="29"/>
                    </a:lnTo>
                    <a:lnTo>
                      <a:pt x="44" y="29"/>
                    </a:lnTo>
                    <a:lnTo>
                      <a:pt x="52" y="28"/>
                    </a:lnTo>
                    <a:lnTo>
                      <a:pt x="56" y="27"/>
                    </a:lnTo>
                    <a:lnTo>
                      <a:pt x="59" y="26"/>
                    </a:lnTo>
                    <a:lnTo>
                      <a:pt x="61" y="26"/>
                    </a:lnTo>
                    <a:lnTo>
                      <a:pt x="63" y="26"/>
                    </a:lnTo>
                    <a:lnTo>
                      <a:pt x="65" y="28"/>
                    </a:lnTo>
                    <a:lnTo>
                      <a:pt x="67" y="30"/>
                    </a:lnTo>
                    <a:lnTo>
                      <a:pt x="69" y="32"/>
                    </a:lnTo>
                    <a:lnTo>
                      <a:pt x="70" y="35"/>
                    </a:lnTo>
                    <a:lnTo>
                      <a:pt x="71" y="37"/>
                    </a:lnTo>
                    <a:lnTo>
                      <a:pt x="72" y="37"/>
                    </a:lnTo>
                    <a:lnTo>
                      <a:pt x="73" y="37"/>
                    </a:lnTo>
                    <a:lnTo>
                      <a:pt x="74" y="37"/>
                    </a:lnTo>
                    <a:lnTo>
                      <a:pt x="81" y="36"/>
                    </a:lnTo>
                    <a:lnTo>
                      <a:pt x="90" y="36"/>
                    </a:lnTo>
                    <a:lnTo>
                      <a:pt x="97" y="36"/>
                    </a:lnTo>
                    <a:lnTo>
                      <a:pt x="104" y="37"/>
                    </a:lnTo>
                    <a:lnTo>
                      <a:pt x="112" y="37"/>
                    </a:lnTo>
                    <a:lnTo>
                      <a:pt x="118" y="38"/>
                    </a:lnTo>
                    <a:lnTo>
                      <a:pt x="125" y="40"/>
                    </a:lnTo>
                    <a:lnTo>
                      <a:pt x="131" y="42"/>
                    </a:lnTo>
                    <a:lnTo>
                      <a:pt x="133" y="41"/>
                    </a:lnTo>
                    <a:lnTo>
                      <a:pt x="135" y="39"/>
                    </a:lnTo>
                    <a:lnTo>
                      <a:pt x="135" y="38"/>
                    </a:lnTo>
                    <a:lnTo>
                      <a:pt x="134" y="36"/>
                    </a:lnTo>
                    <a:lnTo>
                      <a:pt x="132" y="34"/>
                    </a:lnTo>
                    <a:lnTo>
                      <a:pt x="129" y="32"/>
                    </a:lnTo>
                    <a:lnTo>
                      <a:pt x="126" y="29"/>
                    </a:lnTo>
                    <a:lnTo>
                      <a:pt x="123" y="27"/>
                    </a:lnTo>
                    <a:lnTo>
                      <a:pt x="119" y="25"/>
                    </a:lnTo>
                    <a:lnTo>
                      <a:pt x="115" y="23"/>
                    </a:lnTo>
                    <a:lnTo>
                      <a:pt x="112" y="21"/>
                    </a:lnTo>
                    <a:lnTo>
                      <a:pt x="112" y="19"/>
                    </a:lnTo>
                    <a:lnTo>
                      <a:pt x="111" y="18"/>
                    </a:lnTo>
                    <a:lnTo>
                      <a:pt x="111" y="16"/>
                    </a:lnTo>
                    <a:lnTo>
                      <a:pt x="110" y="14"/>
                    </a:lnTo>
                    <a:lnTo>
                      <a:pt x="108" y="13"/>
                    </a:lnTo>
                    <a:lnTo>
                      <a:pt x="107" y="10"/>
                    </a:lnTo>
                    <a:lnTo>
                      <a:pt x="107" y="6"/>
                    </a:lnTo>
                    <a:lnTo>
                      <a:pt x="109" y="3"/>
                    </a:lnTo>
                    <a:lnTo>
                      <a:pt x="110" y="0"/>
                    </a:lnTo>
                    <a:lnTo>
                      <a:pt x="112" y="0"/>
                    </a:lnTo>
                    <a:lnTo>
                      <a:pt x="113" y="2"/>
                    </a:lnTo>
                    <a:lnTo>
                      <a:pt x="114" y="5"/>
                    </a:lnTo>
                    <a:lnTo>
                      <a:pt x="114" y="7"/>
                    </a:lnTo>
                    <a:lnTo>
                      <a:pt x="114" y="9"/>
                    </a:lnTo>
                    <a:lnTo>
                      <a:pt x="114" y="10"/>
                    </a:lnTo>
                    <a:lnTo>
                      <a:pt x="114" y="12"/>
                    </a:lnTo>
                    <a:lnTo>
                      <a:pt x="115" y="14"/>
                    </a:lnTo>
                    <a:lnTo>
                      <a:pt x="115" y="15"/>
                    </a:lnTo>
                    <a:lnTo>
                      <a:pt x="115" y="16"/>
                    </a:lnTo>
                    <a:lnTo>
                      <a:pt x="116" y="17"/>
                    </a:lnTo>
                    <a:lnTo>
                      <a:pt x="120" y="18"/>
                    </a:lnTo>
                    <a:lnTo>
                      <a:pt x="125" y="21"/>
                    </a:lnTo>
                    <a:lnTo>
                      <a:pt x="130" y="24"/>
                    </a:lnTo>
                    <a:lnTo>
                      <a:pt x="134" y="28"/>
                    </a:lnTo>
                    <a:lnTo>
                      <a:pt x="138" y="32"/>
                    </a:lnTo>
                    <a:lnTo>
                      <a:pt x="140" y="37"/>
                    </a:lnTo>
                    <a:lnTo>
                      <a:pt x="142" y="41"/>
                    </a:lnTo>
                    <a:lnTo>
                      <a:pt x="141" y="46"/>
                    </a:lnTo>
                    <a:lnTo>
                      <a:pt x="143" y="47"/>
                    </a:lnTo>
                    <a:lnTo>
                      <a:pt x="144" y="48"/>
                    </a:lnTo>
                    <a:lnTo>
                      <a:pt x="146" y="49"/>
                    </a:lnTo>
                    <a:lnTo>
                      <a:pt x="147" y="50"/>
                    </a:lnTo>
                    <a:lnTo>
                      <a:pt x="148" y="52"/>
                    </a:lnTo>
                    <a:lnTo>
                      <a:pt x="148" y="54"/>
                    </a:lnTo>
                    <a:lnTo>
                      <a:pt x="149" y="55"/>
                    </a:lnTo>
                    <a:lnTo>
                      <a:pt x="150" y="57"/>
                    </a:lnTo>
                    <a:lnTo>
                      <a:pt x="150" y="58"/>
                    </a:lnTo>
                    <a:lnTo>
                      <a:pt x="150" y="60"/>
                    </a:lnTo>
                    <a:lnTo>
                      <a:pt x="151" y="62"/>
                    </a:lnTo>
                    <a:lnTo>
                      <a:pt x="151" y="63"/>
                    </a:lnTo>
                    <a:lnTo>
                      <a:pt x="155" y="57"/>
                    </a:lnTo>
                    <a:lnTo>
                      <a:pt x="157" y="54"/>
                    </a:lnTo>
                    <a:lnTo>
                      <a:pt x="161" y="51"/>
                    </a:lnTo>
                    <a:lnTo>
                      <a:pt x="166" y="49"/>
                    </a:lnTo>
                    <a:lnTo>
                      <a:pt x="172" y="49"/>
                    </a:lnTo>
                    <a:lnTo>
                      <a:pt x="178" y="48"/>
                    </a:lnTo>
                    <a:lnTo>
                      <a:pt x="182" y="47"/>
                    </a:lnTo>
                    <a:lnTo>
                      <a:pt x="185" y="44"/>
                    </a:lnTo>
                    <a:lnTo>
                      <a:pt x="186" y="40"/>
                    </a:lnTo>
                    <a:lnTo>
                      <a:pt x="188" y="36"/>
                    </a:lnTo>
                    <a:lnTo>
                      <a:pt x="190" y="35"/>
                    </a:lnTo>
                    <a:lnTo>
                      <a:pt x="192" y="35"/>
                    </a:lnTo>
                    <a:lnTo>
                      <a:pt x="193" y="37"/>
                    </a:lnTo>
                    <a:lnTo>
                      <a:pt x="193" y="39"/>
                    </a:lnTo>
                    <a:lnTo>
                      <a:pt x="192" y="41"/>
                    </a:lnTo>
                    <a:lnTo>
                      <a:pt x="191" y="44"/>
                    </a:lnTo>
                    <a:lnTo>
                      <a:pt x="189" y="47"/>
                    </a:lnTo>
                    <a:lnTo>
                      <a:pt x="187" y="50"/>
                    </a:lnTo>
                    <a:lnTo>
                      <a:pt x="184" y="52"/>
                    </a:lnTo>
                    <a:lnTo>
                      <a:pt x="182" y="55"/>
                    </a:lnTo>
                    <a:lnTo>
                      <a:pt x="179" y="54"/>
                    </a:lnTo>
                    <a:lnTo>
                      <a:pt x="176" y="53"/>
                    </a:lnTo>
                    <a:lnTo>
                      <a:pt x="172" y="52"/>
                    </a:lnTo>
                    <a:lnTo>
                      <a:pt x="169" y="53"/>
                    </a:lnTo>
                    <a:lnTo>
                      <a:pt x="166" y="53"/>
                    </a:lnTo>
                    <a:lnTo>
                      <a:pt x="163" y="54"/>
                    </a:lnTo>
                    <a:lnTo>
                      <a:pt x="162" y="56"/>
                    </a:lnTo>
                    <a:lnTo>
                      <a:pt x="161" y="58"/>
                    </a:lnTo>
                    <a:lnTo>
                      <a:pt x="165" y="62"/>
                    </a:lnTo>
                    <a:lnTo>
                      <a:pt x="168" y="64"/>
                    </a:lnTo>
                    <a:lnTo>
                      <a:pt x="171" y="67"/>
                    </a:lnTo>
                    <a:lnTo>
                      <a:pt x="173" y="70"/>
                    </a:lnTo>
                    <a:lnTo>
                      <a:pt x="175" y="74"/>
                    </a:lnTo>
                    <a:lnTo>
                      <a:pt x="176" y="77"/>
                    </a:lnTo>
                    <a:lnTo>
                      <a:pt x="177" y="80"/>
                    </a:lnTo>
                    <a:lnTo>
                      <a:pt x="178" y="84"/>
                    </a:lnTo>
                    <a:lnTo>
                      <a:pt x="179" y="85"/>
                    </a:lnTo>
                    <a:lnTo>
                      <a:pt x="180" y="86"/>
                    </a:lnTo>
                    <a:lnTo>
                      <a:pt x="181" y="88"/>
                    </a:lnTo>
                    <a:lnTo>
                      <a:pt x="182" y="89"/>
                    </a:lnTo>
                    <a:lnTo>
                      <a:pt x="185" y="86"/>
                    </a:lnTo>
                    <a:lnTo>
                      <a:pt x="187" y="83"/>
                    </a:lnTo>
                    <a:lnTo>
                      <a:pt x="189" y="79"/>
                    </a:lnTo>
                    <a:lnTo>
                      <a:pt x="190" y="75"/>
                    </a:lnTo>
                    <a:lnTo>
                      <a:pt x="191" y="73"/>
                    </a:lnTo>
                    <a:lnTo>
                      <a:pt x="193" y="72"/>
                    </a:lnTo>
                    <a:lnTo>
                      <a:pt x="194" y="72"/>
                    </a:lnTo>
                    <a:lnTo>
                      <a:pt x="194" y="76"/>
                    </a:lnTo>
                    <a:lnTo>
                      <a:pt x="193" y="80"/>
                    </a:lnTo>
                    <a:lnTo>
                      <a:pt x="190" y="85"/>
                    </a:lnTo>
                    <a:lnTo>
                      <a:pt x="187" y="90"/>
                    </a:lnTo>
                    <a:lnTo>
                      <a:pt x="184" y="93"/>
                    </a:lnTo>
                    <a:lnTo>
                      <a:pt x="184" y="95"/>
                    </a:lnTo>
                    <a:lnTo>
                      <a:pt x="185" y="96"/>
                    </a:lnTo>
                    <a:lnTo>
                      <a:pt x="185" y="98"/>
                    </a:lnTo>
                    <a:lnTo>
                      <a:pt x="185" y="100"/>
                    </a:lnTo>
                    <a:lnTo>
                      <a:pt x="185" y="103"/>
                    </a:lnTo>
                    <a:lnTo>
                      <a:pt x="185" y="105"/>
                    </a:lnTo>
                    <a:lnTo>
                      <a:pt x="184" y="108"/>
                    </a:lnTo>
                    <a:lnTo>
                      <a:pt x="184" y="111"/>
                    </a:lnTo>
                    <a:lnTo>
                      <a:pt x="186" y="113"/>
                    </a:lnTo>
                    <a:lnTo>
                      <a:pt x="188" y="116"/>
                    </a:lnTo>
                    <a:lnTo>
                      <a:pt x="190" y="118"/>
                    </a:lnTo>
                    <a:lnTo>
                      <a:pt x="192" y="121"/>
                    </a:lnTo>
                    <a:lnTo>
                      <a:pt x="194" y="124"/>
                    </a:lnTo>
                    <a:lnTo>
                      <a:pt x="194" y="126"/>
                    </a:lnTo>
                    <a:lnTo>
                      <a:pt x="195" y="128"/>
                    </a:lnTo>
                    <a:lnTo>
                      <a:pt x="193" y="129"/>
                    </a:lnTo>
                    <a:lnTo>
                      <a:pt x="191" y="128"/>
                    </a:lnTo>
                    <a:lnTo>
                      <a:pt x="190" y="127"/>
                    </a:lnTo>
                    <a:lnTo>
                      <a:pt x="189" y="125"/>
                    </a:lnTo>
                    <a:lnTo>
                      <a:pt x="189" y="123"/>
                    </a:lnTo>
                    <a:lnTo>
                      <a:pt x="187" y="121"/>
                    </a:lnTo>
                    <a:lnTo>
                      <a:pt x="186" y="119"/>
                    </a:lnTo>
                    <a:lnTo>
                      <a:pt x="183" y="116"/>
                    </a:lnTo>
                    <a:lnTo>
                      <a:pt x="182" y="118"/>
                    </a:lnTo>
                    <a:lnTo>
                      <a:pt x="181" y="119"/>
                    </a:lnTo>
                    <a:lnTo>
                      <a:pt x="180" y="121"/>
                    </a:lnTo>
                    <a:lnTo>
                      <a:pt x="179" y="123"/>
                    </a:lnTo>
                    <a:lnTo>
                      <a:pt x="179" y="126"/>
                    </a:lnTo>
                    <a:lnTo>
                      <a:pt x="177" y="129"/>
                    </a:lnTo>
                    <a:lnTo>
                      <a:pt x="176" y="132"/>
                    </a:lnTo>
                    <a:lnTo>
                      <a:pt x="174" y="135"/>
                    </a:lnTo>
                    <a:lnTo>
                      <a:pt x="170" y="138"/>
                    </a:lnTo>
                    <a:lnTo>
                      <a:pt x="167" y="140"/>
                    </a:lnTo>
                    <a:lnTo>
                      <a:pt x="162" y="143"/>
                    </a:lnTo>
                    <a:lnTo>
                      <a:pt x="157" y="145"/>
                    </a:lnTo>
                    <a:lnTo>
                      <a:pt x="159" y="148"/>
                    </a:lnTo>
                    <a:lnTo>
                      <a:pt x="161" y="151"/>
                    </a:lnTo>
                    <a:lnTo>
                      <a:pt x="164" y="153"/>
                    </a:lnTo>
                    <a:lnTo>
                      <a:pt x="168" y="154"/>
                    </a:lnTo>
                    <a:lnTo>
                      <a:pt x="171" y="156"/>
                    </a:lnTo>
                    <a:lnTo>
                      <a:pt x="176" y="156"/>
                    </a:lnTo>
                    <a:lnTo>
                      <a:pt x="180" y="157"/>
                    </a:lnTo>
                    <a:lnTo>
                      <a:pt x="186" y="156"/>
                    </a:lnTo>
                    <a:lnTo>
                      <a:pt x="187" y="158"/>
                    </a:lnTo>
                    <a:lnTo>
                      <a:pt x="188" y="158"/>
                    </a:lnTo>
                    <a:lnTo>
                      <a:pt x="190" y="160"/>
                    </a:lnTo>
                    <a:lnTo>
                      <a:pt x="191" y="161"/>
                    </a:lnTo>
                    <a:lnTo>
                      <a:pt x="193" y="162"/>
                    </a:lnTo>
                    <a:lnTo>
                      <a:pt x="194" y="164"/>
                    </a:lnTo>
                    <a:lnTo>
                      <a:pt x="195" y="165"/>
                    </a:lnTo>
                    <a:lnTo>
                      <a:pt x="196" y="166"/>
                    </a:lnTo>
                    <a:lnTo>
                      <a:pt x="195" y="169"/>
                    </a:lnTo>
                    <a:lnTo>
                      <a:pt x="194" y="170"/>
                    </a:lnTo>
                    <a:lnTo>
                      <a:pt x="193" y="171"/>
                    </a:lnTo>
                    <a:lnTo>
                      <a:pt x="191" y="170"/>
                    </a:lnTo>
                    <a:lnTo>
                      <a:pt x="190" y="169"/>
                    </a:lnTo>
                    <a:lnTo>
                      <a:pt x="189" y="167"/>
                    </a:lnTo>
                    <a:lnTo>
                      <a:pt x="188" y="166"/>
                    </a:lnTo>
                    <a:lnTo>
                      <a:pt x="188" y="164"/>
                    </a:lnTo>
                    <a:lnTo>
                      <a:pt x="186" y="163"/>
                    </a:lnTo>
                    <a:lnTo>
                      <a:pt x="186" y="162"/>
                    </a:lnTo>
                    <a:lnTo>
                      <a:pt x="184" y="162"/>
                    </a:lnTo>
                    <a:lnTo>
                      <a:pt x="183" y="161"/>
                    </a:lnTo>
                    <a:lnTo>
                      <a:pt x="181" y="161"/>
                    </a:lnTo>
                    <a:lnTo>
                      <a:pt x="179" y="161"/>
                    </a:lnTo>
                    <a:lnTo>
                      <a:pt x="176" y="161"/>
                    </a:lnTo>
                    <a:lnTo>
                      <a:pt x="173" y="160"/>
                    </a:lnTo>
                    <a:lnTo>
                      <a:pt x="169" y="159"/>
                    </a:lnTo>
                    <a:lnTo>
                      <a:pt x="165" y="158"/>
                    </a:lnTo>
                    <a:lnTo>
                      <a:pt x="162" y="156"/>
                    </a:lnTo>
                    <a:lnTo>
                      <a:pt x="159" y="154"/>
                    </a:lnTo>
                    <a:lnTo>
                      <a:pt x="157" y="155"/>
                    </a:lnTo>
                    <a:lnTo>
                      <a:pt x="152" y="147"/>
                    </a:lnTo>
                    <a:lnTo>
                      <a:pt x="150" y="150"/>
                    </a:lnTo>
                    <a:lnTo>
                      <a:pt x="149" y="154"/>
                    </a:lnTo>
                    <a:lnTo>
                      <a:pt x="147" y="158"/>
                    </a:lnTo>
                    <a:lnTo>
                      <a:pt x="143" y="162"/>
                    </a:lnTo>
                    <a:lnTo>
                      <a:pt x="143" y="163"/>
                    </a:lnTo>
                    <a:lnTo>
                      <a:pt x="144" y="165"/>
                    </a:lnTo>
                    <a:lnTo>
                      <a:pt x="145" y="168"/>
                    </a:lnTo>
                    <a:lnTo>
                      <a:pt x="145" y="170"/>
                    </a:lnTo>
                    <a:lnTo>
                      <a:pt x="146" y="173"/>
                    </a:lnTo>
                    <a:lnTo>
                      <a:pt x="146" y="175"/>
                    </a:lnTo>
                    <a:lnTo>
                      <a:pt x="144" y="178"/>
                    </a:lnTo>
                    <a:lnTo>
                      <a:pt x="141" y="181"/>
                    </a:lnTo>
                    <a:lnTo>
                      <a:pt x="135" y="186"/>
                    </a:lnTo>
                    <a:lnTo>
                      <a:pt x="129" y="190"/>
                    </a:lnTo>
                    <a:lnTo>
                      <a:pt x="124" y="193"/>
                    </a:lnTo>
                    <a:lnTo>
                      <a:pt x="120" y="194"/>
                    </a:lnTo>
                    <a:lnTo>
                      <a:pt x="119" y="198"/>
                    </a:lnTo>
                    <a:lnTo>
                      <a:pt x="118" y="201"/>
                    </a:lnTo>
                    <a:lnTo>
                      <a:pt x="117" y="203"/>
                    </a:lnTo>
                    <a:lnTo>
                      <a:pt x="115" y="204"/>
                    </a:lnTo>
                    <a:lnTo>
                      <a:pt x="113" y="203"/>
                    </a:lnTo>
                    <a:lnTo>
                      <a:pt x="111" y="203"/>
                    </a:lnTo>
                    <a:lnTo>
                      <a:pt x="109" y="201"/>
                    </a:lnTo>
                    <a:lnTo>
                      <a:pt x="110" y="200"/>
                    </a:lnTo>
                    <a:lnTo>
                      <a:pt x="111" y="197"/>
                    </a:lnTo>
                    <a:lnTo>
                      <a:pt x="113" y="195"/>
                    </a:lnTo>
                    <a:lnTo>
                      <a:pt x="115" y="194"/>
                    </a:lnTo>
                    <a:lnTo>
                      <a:pt x="116" y="191"/>
                    </a:lnTo>
                    <a:lnTo>
                      <a:pt x="120" y="189"/>
                    </a:lnTo>
                    <a:lnTo>
                      <a:pt x="125" y="186"/>
                    </a:lnTo>
                    <a:lnTo>
                      <a:pt x="129" y="184"/>
                    </a:lnTo>
                    <a:lnTo>
                      <a:pt x="134" y="181"/>
                    </a:lnTo>
                    <a:lnTo>
                      <a:pt x="137" y="178"/>
                    </a:lnTo>
                    <a:lnTo>
                      <a:pt x="139" y="174"/>
                    </a:lnTo>
                    <a:lnTo>
                      <a:pt x="139" y="171"/>
                    </a:lnTo>
                    <a:lnTo>
                      <a:pt x="136" y="166"/>
                    </a:lnTo>
                    <a:lnTo>
                      <a:pt x="131" y="168"/>
                    </a:lnTo>
                    <a:lnTo>
                      <a:pt x="124" y="171"/>
                    </a:lnTo>
                    <a:lnTo>
                      <a:pt x="116" y="173"/>
                    </a:lnTo>
                    <a:lnTo>
                      <a:pt x="108" y="175"/>
                    </a:lnTo>
                    <a:lnTo>
                      <a:pt x="98" y="176"/>
                    </a:lnTo>
                    <a:lnTo>
                      <a:pt x="89" y="177"/>
                    </a:lnTo>
                    <a:lnTo>
                      <a:pt x="80" y="177"/>
                    </a:lnTo>
                    <a:lnTo>
                      <a:pt x="72" y="176"/>
                    </a:lnTo>
                    <a:lnTo>
                      <a:pt x="68" y="181"/>
                    </a:lnTo>
                    <a:lnTo>
                      <a:pt x="65" y="186"/>
                    </a:lnTo>
                    <a:lnTo>
                      <a:pt x="61" y="188"/>
                    </a:lnTo>
                    <a:lnTo>
                      <a:pt x="56" y="188"/>
                    </a:lnTo>
                    <a:lnTo>
                      <a:pt x="53" y="187"/>
                    </a:lnTo>
                    <a:lnTo>
                      <a:pt x="49" y="187"/>
                    </a:lnTo>
                    <a:lnTo>
                      <a:pt x="45" y="186"/>
                    </a:lnTo>
                    <a:lnTo>
                      <a:pt x="41" y="185"/>
                    </a:lnTo>
                    <a:lnTo>
                      <a:pt x="37" y="184"/>
                    </a:lnTo>
                    <a:lnTo>
                      <a:pt x="34" y="184"/>
                    </a:lnTo>
                    <a:lnTo>
                      <a:pt x="31" y="184"/>
                    </a:lnTo>
                    <a:lnTo>
                      <a:pt x="30" y="185"/>
                    </a:lnTo>
                    <a:lnTo>
                      <a:pt x="26" y="186"/>
                    </a:lnTo>
                    <a:lnTo>
                      <a:pt x="21" y="189"/>
                    </a:lnTo>
                    <a:lnTo>
                      <a:pt x="16" y="192"/>
                    </a:lnTo>
                    <a:lnTo>
                      <a:pt x="12" y="194"/>
                    </a:lnTo>
                    <a:lnTo>
                      <a:pt x="10" y="193"/>
                    </a:lnTo>
                    <a:lnTo>
                      <a:pt x="8" y="191"/>
                    </a:lnTo>
                    <a:lnTo>
                      <a:pt x="7" y="190"/>
                    </a:lnTo>
                    <a:lnTo>
                      <a:pt x="9" y="187"/>
                    </a:lnTo>
                    <a:lnTo>
                      <a:pt x="13" y="185"/>
                    </a:lnTo>
                    <a:lnTo>
                      <a:pt x="18" y="183"/>
                    </a:lnTo>
                    <a:lnTo>
                      <a:pt x="22" y="180"/>
                    </a:lnTo>
                    <a:lnTo>
                      <a:pt x="24" y="177"/>
                    </a:lnTo>
                    <a:lnTo>
                      <a:pt x="35" y="179"/>
                    </a:lnTo>
                    <a:lnTo>
                      <a:pt x="43" y="180"/>
                    </a:lnTo>
                    <a:lnTo>
                      <a:pt x="49" y="181"/>
                    </a:lnTo>
                    <a:lnTo>
                      <a:pt x="54" y="181"/>
                    </a:lnTo>
                    <a:lnTo>
                      <a:pt x="56" y="181"/>
                    </a:lnTo>
                    <a:lnTo>
                      <a:pt x="59" y="179"/>
                    </a:lnTo>
                    <a:lnTo>
                      <a:pt x="60" y="177"/>
                    </a:lnTo>
                    <a:lnTo>
                      <a:pt x="62" y="174"/>
                    </a:lnTo>
                  </a:path>
                </a:pathLst>
              </a:custGeom>
              <a:solidFill>
                <a:srgbClr val="000000"/>
              </a:solidFill>
              <a:ln w="9525" cap="rnd">
                <a:noFill/>
                <a:round/>
                <a:headEnd/>
                <a:tailEnd/>
              </a:ln>
            </p:spPr>
            <p:txBody>
              <a:bodyPr/>
              <a:lstStyle/>
              <a:p>
                <a:pPr latinLnBrk="0"/>
                <a:endParaRPr lang="en-US" sz="1350" dirty="0">
                  <a:solidFill>
                    <a:prstClr val="black"/>
                  </a:solidFill>
                </a:endParaRPr>
              </a:p>
            </p:txBody>
          </p:sp>
          <p:sp>
            <p:nvSpPr>
              <p:cNvPr id="6197" name="Freeform 16"/>
              <p:cNvSpPr>
                <a:spLocks/>
              </p:cNvSpPr>
              <p:nvPr/>
            </p:nvSpPr>
            <p:spPr bwMode="auto">
              <a:xfrm>
                <a:off x="2922" y="3800"/>
                <a:ext cx="8" cy="8"/>
              </a:xfrm>
              <a:custGeom>
                <a:avLst/>
                <a:gdLst>
                  <a:gd name="T0" fmla="*/ 1 w 8"/>
                  <a:gd name="T1" fmla="*/ 5 h 8"/>
                  <a:gd name="T2" fmla="*/ 2 w 8"/>
                  <a:gd name="T3" fmla="*/ 6 h 8"/>
                  <a:gd name="T4" fmla="*/ 3 w 8"/>
                  <a:gd name="T5" fmla="*/ 6 h 8"/>
                  <a:gd name="T6" fmla="*/ 4 w 8"/>
                  <a:gd name="T7" fmla="*/ 7 h 8"/>
                  <a:gd name="T8" fmla="*/ 5 w 8"/>
                  <a:gd name="T9" fmla="*/ 6 h 8"/>
                  <a:gd name="T10" fmla="*/ 6 w 8"/>
                  <a:gd name="T11" fmla="*/ 6 h 8"/>
                  <a:gd name="T12" fmla="*/ 6 w 8"/>
                  <a:gd name="T13" fmla="*/ 4 h 8"/>
                  <a:gd name="T14" fmla="*/ 7 w 8"/>
                  <a:gd name="T15" fmla="*/ 3 h 8"/>
                  <a:gd name="T16" fmla="*/ 7 w 8"/>
                  <a:gd name="T17" fmla="*/ 2 h 8"/>
                  <a:gd name="T18" fmla="*/ 6 w 8"/>
                  <a:gd name="T19" fmla="*/ 1 h 8"/>
                  <a:gd name="T20" fmla="*/ 4 w 8"/>
                  <a:gd name="T21" fmla="*/ 1 h 8"/>
                  <a:gd name="T22" fmla="*/ 3 w 8"/>
                  <a:gd name="T23" fmla="*/ 0 h 8"/>
                  <a:gd name="T24" fmla="*/ 2 w 8"/>
                  <a:gd name="T25" fmla="*/ 0 h 8"/>
                  <a:gd name="T26" fmla="*/ 1 w 8"/>
                  <a:gd name="T27" fmla="*/ 2 h 8"/>
                  <a:gd name="T28" fmla="*/ 1 w 8"/>
                  <a:gd name="T29" fmla="*/ 3 h 8"/>
                  <a:gd name="T30" fmla="*/ 0 w 8"/>
                  <a:gd name="T31" fmla="*/ 4 h 8"/>
                  <a:gd name="T32" fmla="*/ 1 w 8"/>
                  <a:gd name="T33" fmla="*/ 5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8"/>
                  <a:gd name="T53" fmla="*/ 8 w 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8">
                    <a:moveTo>
                      <a:pt x="1" y="5"/>
                    </a:moveTo>
                    <a:lnTo>
                      <a:pt x="2" y="6"/>
                    </a:lnTo>
                    <a:lnTo>
                      <a:pt x="3" y="6"/>
                    </a:lnTo>
                    <a:lnTo>
                      <a:pt x="4" y="7"/>
                    </a:lnTo>
                    <a:lnTo>
                      <a:pt x="5" y="6"/>
                    </a:lnTo>
                    <a:lnTo>
                      <a:pt x="6" y="6"/>
                    </a:lnTo>
                    <a:lnTo>
                      <a:pt x="6" y="4"/>
                    </a:lnTo>
                    <a:lnTo>
                      <a:pt x="7" y="3"/>
                    </a:lnTo>
                    <a:lnTo>
                      <a:pt x="7" y="2"/>
                    </a:lnTo>
                    <a:lnTo>
                      <a:pt x="6" y="1"/>
                    </a:lnTo>
                    <a:lnTo>
                      <a:pt x="4" y="1"/>
                    </a:lnTo>
                    <a:lnTo>
                      <a:pt x="3" y="0"/>
                    </a:lnTo>
                    <a:lnTo>
                      <a:pt x="2" y="0"/>
                    </a:lnTo>
                    <a:lnTo>
                      <a:pt x="1" y="2"/>
                    </a:lnTo>
                    <a:lnTo>
                      <a:pt x="1" y="3"/>
                    </a:lnTo>
                    <a:lnTo>
                      <a:pt x="0" y="4"/>
                    </a:lnTo>
                    <a:lnTo>
                      <a:pt x="1" y="5"/>
                    </a:lnTo>
                  </a:path>
                </a:pathLst>
              </a:custGeom>
              <a:solidFill>
                <a:srgbClr val="FFFFFF"/>
              </a:solidFill>
              <a:ln w="9525" cap="rnd">
                <a:noFill/>
                <a:round/>
                <a:headEnd/>
                <a:tailEnd/>
              </a:ln>
            </p:spPr>
            <p:txBody>
              <a:bodyPr/>
              <a:lstStyle/>
              <a:p>
                <a:pPr latinLnBrk="0"/>
                <a:endParaRPr lang="en-US" sz="1350" dirty="0">
                  <a:solidFill>
                    <a:prstClr val="black"/>
                  </a:solidFill>
                </a:endParaRPr>
              </a:p>
            </p:txBody>
          </p:sp>
          <p:sp>
            <p:nvSpPr>
              <p:cNvPr id="6198" name="Freeform 17"/>
              <p:cNvSpPr>
                <a:spLocks/>
              </p:cNvSpPr>
              <p:nvPr/>
            </p:nvSpPr>
            <p:spPr bwMode="auto">
              <a:xfrm>
                <a:off x="2923" y="3823"/>
                <a:ext cx="8" cy="8"/>
              </a:xfrm>
              <a:custGeom>
                <a:avLst/>
                <a:gdLst>
                  <a:gd name="T0" fmla="*/ 1 w 8"/>
                  <a:gd name="T1" fmla="*/ 5 h 8"/>
                  <a:gd name="T2" fmla="*/ 1 w 8"/>
                  <a:gd name="T3" fmla="*/ 6 h 8"/>
                  <a:gd name="T4" fmla="*/ 3 w 8"/>
                  <a:gd name="T5" fmla="*/ 7 h 8"/>
                  <a:gd name="T6" fmla="*/ 4 w 8"/>
                  <a:gd name="T7" fmla="*/ 7 h 8"/>
                  <a:gd name="T8" fmla="*/ 5 w 8"/>
                  <a:gd name="T9" fmla="*/ 7 h 8"/>
                  <a:gd name="T10" fmla="*/ 7 w 8"/>
                  <a:gd name="T11" fmla="*/ 5 h 8"/>
                  <a:gd name="T12" fmla="*/ 7 w 8"/>
                  <a:gd name="T13" fmla="*/ 5 h 8"/>
                  <a:gd name="T14" fmla="*/ 7 w 8"/>
                  <a:gd name="T15" fmla="*/ 3 h 8"/>
                  <a:gd name="T16" fmla="*/ 7 w 8"/>
                  <a:gd name="T17" fmla="*/ 2 h 8"/>
                  <a:gd name="T18" fmla="*/ 6 w 8"/>
                  <a:gd name="T19" fmla="*/ 1 h 8"/>
                  <a:gd name="T20" fmla="*/ 5 w 8"/>
                  <a:gd name="T21" fmla="*/ 0 h 8"/>
                  <a:gd name="T22" fmla="*/ 4 w 8"/>
                  <a:gd name="T23" fmla="*/ 0 h 8"/>
                  <a:gd name="T24" fmla="*/ 2 w 8"/>
                  <a:gd name="T25" fmla="*/ 0 h 8"/>
                  <a:gd name="T26" fmla="*/ 1 w 8"/>
                  <a:gd name="T27" fmla="*/ 1 h 8"/>
                  <a:gd name="T28" fmla="*/ 0 w 8"/>
                  <a:gd name="T29" fmla="*/ 3 h 8"/>
                  <a:gd name="T30" fmla="*/ 0 w 8"/>
                  <a:gd name="T31" fmla="*/ 4 h 8"/>
                  <a:gd name="T32" fmla="*/ 1 w 8"/>
                  <a:gd name="T33" fmla="*/ 5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8"/>
                  <a:gd name="T53" fmla="*/ 8 w 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8">
                    <a:moveTo>
                      <a:pt x="1" y="5"/>
                    </a:moveTo>
                    <a:lnTo>
                      <a:pt x="1" y="6"/>
                    </a:lnTo>
                    <a:lnTo>
                      <a:pt x="3" y="7"/>
                    </a:lnTo>
                    <a:lnTo>
                      <a:pt x="4" y="7"/>
                    </a:lnTo>
                    <a:lnTo>
                      <a:pt x="5" y="7"/>
                    </a:lnTo>
                    <a:lnTo>
                      <a:pt x="7" y="5"/>
                    </a:lnTo>
                    <a:lnTo>
                      <a:pt x="7" y="3"/>
                    </a:lnTo>
                    <a:lnTo>
                      <a:pt x="7" y="2"/>
                    </a:lnTo>
                    <a:lnTo>
                      <a:pt x="6" y="1"/>
                    </a:lnTo>
                    <a:lnTo>
                      <a:pt x="5" y="0"/>
                    </a:lnTo>
                    <a:lnTo>
                      <a:pt x="4" y="0"/>
                    </a:lnTo>
                    <a:lnTo>
                      <a:pt x="2" y="0"/>
                    </a:lnTo>
                    <a:lnTo>
                      <a:pt x="1" y="1"/>
                    </a:lnTo>
                    <a:lnTo>
                      <a:pt x="0" y="3"/>
                    </a:lnTo>
                    <a:lnTo>
                      <a:pt x="0" y="4"/>
                    </a:lnTo>
                    <a:lnTo>
                      <a:pt x="1" y="5"/>
                    </a:lnTo>
                  </a:path>
                </a:pathLst>
              </a:custGeom>
              <a:solidFill>
                <a:srgbClr val="FFFFFF"/>
              </a:solidFill>
              <a:ln w="9525" cap="rnd">
                <a:noFill/>
                <a:round/>
                <a:headEnd/>
                <a:tailEnd/>
              </a:ln>
            </p:spPr>
            <p:txBody>
              <a:bodyPr/>
              <a:lstStyle/>
              <a:p>
                <a:pPr latinLnBrk="0"/>
                <a:endParaRPr lang="en-US" sz="1350" dirty="0">
                  <a:solidFill>
                    <a:prstClr val="black"/>
                  </a:solidFill>
                </a:endParaRPr>
              </a:p>
            </p:txBody>
          </p:sp>
          <p:sp>
            <p:nvSpPr>
              <p:cNvPr id="6199" name="Freeform 18"/>
              <p:cNvSpPr>
                <a:spLocks/>
              </p:cNvSpPr>
              <p:nvPr/>
            </p:nvSpPr>
            <p:spPr bwMode="auto">
              <a:xfrm>
                <a:off x="2904" y="3774"/>
                <a:ext cx="22" cy="26"/>
              </a:xfrm>
              <a:custGeom>
                <a:avLst/>
                <a:gdLst>
                  <a:gd name="T0" fmla="*/ 21 w 22"/>
                  <a:gd name="T1" fmla="*/ 17 h 26"/>
                  <a:gd name="T2" fmla="*/ 17 w 22"/>
                  <a:gd name="T3" fmla="*/ 18 h 26"/>
                  <a:gd name="T4" fmla="*/ 15 w 22"/>
                  <a:gd name="T5" fmla="*/ 20 h 26"/>
                  <a:gd name="T6" fmla="*/ 12 w 22"/>
                  <a:gd name="T7" fmla="*/ 23 h 26"/>
                  <a:gd name="T8" fmla="*/ 11 w 22"/>
                  <a:gd name="T9" fmla="*/ 25 h 26"/>
                  <a:gd name="T10" fmla="*/ 7 w 22"/>
                  <a:gd name="T11" fmla="*/ 24 h 26"/>
                  <a:gd name="T12" fmla="*/ 4 w 22"/>
                  <a:gd name="T13" fmla="*/ 23 h 26"/>
                  <a:gd name="T14" fmla="*/ 2 w 22"/>
                  <a:gd name="T15" fmla="*/ 21 h 26"/>
                  <a:gd name="T16" fmla="*/ 1 w 22"/>
                  <a:gd name="T17" fmla="*/ 18 h 26"/>
                  <a:gd name="T18" fmla="*/ 0 w 22"/>
                  <a:gd name="T19" fmla="*/ 14 h 26"/>
                  <a:gd name="T20" fmla="*/ 0 w 22"/>
                  <a:gd name="T21" fmla="*/ 10 h 26"/>
                  <a:gd name="T22" fmla="*/ 2 w 22"/>
                  <a:gd name="T23" fmla="*/ 5 h 26"/>
                  <a:gd name="T24" fmla="*/ 5 w 22"/>
                  <a:gd name="T25" fmla="*/ 0 h 26"/>
                  <a:gd name="T26" fmla="*/ 8 w 22"/>
                  <a:gd name="T27" fmla="*/ 1 h 26"/>
                  <a:gd name="T28" fmla="*/ 10 w 22"/>
                  <a:gd name="T29" fmla="*/ 3 h 26"/>
                  <a:gd name="T30" fmla="*/ 11 w 22"/>
                  <a:gd name="T31" fmla="*/ 4 h 26"/>
                  <a:gd name="T32" fmla="*/ 14 w 22"/>
                  <a:gd name="T33" fmla="*/ 6 h 26"/>
                  <a:gd name="T34" fmla="*/ 16 w 22"/>
                  <a:gd name="T35" fmla="*/ 8 h 26"/>
                  <a:gd name="T36" fmla="*/ 17 w 22"/>
                  <a:gd name="T37" fmla="*/ 11 h 26"/>
                  <a:gd name="T38" fmla="*/ 19 w 22"/>
                  <a:gd name="T39" fmla="*/ 14 h 26"/>
                  <a:gd name="T40" fmla="*/ 21 w 22"/>
                  <a:gd name="T41" fmla="*/ 17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26"/>
                  <a:gd name="T65" fmla="*/ 22 w 22"/>
                  <a:gd name="T66" fmla="*/ 26 h 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26">
                    <a:moveTo>
                      <a:pt x="21" y="17"/>
                    </a:moveTo>
                    <a:lnTo>
                      <a:pt x="17" y="18"/>
                    </a:lnTo>
                    <a:lnTo>
                      <a:pt x="15" y="20"/>
                    </a:lnTo>
                    <a:lnTo>
                      <a:pt x="12" y="23"/>
                    </a:lnTo>
                    <a:lnTo>
                      <a:pt x="11" y="25"/>
                    </a:lnTo>
                    <a:lnTo>
                      <a:pt x="7" y="24"/>
                    </a:lnTo>
                    <a:lnTo>
                      <a:pt x="4" y="23"/>
                    </a:lnTo>
                    <a:lnTo>
                      <a:pt x="2" y="21"/>
                    </a:lnTo>
                    <a:lnTo>
                      <a:pt x="1" y="18"/>
                    </a:lnTo>
                    <a:lnTo>
                      <a:pt x="0" y="14"/>
                    </a:lnTo>
                    <a:lnTo>
                      <a:pt x="0" y="10"/>
                    </a:lnTo>
                    <a:lnTo>
                      <a:pt x="2" y="5"/>
                    </a:lnTo>
                    <a:lnTo>
                      <a:pt x="5" y="0"/>
                    </a:lnTo>
                    <a:lnTo>
                      <a:pt x="8" y="1"/>
                    </a:lnTo>
                    <a:lnTo>
                      <a:pt x="10" y="3"/>
                    </a:lnTo>
                    <a:lnTo>
                      <a:pt x="11" y="4"/>
                    </a:lnTo>
                    <a:lnTo>
                      <a:pt x="14" y="6"/>
                    </a:lnTo>
                    <a:lnTo>
                      <a:pt x="16" y="8"/>
                    </a:lnTo>
                    <a:lnTo>
                      <a:pt x="17" y="11"/>
                    </a:lnTo>
                    <a:lnTo>
                      <a:pt x="19" y="14"/>
                    </a:lnTo>
                    <a:lnTo>
                      <a:pt x="21" y="17"/>
                    </a:lnTo>
                  </a:path>
                </a:pathLst>
              </a:custGeom>
              <a:solidFill>
                <a:srgbClr val="FFED7F"/>
              </a:solidFill>
              <a:ln w="9525" cap="rnd">
                <a:noFill/>
                <a:round/>
                <a:headEnd/>
                <a:tailEnd/>
              </a:ln>
            </p:spPr>
            <p:txBody>
              <a:bodyPr/>
              <a:lstStyle/>
              <a:p>
                <a:pPr latinLnBrk="0"/>
                <a:endParaRPr lang="en-US" sz="1350" dirty="0">
                  <a:solidFill>
                    <a:prstClr val="black"/>
                  </a:solidFill>
                </a:endParaRPr>
              </a:p>
            </p:txBody>
          </p:sp>
          <p:sp>
            <p:nvSpPr>
              <p:cNvPr id="6200" name="Freeform 19"/>
              <p:cNvSpPr>
                <a:spLocks/>
              </p:cNvSpPr>
              <p:nvPr/>
            </p:nvSpPr>
            <p:spPr bwMode="auto">
              <a:xfrm>
                <a:off x="2904" y="3830"/>
                <a:ext cx="21" cy="21"/>
              </a:xfrm>
              <a:custGeom>
                <a:avLst/>
                <a:gdLst>
                  <a:gd name="T0" fmla="*/ 20 w 21"/>
                  <a:gd name="T1" fmla="*/ 9 h 21"/>
                  <a:gd name="T2" fmla="*/ 17 w 21"/>
                  <a:gd name="T3" fmla="*/ 14 h 21"/>
                  <a:gd name="T4" fmla="*/ 14 w 21"/>
                  <a:gd name="T5" fmla="*/ 17 h 21"/>
                  <a:gd name="T6" fmla="*/ 10 w 21"/>
                  <a:gd name="T7" fmla="*/ 20 h 21"/>
                  <a:gd name="T8" fmla="*/ 6 w 21"/>
                  <a:gd name="T9" fmla="*/ 20 h 21"/>
                  <a:gd name="T10" fmla="*/ 5 w 21"/>
                  <a:gd name="T11" fmla="*/ 20 h 21"/>
                  <a:gd name="T12" fmla="*/ 3 w 21"/>
                  <a:gd name="T13" fmla="*/ 20 h 21"/>
                  <a:gd name="T14" fmla="*/ 1 w 21"/>
                  <a:gd name="T15" fmla="*/ 18 h 21"/>
                  <a:gd name="T16" fmla="*/ 0 w 21"/>
                  <a:gd name="T17" fmla="*/ 14 h 21"/>
                  <a:gd name="T18" fmla="*/ 1 w 21"/>
                  <a:gd name="T19" fmla="*/ 10 h 21"/>
                  <a:gd name="T20" fmla="*/ 2 w 21"/>
                  <a:gd name="T21" fmla="*/ 6 h 21"/>
                  <a:gd name="T22" fmla="*/ 6 w 21"/>
                  <a:gd name="T23" fmla="*/ 2 h 21"/>
                  <a:gd name="T24" fmla="*/ 12 w 21"/>
                  <a:gd name="T25" fmla="*/ 0 h 21"/>
                  <a:gd name="T26" fmla="*/ 12 w 21"/>
                  <a:gd name="T27" fmla="*/ 2 h 21"/>
                  <a:gd name="T28" fmla="*/ 13 w 21"/>
                  <a:gd name="T29" fmla="*/ 4 h 21"/>
                  <a:gd name="T30" fmla="*/ 14 w 21"/>
                  <a:gd name="T31" fmla="*/ 5 h 21"/>
                  <a:gd name="T32" fmla="*/ 15 w 21"/>
                  <a:gd name="T33" fmla="*/ 7 h 21"/>
                  <a:gd name="T34" fmla="*/ 16 w 21"/>
                  <a:gd name="T35" fmla="*/ 8 h 21"/>
                  <a:gd name="T36" fmla="*/ 17 w 21"/>
                  <a:gd name="T37" fmla="*/ 9 h 21"/>
                  <a:gd name="T38" fmla="*/ 18 w 21"/>
                  <a:gd name="T39" fmla="*/ 9 h 21"/>
                  <a:gd name="T40" fmla="*/ 20 w 21"/>
                  <a:gd name="T41" fmla="*/ 9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21"/>
                  <a:gd name="T65" fmla="*/ 21 w 21"/>
                  <a:gd name="T66" fmla="*/ 21 h 2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21">
                    <a:moveTo>
                      <a:pt x="20" y="9"/>
                    </a:moveTo>
                    <a:lnTo>
                      <a:pt x="17" y="14"/>
                    </a:lnTo>
                    <a:lnTo>
                      <a:pt x="14" y="17"/>
                    </a:lnTo>
                    <a:lnTo>
                      <a:pt x="10" y="20"/>
                    </a:lnTo>
                    <a:lnTo>
                      <a:pt x="6" y="20"/>
                    </a:lnTo>
                    <a:lnTo>
                      <a:pt x="5" y="20"/>
                    </a:lnTo>
                    <a:lnTo>
                      <a:pt x="3" y="20"/>
                    </a:lnTo>
                    <a:lnTo>
                      <a:pt x="1" y="18"/>
                    </a:lnTo>
                    <a:lnTo>
                      <a:pt x="0" y="14"/>
                    </a:lnTo>
                    <a:lnTo>
                      <a:pt x="1" y="10"/>
                    </a:lnTo>
                    <a:lnTo>
                      <a:pt x="2" y="6"/>
                    </a:lnTo>
                    <a:lnTo>
                      <a:pt x="6" y="2"/>
                    </a:lnTo>
                    <a:lnTo>
                      <a:pt x="12" y="0"/>
                    </a:lnTo>
                    <a:lnTo>
                      <a:pt x="12" y="2"/>
                    </a:lnTo>
                    <a:lnTo>
                      <a:pt x="13" y="4"/>
                    </a:lnTo>
                    <a:lnTo>
                      <a:pt x="14" y="5"/>
                    </a:lnTo>
                    <a:lnTo>
                      <a:pt x="15" y="7"/>
                    </a:lnTo>
                    <a:lnTo>
                      <a:pt x="16" y="8"/>
                    </a:lnTo>
                    <a:lnTo>
                      <a:pt x="17" y="9"/>
                    </a:lnTo>
                    <a:lnTo>
                      <a:pt x="18" y="9"/>
                    </a:lnTo>
                    <a:lnTo>
                      <a:pt x="20" y="9"/>
                    </a:lnTo>
                  </a:path>
                </a:pathLst>
              </a:custGeom>
              <a:solidFill>
                <a:srgbClr val="FFED7F"/>
              </a:solidFill>
              <a:ln w="9525" cap="rnd">
                <a:noFill/>
                <a:round/>
                <a:headEnd/>
                <a:tailEnd/>
              </a:ln>
            </p:spPr>
            <p:txBody>
              <a:bodyPr/>
              <a:lstStyle/>
              <a:p>
                <a:pPr latinLnBrk="0"/>
                <a:endParaRPr lang="en-US" sz="1350" dirty="0">
                  <a:solidFill>
                    <a:prstClr val="black"/>
                  </a:solidFill>
                </a:endParaRPr>
              </a:p>
            </p:txBody>
          </p:sp>
          <p:sp>
            <p:nvSpPr>
              <p:cNvPr id="6201" name="Freeform 20"/>
              <p:cNvSpPr>
                <a:spLocks/>
              </p:cNvSpPr>
              <p:nvPr/>
            </p:nvSpPr>
            <p:spPr bwMode="auto">
              <a:xfrm>
                <a:off x="2759" y="3817"/>
                <a:ext cx="139" cy="66"/>
              </a:xfrm>
              <a:custGeom>
                <a:avLst/>
                <a:gdLst>
                  <a:gd name="T0" fmla="*/ 133 w 139"/>
                  <a:gd name="T1" fmla="*/ 5 h 66"/>
                  <a:gd name="T2" fmla="*/ 134 w 139"/>
                  <a:gd name="T3" fmla="*/ 10 h 66"/>
                  <a:gd name="T4" fmla="*/ 134 w 139"/>
                  <a:gd name="T5" fmla="*/ 14 h 66"/>
                  <a:gd name="T6" fmla="*/ 135 w 139"/>
                  <a:gd name="T7" fmla="*/ 18 h 66"/>
                  <a:gd name="T8" fmla="*/ 136 w 139"/>
                  <a:gd name="T9" fmla="*/ 21 h 66"/>
                  <a:gd name="T10" fmla="*/ 136 w 139"/>
                  <a:gd name="T11" fmla="*/ 25 h 66"/>
                  <a:gd name="T12" fmla="*/ 137 w 139"/>
                  <a:gd name="T13" fmla="*/ 28 h 66"/>
                  <a:gd name="T14" fmla="*/ 138 w 139"/>
                  <a:gd name="T15" fmla="*/ 31 h 66"/>
                  <a:gd name="T16" fmla="*/ 138 w 139"/>
                  <a:gd name="T17" fmla="*/ 34 h 66"/>
                  <a:gd name="T18" fmla="*/ 136 w 139"/>
                  <a:gd name="T19" fmla="*/ 38 h 66"/>
                  <a:gd name="T20" fmla="*/ 134 w 139"/>
                  <a:gd name="T21" fmla="*/ 42 h 66"/>
                  <a:gd name="T22" fmla="*/ 133 w 139"/>
                  <a:gd name="T23" fmla="*/ 46 h 66"/>
                  <a:gd name="T24" fmla="*/ 132 w 139"/>
                  <a:gd name="T25" fmla="*/ 50 h 66"/>
                  <a:gd name="T26" fmla="*/ 125 w 139"/>
                  <a:gd name="T27" fmla="*/ 54 h 66"/>
                  <a:gd name="T28" fmla="*/ 117 w 139"/>
                  <a:gd name="T29" fmla="*/ 57 h 66"/>
                  <a:gd name="T30" fmla="*/ 109 w 139"/>
                  <a:gd name="T31" fmla="*/ 60 h 66"/>
                  <a:gd name="T32" fmla="*/ 100 w 139"/>
                  <a:gd name="T33" fmla="*/ 62 h 66"/>
                  <a:gd name="T34" fmla="*/ 90 w 139"/>
                  <a:gd name="T35" fmla="*/ 64 h 66"/>
                  <a:gd name="T36" fmla="*/ 80 w 139"/>
                  <a:gd name="T37" fmla="*/ 65 h 66"/>
                  <a:gd name="T38" fmla="*/ 69 w 139"/>
                  <a:gd name="T39" fmla="*/ 65 h 66"/>
                  <a:gd name="T40" fmla="*/ 59 w 139"/>
                  <a:gd name="T41" fmla="*/ 65 h 66"/>
                  <a:gd name="T42" fmla="*/ 49 w 139"/>
                  <a:gd name="T43" fmla="*/ 63 h 66"/>
                  <a:gd name="T44" fmla="*/ 39 w 139"/>
                  <a:gd name="T45" fmla="*/ 60 h 66"/>
                  <a:gd name="T46" fmla="*/ 30 w 139"/>
                  <a:gd name="T47" fmla="*/ 56 h 66"/>
                  <a:gd name="T48" fmla="*/ 22 w 139"/>
                  <a:gd name="T49" fmla="*/ 50 h 66"/>
                  <a:gd name="T50" fmla="*/ 15 w 139"/>
                  <a:gd name="T51" fmla="*/ 42 h 66"/>
                  <a:gd name="T52" fmla="*/ 8 w 139"/>
                  <a:gd name="T53" fmla="*/ 33 h 66"/>
                  <a:gd name="T54" fmla="*/ 4 w 139"/>
                  <a:gd name="T55" fmla="*/ 23 h 66"/>
                  <a:gd name="T56" fmla="*/ 0 w 139"/>
                  <a:gd name="T57" fmla="*/ 10 h 66"/>
                  <a:gd name="T58" fmla="*/ 4 w 139"/>
                  <a:gd name="T59" fmla="*/ 5 h 66"/>
                  <a:gd name="T60" fmla="*/ 15 w 139"/>
                  <a:gd name="T61" fmla="*/ 5 h 66"/>
                  <a:gd name="T62" fmla="*/ 27 w 139"/>
                  <a:gd name="T63" fmla="*/ 4 h 66"/>
                  <a:gd name="T64" fmla="*/ 39 w 139"/>
                  <a:gd name="T65" fmla="*/ 4 h 66"/>
                  <a:gd name="T66" fmla="*/ 52 w 139"/>
                  <a:gd name="T67" fmla="*/ 3 h 66"/>
                  <a:gd name="T68" fmla="*/ 63 w 139"/>
                  <a:gd name="T69" fmla="*/ 2 h 66"/>
                  <a:gd name="T70" fmla="*/ 73 w 139"/>
                  <a:gd name="T71" fmla="*/ 2 h 66"/>
                  <a:gd name="T72" fmla="*/ 80 w 139"/>
                  <a:gd name="T73" fmla="*/ 1 h 66"/>
                  <a:gd name="T74" fmla="*/ 85 w 139"/>
                  <a:gd name="T75" fmla="*/ 0 h 66"/>
                  <a:gd name="T76" fmla="*/ 87 w 139"/>
                  <a:gd name="T77" fmla="*/ 3 h 66"/>
                  <a:gd name="T78" fmla="*/ 87 w 139"/>
                  <a:gd name="T79" fmla="*/ 5 h 66"/>
                  <a:gd name="T80" fmla="*/ 88 w 139"/>
                  <a:gd name="T81" fmla="*/ 8 h 66"/>
                  <a:gd name="T82" fmla="*/ 89 w 139"/>
                  <a:gd name="T83" fmla="*/ 10 h 66"/>
                  <a:gd name="T84" fmla="*/ 91 w 139"/>
                  <a:gd name="T85" fmla="*/ 12 h 66"/>
                  <a:gd name="T86" fmla="*/ 92 w 139"/>
                  <a:gd name="T87" fmla="*/ 13 h 66"/>
                  <a:gd name="T88" fmla="*/ 94 w 139"/>
                  <a:gd name="T89" fmla="*/ 13 h 66"/>
                  <a:gd name="T90" fmla="*/ 96 w 139"/>
                  <a:gd name="T91" fmla="*/ 14 h 66"/>
                  <a:gd name="T92" fmla="*/ 102 w 139"/>
                  <a:gd name="T93" fmla="*/ 14 h 66"/>
                  <a:gd name="T94" fmla="*/ 107 w 139"/>
                  <a:gd name="T95" fmla="*/ 13 h 66"/>
                  <a:gd name="T96" fmla="*/ 112 w 139"/>
                  <a:gd name="T97" fmla="*/ 13 h 66"/>
                  <a:gd name="T98" fmla="*/ 115 w 139"/>
                  <a:gd name="T99" fmla="*/ 10 h 66"/>
                  <a:gd name="T100" fmla="*/ 117 w 139"/>
                  <a:gd name="T101" fmla="*/ 8 h 66"/>
                  <a:gd name="T102" fmla="*/ 119 w 139"/>
                  <a:gd name="T103" fmla="*/ 6 h 66"/>
                  <a:gd name="T104" fmla="*/ 120 w 139"/>
                  <a:gd name="T105" fmla="*/ 4 h 66"/>
                  <a:gd name="T106" fmla="*/ 120 w 139"/>
                  <a:gd name="T107" fmla="*/ 2 h 66"/>
                  <a:gd name="T108" fmla="*/ 124 w 139"/>
                  <a:gd name="T109" fmla="*/ 3 h 66"/>
                  <a:gd name="T110" fmla="*/ 127 w 139"/>
                  <a:gd name="T111" fmla="*/ 4 h 66"/>
                  <a:gd name="T112" fmla="*/ 131 w 139"/>
                  <a:gd name="T113" fmla="*/ 4 h 66"/>
                  <a:gd name="T114" fmla="*/ 133 w 139"/>
                  <a:gd name="T115" fmla="*/ 5 h 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9"/>
                  <a:gd name="T175" fmla="*/ 0 h 66"/>
                  <a:gd name="T176" fmla="*/ 139 w 139"/>
                  <a:gd name="T177" fmla="*/ 66 h 6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9" h="66">
                    <a:moveTo>
                      <a:pt x="133" y="5"/>
                    </a:moveTo>
                    <a:lnTo>
                      <a:pt x="134" y="10"/>
                    </a:lnTo>
                    <a:lnTo>
                      <a:pt x="134" y="14"/>
                    </a:lnTo>
                    <a:lnTo>
                      <a:pt x="135" y="18"/>
                    </a:lnTo>
                    <a:lnTo>
                      <a:pt x="136" y="21"/>
                    </a:lnTo>
                    <a:lnTo>
                      <a:pt x="136" y="25"/>
                    </a:lnTo>
                    <a:lnTo>
                      <a:pt x="137" y="28"/>
                    </a:lnTo>
                    <a:lnTo>
                      <a:pt x="138" y="31"/>
                    </a:lnTo>
                    <a:lnTo>
                      <a:pt x="138" y="34"/>
                    </a:lnTo>
                    <a:lnTo>
                      <a:pt x="136" y="38"/>
                    </a:lnTo>
                    <a:lnTo>
                      <a:pt x="134" y="42"/>
                    </a:lnTo>
                    <a:lnTo>
                      <a:pt x="133" y="46"/>
                    </a:lnTo>
                    <a:lnTo>
                      <a:pt x="132" y="50"/>
                    </a:lnTo>
                    <a:lnTo>
                      <a:pt x="125" y="54"/>
                    </a:lnTo>
                    <a:lnTo>
                      <a:pt x="117" y="57"/>
                    </a:lnTo>
                    <a:lnTo>
                      <a:pt x="109" y="60"/>
                    </a:lnTo>
                    <a:lnTo>
                      <a:pt x="100" y="62"/>
                    </a:lnTo>
                    <a:lnTo>
                      <a:pt x="90" y="64"/>
                    </a:lnTo>
                    <a:lnTo>
                      <a:pt x="80" y="65"/>
                    </a:lnTo>
                    <a:lnTo>
                      <a:pt x="69" y="65"/>
                    </a:lnTo>
                    <a:lnTo>
                      <a:pt x="59" y="65"/>
                    </a:lnTo>
                    <a:lnTo>
                      <a:pt x="49" y="63"/>
                    </a:lnTo>
                    <a:lnTo>
                      <a:pt x="39" y="60"/>
                    </a:lnTo>
                    <a:lnTo>
                      <a:pt x="30" y="56"/>
                    </a:lnTo>
                    <a:lnTo>
                      <a:pt x="22" y="50"/>
                    </a:lnTo>
                    <a:lnTo>
                      <a:pt x="15" y="42"/>
                    </a:lnTo>
                    <a:lnTo>
                      <a:pt x="8" y="33"/>
                    </a:lnTo>
                    <a:lnTo>
                      <a:pt x="4" y="23"/>
                    </a:lnTo>
                    <a:lnTo>
                      <a:pt x="0" y="10"/>
                    </a:lnTo>
                    <a:lnTo>
                      <a:pt x="4" y="5"/>
                    </a:lnTo>
                    <a:lnTo>
                      <a:pt x="15" y="5"/>
                    </a:lnTo>
                    <a:lnTo>
                      <a:pt x="27" y="4"/>
                    </a:lnTo>
                    <a:lnTo>
                      <a:pt x="39" y="4"/>
                    </a:lnTo>
                    <a:lnTo>
                      <a:pt x="52" y="3"/>
                    </a:lnTo>
                    <a:lnTo>
                      <a:pt x="63" y="2"/>
                    </a:lnTo>
                    <a:lnTo>
                      <a:pt x="73" y="2"/>
                    </a:lnTo>
                    <a:lnTo>
                      <a:pt x="80" y="1"/>
                    </a:lnTo>
                    <a:lnTo>
                      <a:pt x="85" y="0"/>
                    </a:lnTo>
                    <a:lnTo>
                      <a:pt x="87" y="3"/>
                    </a:lnTo>
                    <a:lnTo>
                      <a:pt x="87" y="5"/>
                    </a:lnTo>
                    <a:lnTo>
                      <a:pt x="88" y="8"/>
                    </a:lnTo>
                    <a:lnTo>
                      <a:pt x="89" y="10"/>
                    </a:lnTo>
                    <a:lnTo>
                      <a:pt x="91" y="12"/>
                    </a:lnTo>
                    <a:lnTo>
                      <a:pt x="92" y="13"/>
                    </a:lnTo>
                    <a:lnTo>
                      <a:pt x="94" y="13"/>
                    </a:lnTo>
                    <a:lnTo>
                      <a:pt x="96" y="14"/>
                    </a:lnTo>
                    <a:lnTo>
                      <a:pt x="102" y="14"/>
                    </a:lnTo>
                    <a:lnTo>
                      <a:pt x="107" y="13"/>
                    </a:lnTo>
                    <a:lnTo>
                      <a:pt x="112" y="13"/>
                    </a:lnTo>
                    <a:lnTo>
                      <a:pt x="115" y="10"/>
                    </a:lnTo>
                    <a:lnTo>
                      <a:pt x="117" y="8"/>
                    </a:lnTo>
                    <a:lnTo>
                      <a:pt x="119" y="6"/>
                    </a:lnTo>
                    <a:lnTo>
                      <a:pt x="120" y="4"/>
                    </a:lnTo>
                    <a:lnTo>
                      <a:pt x="120" y="2"/>
                    </a:lnTo>
                    <a:lnTo>
                      <a:pt x="124" y="3"/>
                    </a:lnTo>
                    <a:lnTo>
                      <a:pt x="127" y="4"/>
                    </a:lnTo>
                    <a:lnTo>
                      <a:pt x="131" y="4"/>
                    </a:lnTo>
                    <a:lnTo>
                      <a:pt x="133" y="5"/>
                    </a:lnTo>
                  </a:path>
                </a:pathLst>
              </a:custGeom>
              <a:solidFill>
                <a:srgbClr val="FF0000"/>
              </a:solidFill>
              <a:ln w="9525" cap="rnd">
                <a:noFill/>
                <a:round/>
                <a:headEnd/>
                <a:tailEnd/>
              </a:ln>
            </p:spPr>
            <p:txBody>
              <a:bodyPr/>
              <a:lstStyle/>
              <a:p>
                <a:pPr latinLnBrk="0"/>
                <a:endParaRPr lang="en-US" sz="1350" dirty="0">
                  <a:solidFill>
                    <a:prstClr val="black"/>
                  </a:solidFill>
                </a:endParaRPr>
              </a:p>
            </p:txBody>
          </p:sp>
          <p:sp>
            <p:nvSpPr>
              <p:cNvPr id="6202" name="Freeform 21"/>
              <p:cNvSpPr>
                <a:spLocks/>
              </p:cNvSpPr>
              <p:nvPr/>
            </p:nvSpPr>
            <p:spPr bwMode="auto">
              <a:xfrm>
                <a:off x="2759" y="3754"/>
                <a:ext cx="138" cy="59"/>
              </a:xfrm>
              <a:custGeom>
                <a:avLst/>
                <a:gdLst>
                  <a:gd name="T0" fmla="*/ 134 w 138"/>
                  <a:gd name="T1" fmla="*/ 54 h 59"/>
                  <a:gd name="T2" fmla="*/ 131 w 138"/>
                  <a:gd name="T3" fmla="*/ 55 h 59"/>
                  <a:gd name="T4" fmla="*/ 128 w 138"/>
                  <a:gd name="T5" fmla="*/ 55 h 59"/>
                  <a:gd name="T6" fmla="*/ 124 w 138"/>
                  <a:gd name="T7" fmla="*/ 56 h 59"/>
                  <a:gd name="T8" fmla="*/ 121 w 138"/>
                  <a:gd name="T9" fmla="*/ 57 h 59"/>
                  <a:gd name="T10" fmla="*/ 121 w 138"/>
                  <a:gd name="T11" fmla="*/ 55 h 59"/>
                  <a:gd name="T12" fmla="*/ 120 w 138"/>
                  <a:gd name="T13" fmla="*/ 53 h 59"/>
                  <a:gd name="T14" fmla="*/ 119 w 138"/>
                  <a:gd name="T15" fmla="*/ 52 h 59"/>
                  <a:gd name="T16" fmla="*/ 119 w 138"/>
                  <a:gd name="T17" fmla="*/ 50 h 59"/>
                  <a:gd name="T18" fmla="*/ 118 w 138"/>
                  <a:gd name="T19" fmla="*/ 49 h 59"/>
                  <a:gd name="T20" fmla="*/ 117 w 138"/>
                  <a:gd name="T21" fmla="*/ 48 h 59"/>
                  <a:gd name="T22" fmla="*/ 116 w 138"/>
                  <a:gd name="T23" fmla="*/ 47 h 59"/>
                  <a:gd name="T24" fmla="*/ 115 w 138"/>
                  <a:gd name="T25" fmla="*/ 46 h 59"/>
                  <a:gd name="T26" fmla="*/ 112 w 138"/>
                  <a:gd name="T27" fmla="*/ 46 h 59"/>
                  <a:gd name="T28" fmla="*/ 106 w 138"/>
                  <a:gd name="T29" fmla="*/ 44 h 59"/>
                  <a:gd name="T30" fmla="*/ 101 w 138"/>
                  <a:gd name="T31" fmla="*/ 44 h 59"/>
                  <a:gd name="T32" fmla="*/ 97 w 138"/>
                  <a:gd name="T33" fmla="*/ 45 h 59"/>
                  <a:gd name="T34" fmla="*/ 94 w 138"/>
                  <a:gd name="T35" fmla="*/ 46 h 59"/>
                  <a:gd name="T36" fmla="*/ 89 w 138"/>
                  <a:gd name="T37" fmla="*/ 50 h 59"/>
                  <a:gd name="T38" fmla="*/ 86 w 138"/>
                  <a:gd name="T39" fmla="*/ 53 h 59"/>
                  <a:gd name="T40" fmla="*/ 83 w 138"/>
                  <a:gd name="T41" fmla="*/ 56 h 59"/>
                  <a:gd name="T42" fmla="*/ 76 w 138"/>
                  <a:gd name="T43" fmla="*/ 57 h 59"/>
                  <a:gd name="T44" fmla="*/ 66 w 138"/>
                  <a:gd name="T45" fmla="*/ 57 h 59"/>
                  <a:gd name="T46" fmla="*/ 55 w 138"/>
                  <a:gd name="T47" fmla="*/ 58 h 59"/>
                  <a:gd name="T48" fmla="*/ 43 w 138"/>
                  <a:gd name="T49" fmla="*/ 58 h 59"/>
                  <a:gd name="T50" fmla="*/ 31 w 138"/>
                  <a:gd name="T51" fmla="*/ 58 h 59"/>
                  <a:gd name="T52" fmla="*/ 21 w 138"/>
                  <a:gd name="T53" fmla="*/ 58 h 59"/>
                  <a:gd name="T54" fmla="*/ 12 w 138"/>
                  <a:gd name="T55" fmla="*/ 58 h 59"/>
                  <a:gd name="T56" fmla="*/ 7 w 138"/>
                  <a:gd name="T57" fmla="*/ 57 h 59"/>
                  <a:gd name="T58" fmla="*/ 0 w 138"/>
                  <a:gd name="T59" fmla="*/ 52 h 59"/>
                  <a:gd name="T60" fmla="*/ 4 w 138"/>
                  <a:gd name="T61" fmla="*/ 41 h 59"/>
                  <a:gd name="T62" fmla="*/ 9 w 138"/>
                  <a:gd name="T63" fmla="*/ 32 h 59"/>
                  <a:gd name="T64" fmla="*/ 15 w 138"/>
                  <a:gd name="T65" fmla="*/ 24 h 59"/>
                  <a:gd name="T66" fmla="*/ 23 w 138"/>
                  <a:gd name="T67" fmla="*/ 18 h 59"/>
                  <a:gd name="T68" fmla="*/ 31 w 138"/>
                  <a:gd name="T69" fmla="*/ 12 h 59"/>
                  <a:gd name="T70" fmla="*/ 40 w 138"/>
                  <a:gd name="T71" fmla="*/ 8 h 59"/>
                  <a:gd name="T72" fmla="*/ 50 w 138"/>
                  <a:gd name="T73" fmla="*/ 4 h 59"/>
                  <a:gd name="T74" fmla="*/ 60 w 138"/>
                  <a:gd name="T75" fmla="*/ 2 h 59"/>
                  <a:gd name="T76" fmla="*/ 71 w 138"/>
                  <a:gd name="T77" fmla="*/ 0 h 59"/>
                  <a:gd name="T78" fmla="*/ 81 w 138"/>
                  <a:gd name="T79" fmla="*/ 0 h 59"/>
                  <a:gd name="T80" fmla="*/ 91 w 138"/>
                  <a:gd name="T81" fmla="*/ 0 h 59"/>
                  <a:gd name="T82" fmla="*/ 100 w 138"/>
                  <a:gd name="T83" fmla="*/ 1 h 59"/>
                  <a:gd name="T84" fmla="*/ 109 w 138"/>
                  <a:gd name="T85" fmla="*/ 3 h 59"/>
                  <a:gd name="T86" fmla="*/ 118 w 138"/>
                  <a:gd name="T87" fmla="*/ 6 h 59"/>
                  <a:gd name="T88" fmla="*/ 125 w 138"/>
                  <a:gd name="T89" fmla="*/ 9 h 59"/>
                  <a:gd name="T90" fmla="*/ 131 w 138"/>
                  <a:gd name="T91" fmla="*/ 13 h 59"/>
                  <a:gd name="T92" fmla="*/ 132 w 138"/>
                  <a:gd name="T93" fmla="*/ 14 h 59"/>
                  <a:gd name="T94" fmla="*/ 133 w 138"/>
                  <a:gd name="T95" fmla="*/ 16 h 59"/>
                  <a:gd name="T96" fmla="*/ 134 w 138"/>
                  <a:gd name="T97" fmla="*/ 18 h 59"/>
                  <a:gd name="T98" fmla="*/ 135 w 138"/>
                  <a:gd name="T99" fmla="*/ 20 h 59"/>
                  <a:gd name="T100" fmla="*/ 136 w 138"/>
                  <a:gd name="T101" fmla="*/ 22 h 59"/>
                  <a:gd name="T102" fmla="*/ 137 w 138"/>
                  <a:gd name="T103" fmla="*/ 24 h 59"/>
                  <a:gd name="T104" fmla="*/ 137 w 138"/>
                  <a:gd name="T105" fmla="*/ 25 h 59"/>
                  <a:gd name="T106" fmla="*/ 137 w 138"/>
                  <a:gd name="T107" fmla="*/ 26 h 59"/>
                  <a:gd name="T108" fmla="*/ 137 w 138"/>
                  <a:gd name="T109" fmla="*/ 29 h 59"/>
                  <a:gd name="T110" fmla="*/ 136 w 138"/>
                  <a:gd name="T111" fmla="*/ 33 h 59"/>
                  <a:gd name="T112" fmla="*/ 135 w 138"/>
                  <a:gd name="T113" fmla="*/ 37 h 59"/>
                  <a:gd name="T114" fmla="*/ 135 w 138"/>
                  <a:gd name="T115" fmla="*/ 41 h 59"/>
                  <a:gd name="T116" fmla="*/ 135 w 138"/>
                  <a:gd name="T117" fmla="*/ 45 h 59"/>
                  <a:gd name="T118" fmla="*/ 134 w 138"/>
                  <a:gd name="T119" fmla="*/ 48 h 59"/>
                  <a:gd name="T120" fmla="*/ 134 w 138"/>
                  <a:gd name="T121" fmla="*/ 52 h 59"/>
                  <a:gd name="T122" fmla="*/ 134 w 138"/>
                  <a:gd name="T123" fmla="*/ 54 h 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8"/>
                  <a:gd name="T187" fmla="*/ 0 h 59"/>
                  <a:gd name="T188" fmla="*/ 138 w 138"/>
                  <a:gd name="T189" fmla="*/ 59 h 5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8" h="59">
                    <a:moveTo>
                      <a:pt x="134" y="54"/>
                    </a:moveTo>
                    <a:lnTo>
                      <a:pt x="131" y="55"/>
                    </a:lnTo>
                    <a:lnTo>
                      <a:pt x="128" y="55"/>
                    </a:lnTo>
                    <a:lnTo>
                      <a:pt x="124" y="56"/>
                    </a:lnTo>
                    <a:lnTo>
                      <a:pt x="121" y="57"/>
                    </a:lnTo>
                    <a:lnTo>
                      <a:pt x="121" y="55"/>
                    </a:lnTo>
                    <a:lnTo>
                      <a:pt x="120" y="53"/>
                    </a:lnTo>
                    <a:lnTo>
                      <a:pt x="119" y="52"/>
                    </a:lnTo>
                    <a:lnTo>
                      <a:pt x="119" y="50"/>
                    </a:lnTo>
                    <a:lnTo>
                      <a:pt x="118" y="49"/>
                    </a:lnTo>
                    <a:lnTo>
                      <a:pt x="117" y="48"/>
                    </a:lnTo>
                    <a:lnTo>
                      <a:pt x="116" y="47"/>
                    </a:lnTo>
                    <a:lnTo>
                      <a:pt x="115" y="46"/>
                    </a:lnTo>
                    <a:lnTo>
                      <a:pt x="112" y="46"/>
                    </a:lnTo>
                    <a:lnTo>
                      <a:pt x="106" y="44"/>
                    </a:lnTo>
                    <a:lnTo>
                      <a:pt x="101" y="44"/>
                    </a:lnTo>
                    <a:lnTo>
                      <a:pt x="97" y="45"/>
                    </a:lnTo>
                    <a:lnTo>
                      <a:pt x="94" y="46"/>
                    </a:lnTo>
                    <a:lnTo>
                      <a:pt x="89" y="50"/>
                    </a:lnTo>
                    <a:lnTo>
                      <a:pt x="86" y="53"/>
                    </a:lnTo>
                    <a:lnTo>
                      <a:pt x="83" y="56"/>
                    </a:lnTo>
                    <a:lnTo>
                      <a:pt x="76" y="57"/>
                    </a:lnTo>
                    <a:lnTo>
                      <a:pt x="66" y="57"/>
                    </a:lnTo>
                    <a:lnTo>
                      <a:pt x="55" y="58"/>
                    </a:lnTo>
                    <a:lnTo>
                      <a:pt x="43" y="58"/>
                    </a:lnTo>
                    <a:lnTo>
                      <a:pt x="31" y="58"/>
                    </a:lnTo>
                    <a:lnTo>
                      <a:pt x="21" y="58"/>
                    </a:lnTo>
                    <a:lnTo>
                      <a:pt x="12" y="58"/>
                    </a:lnTo>
                    <a:lnTo>
                      <a:pt x="7" y="57"/>
                    </a:lnTo>
                    <a:lnTo>
                      <a:pt x="0" y="52"/>
                    </a:lnTo>
                    <a:lnTo>
                      <a:pt x="4" y="41"/>
                    </a:lnTo>
                    <a:lnTo>
                      <a:pt x="9" y="32"/>
                    </a:lnTo>
                    <a:lnTo>
                      <a:pt x="15" y="24"/>
                    </a:lnTo>
                    <a:lnTo>
                      <a:pt x="23" y="18"/>
                    </a:lnTo>
                    <a:lnTo>
                      <a:pt x="31" y="12"/>
                    </a:lnTo>
                    <a:lnTo>
                      <a:pt x="40" y="8"/>
                    </a:lnTo>
                    <a:lnTo>
                      <a:pt x="50" y="4"/>
                    </a:lnTo>
                    <a:lnTo>
                      <a:pt x="60" y="2"/>
                    </a:lnTo>
                    <a:lnTo>
                      <a:pt x="71" y="0"/>
                    </a:lnTo>
                    <a:lnTo>
                      <a:pt x="81" y="0"/>
                    </a:lnTo>
                    <a:lnTo>
                      <a:pt x="91" y="0"/>
                    </a:lnTo>
                    <a:lnTo>
                      <a:pt x="100" y="1"/>
                    </a:lnTo>
                    <a:lnTo>
                      <a:pt x="109" y="3"/>
                    </a:lnTo>
                    <a:lnTo>
                      <a:pt x="118" y="6"/>
                    </a:lnTo>
                    <a:lnTo>
                      <a:pt x="125" y="9"/>
                    </a:lnTo>
                    <a:lnTo>
                      <a:pt x="131" y="13"/>
                    </a:lnTo>
                    <a:lnTo>
                      <a:pt x="132" y="14"/>
                    </a:lnTo>
                    <a:lnTo>
                      <a:pt x="133" y="16"/>
                    </a:lnTo>
                    <a:lnTo>
                      <a:pt x="134" y="18"/>
                    </a:lnTo>
                    <a:lnTo>
                      <a:pt x="135" y="20"/>
                    </a:lnTo>
                    <a:lnTo>
                      <a:pt x="136" y="22"/>
                    </a:lnTo>
                    <a:lnTo>
                      <a:pt x="137" y="24"/>
                    </a:lnTo>
                    <a:lnTo>
                      <a:pt x="137" y="25"/>
                    </a:lnTo>
                    <a:lnTo>
                      <a:pt x="137" y="26"/>
                    </a:lnTo>
                    <a:lnTo>
                      <a:pt x="137" y="29"/>
                    </a:lnTo>
                    <a:lnTo>
                      <a:pt x="136" y="33"/>
                    </a:lnTo>
                    <a:lnTo>
                      <a:pt x="135" y="37"/>
                    </a:lnTo>
                    <a:lnTo>
                      <a:pt x="135" y="41"/>
                    </a:lnTo>
                    <a:lnTo>
                      <a:pt x="135" y="45"/>
                    </a:lnTo>
                    <a:lnTo>
                      <a:pt x="134" y="48"/>
                    </a:lnTo>
                    <a:lnTo>
                      <a:pt x="134" y="52"/>
                    </a:lnTo>
                    <a:lnTo>
                      <a:pt x="134" y="54"/>
                    </a:lnTo>
                  </a:path>
                </a:pathLst>
              </a:custGeom>
              <a:solidFill>
                <a:srgbClr val="FF0000"/>
              </a:solidFill>
              <a:ln w="9525" cap="rnd">
                <a:noFill/>
                <a:round/>
                <a:headEnd/>
                <a:tailEnd/>
              </a:ln>
            </p:spPr>
            <p:txBody>
              <a:bodyPr/>
              <a:lstStyle/>
              <a:p>
                <a:pPr latinLnBrk="0"/>
                <a:endParaRPr lang="en-US" sz="1350" dirty="0">
                  <a:solidFill>
                    <a:prstClr val="black"/>
                  </a:solidFill>
                </a:endParaRPr>
              </a:p>
            </p:txBody>
          </p:sp>
          <p:sp>
            <p:nvSpPr>
              <p:cNvPr id="6203" name="Freeform 22"/>
              <p:cNvSpPr>
                <a:spLocks/>
              </p:cNvSpPr>
              <p:nvPr/>
            </p:nvSpPr>
            <p:spPr bwMode="auto">
              <a:xfrm>
                <a:off x="2839" y="3761"/>
                <a:ext cx="18" cy="11"/>
              </a:xfrm>
              <a:custGeom>
                <a:avLst/>
                <a:gdLst>
                  <a:gd name="T0" fmla="*/ 0 w 18"/>
                  <a:gd name="T1" fmla="*/ 8 h 11"/>
                  <a:gd name="T2" fmla="*/ 0 w 18"/>
                  <a:gd name="T3" fmla="*/ 7 h 11"/>
                  <a:gd name="T4" fmla="*/ 1 w 18"/>
                  <a:gd name="T5" fmla="*/ 4 h 11"/>
                  <a:gd name="T6" fmla="*/ 3 w 18"/>
                  <a:gd name="T7" fmla="*/ 2 h 11"/>
                  <a:gd name="T8" fmla="*/ 6 w 18"/>
                  <a:gd name="T9" fmla="*/ 1 h 11"/>
                  <a:gd name="T10" fmla="*/ 9 w 18"/>
                  <a:gd name="T11" fmla="*/ 0 h 11"/>
                  <a:gd name="T12" fmla="*/ 13 w 18"/>
                  <a:gd name="T13" fmla="*/ 1 h 11"/>
                  <a:gd name="T14" fmla="*/ 15 w 18"/>
                  <a:gd name="T15" fmla="*/ 1 h 11"/>
                  <a:gd name="T16" fmla="*/ 17 w 18"/>
                  <a:gd name="T17" fmla="*/ 3 h 11"/>
                  <a:gd name="T18" fmla="*/ 17 w 18"/>
                  <a:gd name="T19" fmla="*/ 5 h 11"/>
                  <a:gd name="T20" fmla="*/ 16 w 18"/>
                  <a:gd name="T21" fmla="*/ 7 h 11"/>
                  <a:gd name="T22" fmla="*/ 14 w 18"/>
                  <a:gd name="T23" fmla="*/ 9 h 11"/>
                  <a:gd name="T24" fmla="*/ 12 w 18"/>
                  <a:gd name="T25" fmla="*/ 10 h 11"/>
                  <a:gd name="T26" fmla="*/ 9 w 18"/>
                  <a:gd name="T27" fmla="*/ 10 h 11"/>
                  <a:gd name="T28" fmla="*/ 5 w 18"/>
                  <a:gd name="T29" fmla="*/ 10 h 11"/>
                  <a:gd name="T30" fmla="*/ 3 w 18"/>
                  <a:gd name="T31" fmla="*/ 10 h 11"/>
                  <a:gd name="T32" fmla="*/ 0 w 18"/>
                  <a:gd name="T33" fmla="*/ 8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1"/>
                  <a:gd name="T53" fmla="*/ 18 w 18"/>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1">
                    <a:moveTo>
                      <a:pt x="0" y="8"/>
                    </a:moveTo>
                    <a:lnTo>
                      <a:pt x="0" y="7"/>
                    </a:lnTo>
                    <a:lnTo>
                      <a:pt x="1" y="4"/>
                    </a:lnTo>
                    <a:lnTo>
                      <a:pt x="3" y="2"/>
                    </a:lnTo>
                    <a:lnTo>
                      <a:pt x="6" y="1"/>
                    </a:lnTo>
                    <a:lnTo>
                      <a:pt x="9" y="0"/>
                    </a:lnTo>
                    <a:lnTo>
                      <a:pt x="13" y="1"/>
                    </a:lnTo>
                    <a:lnTo>
                      <a:pt x="15" y="1"/>
                    </a:lnTo>
                    <a:lnTo>
                      <a:pt x="17" y="3"/>
                    </a:lnTo>
                    <a:lnTo>
                      <a:pt x="17" y="5"/>
                    </a:lnTo>
                    <a:lnTo>
                      <a:pt x="16" y="7"/>
                    </a:lnTo>
                    <a:lnTo>
                      <a:pt x="14" y="9"/>
                    </a:lnTo>
                    <a:lnTo>
                      <a:pt x="12" y="10"/>
                    </a:lnTo>
                    <a:lnTo>
                      <a:pt x="9" y="10"/>
                    </a:lnTo>
                    <a:lnTo>
                      <a:pt x="5" y="10"/>
                    </a:lnTo>
                    <a:lnTo>
                      <a:pt x="3" y="10"/>
                    </a:lnTo>
                    <a:lnTo>
                      <a:pt x="0" y="8"/>
                    </a:lnTo>
                  </a:path>
                </a:pathLst>
              </a:custGeom>
              <a:solidFill>
                <a:srgbClr val="000000"/>
              </a:solidFill>
              <a:ln w="9525" cap="rnd">
                <a:noFill/>
                <a:round/>
                <a:headEnd/>
                <a:tailEnd/>
              </a:ln>
            </p:spPr>
            <p:txBody>
              <a:bodyPr/>
              <a:lstStyle/>
              <a:p>
                <a:pPr latinLnBrk="0"/>
                <a:endParaRPr lang="en-US" sz="1350" dirty="0">
                  <a:solidFill>
                    <a:prstClr val="black"/>
                  </a:solidFill>
                </a:endParaRPr>
              </a:p>
            </p:txBody>
          </p:sp>
          <p:sp>
            <p:nvSpPr>
              <p:cNvPr id="6204" name="Freeform 23"/>
              <p:cNvSpPr>
                <a:spLocks/>
              </p:cNvSpPr>
              <p:nvPr/>
            </p:nvSpPr>
            <p:spPr bwMode="auto">
              <a:xfrm>
                <a:off x="2808" y="3787"/>
                <a:ext cx="25" cy="21"/>
              </a:xfrm>
              <a:custGeom>
                <a:avLst/>
                <a:gdLst>
                  <a:gd name="T0" fmla="*/ 9 w 25"/>
                  <a:gd name="T1" fmla="*/ 1 h 21"/>
                  <a:gd name="T2" fmla="*/ 10 w 25"/>
                  <a:gd name="T3" fmla="*/ 0 h 21"/>
                  <a:gd name="T4" fmla="*/ 12 w 25"/>
                  <a:gd name="T5" fmla="*/ 0 h 21"/>
                  <a:gd name="T6" fmla="*/ 14 w 25"/>
                  <a:gd name="T7" fmla="*/ 1 h 21"/>
                  <a:gd name="T8" fmla="*/ 17 w 25"/>
                  <a:gd name="T9" fmla="*/ 2 h 21"/>
                  <a:gd name="T10" fmla="*/ 19 w 25"/>
                  <a:gd name="T11" fmla="*/ 3 h 21"/>
                  <a:gd name="T12" fmla="*/ 21 w 25"/>
                  <a:gd name="T13" fmla="*/ 4 h 21"/>
                  <a:gd name="T14" fmla="*/ 22 w 25"/>
                  <a:gd name="T15" fmla="*/ 5 h 21"/>
                  <a:gd name="T16" fmla="*/ 23 w 25"/>
                  <a:gd name="T17" fmla="*/ 6 h 21"/>
                  <a:gd name="T18" fmla="*/ 24 w 25"/>
                  <a:gd name="T19" fmla="*/ 10 h 21"/>
                  <a:gd name="T20" fmla="*/ 23 w 25"/>
                  <a:gd name="T21" fmla="*/ 14 h 21"/>
                  <a:gd name="T22" fmla="*/ 20 w 25"/>
                  <a:gd name="T23" fmla="*/ 18 h 21"/>
                  <a:gd name="T24" fmla="*/ 18 w 25"/>
                  <a:gd name="T25" fmla="*/ 19 h 21"/>
                  <a:gd name="T26" fmla="*/ 16 w 25"/>
                  <a:gd name="T27" fmla="*/ 20 h 21"/>
                  <a:gd name="T28" fmla="*/ 13 w 25"/>
                  <a:gd name="T29" fmla="*/ 20 h 21"/>
                  <a:gd name="T30" fmla="*/ 11 w 25"/>
                  <a:gd name="T31" fmla="*/ 20 h 21"/>
                  <a:gd name="T32" fmla="*/ 9 w 25"/>
                  <a:gd name="T33" fmla="*/ 19 h 21"/>
                  <a:gd name="T34" fmla="*/ 6 w 25"/>
                  <a:gd name="T35" fmla="*/ 19 h 21"/>
                  <a:gd name="T36" fmla="*/ 4 w 25"/>
                  <a:gd name="T37" fmla="*/ 17 h 21"/>
                  <a:gd name="T38" fmla="*/ 2 w 25"/>
                  <a:gd name="T39" fmla="*/ 16 h 21"/>
                  <a:gd name="T40" fmla="*/ 1 w 25"/>
                  <a:gd name="T41" fmla="*/ 15 h 21"/>
                  <a:gd name="T42" fmla="*/ 0 w 25"/>
                  <a:gd name="T43" fmla="*/ 10 h 21"/>
                  <a:gd name="T44" fmla="*/ 2 w 25"/>
                  <a:gd name="T45" fmla="*/ 6 h 21"/>
                  <a:gd name="T46" fmla="*/ 5 w 25"/>
                  <a:gd name="T47" fmla="*/ 2 h 21"/>
                  <a:gd name="T48" fmla="*/ 9 w 25"/>
                  <a:gd name="T49" fmla="*/ 1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1"/>
                  <a:gd name="T77" fmla="*/ 25 w 25"/>
                  <a:gd name="T78" fmla="*/ 21 h 2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1">
                    <a:moveTo>
                      <a:pt x="9" y="1"/>
                    </a:moveTo>
                    <a:lnTo>
                      <a:pt x="10" y="0"/>
                    </a:lnTo>
                    <a:lnTo>
                      <a:pt x="12" y="0"/>
                    </a:lnTo>
                    <a:lnTo>
                      <a:pt x="14" y="1"/>
                    </a:lnTo>
                    <a:lnTo>
                      <a:pt x="17" y="2"/>
                    </a:lnTo>
                    <a:lnTo>
                      <a:pt x="19" y="3"/>
                    </a:lnTo>
                    <a:lnTo>
                      <a:pt x="21" y="4"/>
                    </a:lnTo>
                    <a:lnTo>
                      <a:pt x="22" y="5"/>
                    </a:lnTo>
                    <a:lnTo>
                      <a:pt x="23" y="6"/>
                    </a:lnTo>
                    <a:lnTo>
                      <a:pt x="24" y="10"/>
                    </a:lnTo>
                    <a:lnTo>
                      <a:pt x="23" y="14"/>
                    </a:lnTo>
                    <a:lnTo>
                      <a:pt x="20" y="18"/>
                    </a:lnTo>
                    <a:lnTo>
                      <a:pt x="18" y="19"/>
                    </a:lnTo>
                    <a:lnTo>
                      <a:pt x="16" y="20"/>
                    </a:lnTo>
                    <a:lnTo>
                      <a:pt x="13" y="20"/>
                    </a:lnTo>
                    <a:lnTo>
                      <a:pt x="11" y="20"/>
                    </a:lnTo>
                    <a:lnTo>
                      <a:pt x="9" y="19"/>
                    </a:lnTo>
                    <a:lnTo>
                      <a:pt x="6" y="19"/>
                    </a:lnTo>
                    <a:lnTo>
                      <a:pt x="4" y="17"/>
                    </a:lnTo>
                    <a:lnTo>
                      <a:pt x="2" y="16"/>
                    </a:lnTo>
                    <a:lnTo>
                      <a:pt x="1" y="15"/>
                    </a:lnTo>
                    <a:lnTo>
                      <a:pt x="0" y="10"/>
                    </a:lnTo>
                    <a:lnTo>
                      <a:pt x="2" y="6"/>
                    </a:lnTo>
                    <a:lnTo>
                      <a:pt x="5" y="2"/>
                    </a:lnTo>
                    <a:lnTo>
                      <a:pt x="9" y="1"/>
                    </a:lnTo>
                  </a:path>
                </a:pathLst>
              </a:custGeom>
              <a:solidFill>
                <a:srgbClr val="000000"/>
              </a:solidFill>
              <a:ln w="9525" cap="rnd">
                <a:noFill/>
                <a:round/>
                <a:headEnd/>
                <a:tailEnd/>
              </a:ln>
            </p:spPr>
            <p:txBody>
              <a:bodyPr/>
              <a:lstStyle/>
              <a:p>
                <a:pPr latinLnBrk="0"/>
                <a:endParaRPr lang="en-US" sz="1350" dirty="0">
                  <a:solidFill>
                    <a:prstClr val="black"/>
                  </a:solidFill>
                </a:endParaRPr>
              </a:p>
            </p:txBody>
          </p:sp>
          <p:sp>
            <p:nvSpPr>
              <p:cNvPr id="6205" name="Freeform 24"/>
              <p:cNvSpPr>
                <a:spLocks/>
              </p:cNvSpPr>
              <p:nvPr/>
            </p:nvSpPr>
            <p:spPr bwMode="auto">
              <a:xfrm>
                <a:off x="2773" y="3784"/>
                <a:ext cx="15" cy="19"/>
              </a:xfrm>
              <a:custGeom>
                <a:avLst/>
                <a:gdLst>
                  <a:gd name="T0" fmla="*/ 12 w 15"/>
                  <a:gd name="T1" fmla="*/ 1 h 19"/>
                  <a:gd name="T2" fmla="*/ 14 w 15"/>
                  <a:gd name="T3" fmla="*/ 4 h 19"/>
                  <a:gd name="T4" fmla="*/ 14 w 15"/>
                  <a:gd name="T5" fmla="*/ 8 h 19"/>
                  <a:gd name="T6" fmla="*/ 12 w 15"/>
                  <a:gd name="T7" fmla="*/ 12 h 19"/>
                  <a:gd name="T8" fmla="*/ 11 w 15"/>
                  <a:gd name="T9" fmla="*/ 15 h 19"/>
                  <a:gd name="T10" fmla="*/ 8 w 15"/>
                  <a:gd name="T11" fmla="*/ 17 h 19"/>
                  <a:gd name="T12" fmla="*/ 6 w 15"/>
                  <a:gd name="T13" fmla="*/ 18 h 19"/>
                  <a:gd name="T14" fmla="*/ 4 w 15"/>
                  <a:gd name="T15" fmla="*/ 17 h 19"/>
                  <a:gd name="T16" fmla="*/ 3 w 15"/>
                  <a:gd name="T17" fmla="*/ 17 h 19"/>
                  <a:gd name="T18" fmla="*/ 1 w 15"/>
                  <a:gd name="T19" fmla="*/ 15 h 19"/>
                  <a:gd name="T20" fmla="*/ 0 w 15"/>
                  <a:gd name="T21" fmla="*/ 13 h 19"/>
                  <a:gd name="T22" fmla="*/ 0 w 15"/>
                  <a:gd name="T23" fmla="*/ 11 h 19"/>
                  <a:gd name="T24" fmla="*/ 1 w 15"/>
                  <a:gd name="T25" fmla="*/ 9 h 19"/>
                  <a:gd name="T26" fmla="*/ 3 w 15"/>
                  <a:gd name="T27" fmla="*/ 6 h 19"/>
                  <a:gd name="T28" fmla="*/ 4 w 15"/>
                  <a:gd name="T29" fmla="*/ 4 h 19"/>
                  <a:gd name="T30" fmla="*/ 7 w 15"/>
                  <a:gd name="T31" fmla="*/ 1 h 19"/>
                  <a:gd name="T32" fmla="*/ 9 w 15"/>
                  <a:gd name="T33" fmla="*/ 0 h 19"/>
                  <a:gd name="T34" fmla="*/ 11 w 15"/>
                  <a:gd name="T35" fmla="*/ 0 h 19"/>
                  <a:gd name="T36" fmla="*/ 11 w 15"/>
                  <a:gd name="T37" fmla="*/ 0 h 19"/>
                  <a:gd name="T38" fmla="*/ 12 w 15"/>
                  <a:gd name="T39" fmla="*/ 1 h 19"/>
                  <a:gd name="T40" fmla="*/ 12 w 15"/>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
                  <a:gd name="T64" fmla="*/ 0 h 19"/>
                  <a:gd name="T65" fmla="*/ 15 w 15"/>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 h="19">
                    <a:moveTo>
                      <a:pt x="12" y="1"/>
                    </a:moveTo>
                    <a:lnTo>
                      <a:pt x="14" y="4"/>
                    </a:lnTo>
                    <a:lnTo>
                      <a:pt x="14" y="8"/>
                    </a:lnTo>
                    <a:lnTo>
                      <a:pt x="12" y="12"/>
                    </a:lnTo>
                    <a:lnTo>
                      <a:pt x="11" y="15"/>
                    </a:lnTo>
                    <a:lnTo>
                      <a:pt x="8" y="17"/>
                    </a:lnTo>
                    <a:lnTo>
                      <a:pt x="6" y="18"/>
                    </a:lnTo>
                    <a:lnTo>
                      <a:pt x="4" y="17"/>
                    </a:lnTo>
                    <a:lnTo>
                      <a:pt x="3" y="17"/>
                    </a:lnTo>
                    <a:lnTo>
                      <a:pt x="1" y="15"/>
                    </a:lnTo>
                    <a:lnTo>
                      <a:pt x="0" y="13"/>
                    </a:lnTo>
                    <a:lnTo>
                      <a:pt x="0" y="11"/>
                    </a:lnTo>
                    <a:lnTo>
                      <a:pt x="1" y="9"/>
                    </a:lnTo>
                    <a:lnTo>
                      <a:pt x="3" y="6"/>
                    </a:lnTo>
                    <a:lnTo>
                      <a:pt x="4" y="4"/>
                    </a:lnTo>
                    <a:lnTo>
                      <a:pt x="7" y="1"/>
                    </a:lnTo>
                    <a:lnTo>
                      <a:pt x="9" y="0"/>
                    </a:lnTo>
                    <a:lnTo>
                      <a:pt x="11" y="0"/>
                    </a:lnTo>
                    <a:lnTo>
                      <a:pt x="12" y="1"/>
                    </a:lnTo>
                  </a:path>
                </a:pathLst>
              </a:custGeom>
              <a:solidFill>
                <a:srgbClr val="000000"/>
              </a:solidFill>
              <a:ln w="9525" cap="rnd">
                <a:noFill/>
                <a:round/>
                <a:headEnd/>
                <a:tailEnd/>
              </a:ln>
            </p:spPr>
            <p:txBody>
              <a:bodyPr/>
              <a:lstStyle/>
              <a:p>
                <a:pPr latinLnBrk="0"/>
                <a:endParaRPr lang="en-US" sz="1350" dirty="0">
                  <a:solidFill>
                    <a:prstClr val="black"/>
                  </a:solidFill>
                </a:endParaRPr>
              </a:p>
            </p:txBody>
          </p:sp>
          <p:sp>
            <p:nvSpPr>
              <p:cNvPr id="6206" name="Freeform 25"/>
              <p:cNvSpPr>
                <a:spLocks/>
              </p:cNvSpPr>
              <p:nvPr/>
            </p:nvSpPr>
            <p:spPr bwMode="auto">
              <a:xfrm>
                <a:off x="2775" y="3837"/>
                <a:ext cx="16" cy="16"/>
              </a:xfrm>
              <a:custGeom>
                <a:avLst/>
                <a:gdLst>
                  <a:gd name="T0" fmla="*/ 3 w 16"/>
                  <a:gd name="T1" fmla="*/ 1 h 16"/>
                  <a:gd name="T2" fmla="*/ 6 w 16"/>
                  <a:gd name="T3" fmla="*/ 0 h 16"/>
                  <a:gd name="T4" fmla="*/ 9 w 16"/>
                  <a:gd name="T5" fmla="*/ 0 h 16"/>
                  <a:gd name="T6" fmla="*/ 12 w 16"/>
                  <a:gd name="T7" fmla="*/ 1 h 16"/>
                  <a:gd name="T8" fmla="*/ 14 w 16"/>
                  <a:gd name="T9" fmla="*/ 3 h 16"/>
                  <a:gd name="T10" fmla="*/ 15 w 16"/>
                  <a:gd name="T11" fmla="*/ 5 h 16"/>
                  <a:gd name="T12" fmla="*/ 15 w 16"/>
                  <a:gd name="T13" fmla="*/ 9 h 16"/>
                  <a:gd name="T14" fmla="*/ 15 w 16"/>
                  <a:gd name="T15" fmla="*/ 12 h 16"/>
                  <a:gd name="T16" fmla="*/ 13 w 16"/>
                  <a:gd name="T17" fmla="*/ 14 h 16"/>
                  <a:gd name="T18" fmla="*/ 11 w 16"/>
                  <a:gd name="T19" fmla="*/ 15 h 16"/>
                  <a:gd name="T20" fmla="*/ 7 w 16"/>
                  <a:gd name="T21" fmla="*/ 14 h 16"/>
                  <a:gd name="T22" fmla="*/ 4 w 16"/>
                  <a:gd name="T23" fmla="*/ 12 h 16"/>
                  <a:gd name="T24" fmla="*/ 2 w 16"/>
                  <a:gd name="T25" fmla="*/ 10 h 16"/>
                  <a:gd name="T26" fmla="*/ 0 w 16"/>
                  <a:gd name="T27" fmla="*/ 8 h 16"/>
                  <a:gd name="T28" fmla="*/ 0 w 16"/>
                  <a:gd name="T29" fmla="*/ 6 h 16"/>
                  <a:gd name="T30" fmla="*/ 1 w 16"/>
                  <a:gd name="T31" fmla="*/ 3 h 16"/>
                  <a:gd name="T32" fmla="*/ 3 w 16"/>
                  <a:gd name="T33" fmla="*/ 1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6"/>
                  <a:gd name="T53" fmla="*/ 16 w 16"/>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6">
                    <a:moveTo>
                      <a:pt x="3" y="1"/>
                    </a:moveTo>
                    <a:lnTo>
                      <a:pt x="6" y="0"/>
                    </a:lnTo>
                    <a:lnTo>
                      <a:pt x="9" y="0"/>
                    </a:lnTo>
                    <a:lnTo>
                      <a:pt x="12" y="1"/>
                    </a:lnTo>
                    <a:lnTo>
                      <a:pt x="14" y="3"/>
                    </a:lnTo>
                    <a:lnTo>
                      <a:pt x="15" y="5"/>
                    </a:lnTo>
                    <a:lnTo>
                      <a:pt x="15" y="9"/>
                    </a:lnTo>
                    <a:lnTo>
                      <a:pt x="15" y="12"/>
                    </a:lnTo>
                    <a:lnTo>
                      <a:pt x="13" y="14"/>
                    </a:lnTo>
                    <a:lnTo>
                      <a:pt x="11" y="15"/>
                    </a:lnTo>
                    <a:lnTo>
                      <a:pt x="7" y="14"/>
                    </a:lnTo>
                    <a:lnTo>
                      <a:pt x="4" y="12"/>
                    </a:lnTo>
                    <a:lnTo>
                      <a:pt x="2" y="10"/>
                    </a:lnTo>
                    <a:lnTo>
                      <a:pt x="0" y="8"/>
                    </a:lnTo>
                    <a:lnTo>
                      <a:pt x="0" y="6"/>
                    </a:lnTo>
                    <a:lnTo>
                      <a:pt x="1" y="3"/>
                    </a:lnTo>
                    <a:lnTo>
                      <a:pt x="3" y="1"/>
                    </a:lnTo>
                  </a:path>
                </a:pathLst>
              </a:custGeom>
              <a:solidFill>
                <a:srgbClr val="000000"/>
              </a:solidFill>
              <a:ln w="9525" cap="rnd">
                <a:noFill/>
                <a:round/>
                <a:headEnd/>
                <a:tailEnd/>
              </a:ln>
            </p:spPr>
            <p:txBody>
              <a:bodyPr/>
              <a:lstStyle/>
              <a:p>
                <a:pPr latinLnBrk="0"/>
                <a:endParaRPr lang="en-US" sz="1350" dirty="0">
                  <a:solidFill>
                    <a:prstClr val="black"/>
                  </a:solidFill>
                </a:endParaRPr>
              </a:p>
            </p:txBody>
          </p:sp>
          <p:sp>
            <p:nvSpPr>
              <p:cNvPr id="6207" name="Freeform 26"/>
              <p:cNvSpPr>
                <a:spLocks/>
              </p:cNvSpPr>
              <p:nvPr/>
            </p:nvSpPr>
            <p:spPr bwMode="auto">
              <a:xfrm>
                <a:off x="2813" y="3831"/>
                <a:ext cx="23" cy="20"/>
              </a:xfrm>
              <a:custGeom>
                <a:avLst/>
                <a:gdLst>
                  <a:gd name="T0" fmla="*/ 0 w 23"/>
                  <a:gd name="T1" fmla="*/ 9 h 20"/>
                  <a:gd name="T2" fmla="*/ 1 w 23"/>
                  <a:gd name="T3" fmla="*/ 6 h 20"/>
                  <a:gd name="T4" fmla="*/ 4 w 23"/>
                  <a:gd name="T5" fmla="*/ 3 h 20"/>
                  <a:gd name="T6" fmla="*/ 9 w 23"/>
                  <a:gd name="T7" fmla="*/ 1 h 20"/>
                  <a:gd name="T8" fmla="*/ 13 w 23"/>
                  <a:gd name="T9" fmla="*/ 0 h 20"/>
                  <a:gd name="T10" fmla="*/ 17 w 23"/>
                  <a:gd name="T11" fmla="*/ 0 h 20"/>
                  <a:gd name="T12" fmla="*/ 19 w 23"/>
                  <a:gd name="T13" fmla="*/ 1 h 20"/>
                  <a:gd name="T14" fmla="*/ 21 w 23"/>
                  <a:gd name="T15" fmla="*/ 3 h 20"/>
                  <a:gd name="T16" fmla="*/ 22 w 23"/>
                  <a:gd name="T17" fmla="*/ 6 h 20"/>
                  <a:gd name="T18" fmla="*/ 22 w 23"/>
                  <a:gd name="T19" fmla="*/ 9 h 20"/>
                  <a:gd name="T20" fmla="*/ 21 w 23"/>
                  <a:gd name="T21" fmla="*/ 13 h 20"/>
                  <a:gd name="T22" fmla="*/ 19 w 23"/>
                  <a:gd name="T23" fmla="*/ 16 h 20"/>
                  <a:gd name="T24" fmla="*/ 16 w 23"/>
                  <a:gd name="T25" fmla="*/ 18 h 20"/>
                  <a:gd name="T26" fmla="*/ 13 w 23"/>
                  <a:gd name="T27" fmla="*/ 19 h 20"/>
                  <a:gd name="T28" fmla="*/ 11 w 23"/>
                  <a:gd name="T29" fmla="*/ 19 h 20"/>
                  <a:gd name="T30" fmla="*/ 9 w 23"/>
                  <a:gd name="T31" fmla="*/ 19 h 20"/>
                  <a:gd name="T32" fmla="*/ 6 w 23"/>
                  <a:gd name="T33" fmla="*/ 18 h 20"/>
                  <a:gd name="T34" fmla="*/ 5 w 23"/>
                  <a:gd name="T35" fmla="*/ 17 h 20"/>
                  <a:gd name="T36" fmla="*/ 2 w 23"/>
                  <a:gd name="T37" fmla="*/ 15 h 20"/>
                  <a:gd name="T38" fmla="*/ 1 w 23"/>
                  <a:gd name="T39" fmla="*/ 12 h 20"/>
                  <a:gd name="T40" fmla="*/ 0 w 23"/>
                  <a:gd name="T41" fmla="*/ 9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20"/>
                  <a:gd name="T65" fmla="*/ 23 w 23"/>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20">
                    <a:moveTo>
                      <a:pt x="0" y="9"/>
                    </a:moveTo>
                    <a:lnTo>
                      <a:pt x="1" y="6"/>
                    </a:lnTo>
                    <a:lnTo>
                      <a:pt x="4" y="3"/>
                    </a:lnTo>
                    <a:lnTo>
                      <a:pt x="9" y="1"/>
                    </a:lnTo>
                    <a:lnTo>
                      <a:pt x="13" y="0"/>
                    </a:lnTo>
                    <a:lnTo>
                      <a:pt x="17" y="0"/>
                    </a:lnTo>
                    <a:lnTo>
                      <a:pt x="19" y="1"/>
                    </a:lnTo>
                    <a:lnTo>
                      <a:pt x="21" y="3"/>
                    </a:lnTo>
                    <a:lnTo>
                      <a:pt x="22" y="6"/>
                    </a:lnTo>
                    <a:lnTo>
                      <a:pt x="22" y="9"/>
                    </a:lnTo>
                    <a:lnTo>
                      <a:pt x="21" y="13"/>
                    </a:lnTo>
                    <a:lnTo>
                      <a:pt x="19" y="16"/>
                    </a:lnTo>
                    <a:lnTo>
                      <a:pt x="16" y="18"/>
                    </a:lnTo>
                    <a:lnTo>
                      <a:pt x="13" y="19"/>
                    </a:lnTo>
                    <a:lnTo>
                      <a:pt x="11" y="19"/>
                    </a:lnTo>
                    <a:lnTo>
                      <a:pt x="9" y="19"/>
                    </a:lnTo>
                    <a:lnTo>
                      <a:pt x="6" y="18"/>
                    </a:lnTo>
                    <a:lnTo>
                      <a:pt x="5" y="17"/>
                    </a:lnTo>
                    <a:lnTo>
                      <a:pt x="2" y="15"/>
                    </a:lnTo>
                    <a:lnTo>
                      <a:pt x="1" y="12"/>
                    </a:lnTo>
                    <a:lnTo>
                      <a:pt x="0" y="9"/>
                    </a:lnTo>
                  </a:path>
                </a:pathLst>
              </a:custGeom>
              <a:solidFill>
                <a:srgbClr val="000000"/>
              </a:solidFill>
              <a:ln w="9525" cap="rnd">
                <a:noFill/>
                <a:round/>
                <a:headEnd/>
                <a:tailEnd/>
              </a:ln>
            </p:spPr>
            <p:txBody>
              <a:bodyPr/>
              <a:lstStyle/>
              <a:p>
                <a:pPr latinLnBrk="0"/>
                <a:endParaRPr lang="en-US" sz="1350" dirty="0">
                  <a:solidFill>
                    <a:prstClr val="black"/>
                  </a:solidFill>
                </a:endParaRPr>
              </a:p>
            </p:txBody>
          </p:sp>
          <p:sp>
            <p:nvSpPr>
              <p:cNvPr id="6208" name="Freeform 27"/>
              <p:cNvSpPr>
                <a:spLocks/>
              </p:cNvSpPr>
              <p:nvPr/>
            </p:nvSpPr>
            <p:spPr bwMode="auto">
              <a:xfrm>
                <a:off x="2840" y="3863"/>
                <a:ext cx="20" cy="14"/>
              </a:xfrm>
              <a:custGeom>
                <a:avLst/>
                <a:gdLst>
                  <a:gd name="T0" fmla="*/ 19 w 20"/>
                  <a:gd name="T1" fmla="*/ 4 h 14"/>
                  <a:gd name="T2" fmla="*/ 18 w 20"/>
                  <a:gd name="T3" fmla="*/ 7 h 14"/>
                  <a:gd name="T4" fmla="*/ 14 w 20"/>
                  <a:gd name="T5" fmla="*/ 9 h 14"/>
                  <a:gd name="T6" fmla="*/ 9 w 20"/>
                  <a:gd name="T7" fmla="*/ 12 h 14"/>
                  <a:gd name="T8" fmla="*/ 5 w 20"/>
                  <a:gd name="T9" fmla="*/ 13 h 14"/>
                  <a:gd name="T10" fmla="*/ 3 w 20"/>
                  <a:gd name="T11" fmla="*/ 12 h 14"/>
                  <a:gd name="T12" fmla="*/ 1 w 20"/>
                  <a:gd name="T13" fmla="*/ 10 h 14"/>
                  <a:gd name="T14" fmla="*/ 0 w 20"/>
                  <a:gd name="T15" fmla="*/ 8 h 14"/>
                  <a:gd name="T16" fmla="*/ 1 w 20"/>
                  <a:gd name="T17" fmla="*/ 6 h 14"/>
                  <a:gd name="T18" fmla="*/ 4 w 20"/>
                  <a:gd name="T19" fmla="*/ 2 h 14"/>
                  <a:gd name="T20" fmla="*/ 9 w 20"/>
                  <a:gd name="T21" fmla="*/ 0 h 14"/>
                  <a:gd name="T22" fmla="*/ 14 w 20"/>
                  <a:gd name="T23" fmla="*/ 0 h 14"/>
                  <a:gd name="T24" fmla="*/ 19 w 20"/>
                  <a:gd name="T25" fmla="*/ 4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14"/>
                  <a:gd name="T41" fmla="*/ 20 w 20"/>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14">
                    <a:moveTo>
                      <a:pt x="19" y="4"/>
                    </a:moveTo>
                    <a:lnTo>
                      <a:pt x="18" y="7"/>
                    </a:lnTo>
                    <a:lnTo>
                      <a:pt x="14" y="9"/>
                    </a:lnTo>
                    <a:lnTo>
                      <a:pt x="9" y="12"/>
                    </a:lnTo>
                    <a:lnTo>
                      <a:pt x="5" y="13"/>
                    </a:lnTo>
                    <a:lnTo>
                      <a:pt x="3" y="12"/>
                    </a:lnTo>
                    <a:lnTo>
                      <a:pt x="1" y="10"/>
                    </a:lnTo>
                    <a:lnTo>
                      <a:pt x="0" y="8"/>
                    </a:lnTo>
                    <a:lnTo>
                      <a:pt x="1" y="6"/>
                    </a:lnTo>
                    <a:lnTo>
                      <a:pt x="4" y="2"/>
                    </a:lnTo>
                    <a:lnTo>
                      <a:pt x="9" y="0"/>
                    </a:lnTo>
                    <a:lnTo>
                      <a:pt x="14" y="0"/>
                    </a:lnTo>
                    <a:lnTo>
                      <a:pt x="19" y="4"/>
                    </a:lnTo>
                  </a:path>
                </a:pathLst>
              </a:custGeom>
              <a:solidFill>
                <a:srgbClr val="000000"/>
              </a:solidFill>
              <a:ln w="9525" cap="rnd">
                <a:noFill/>
                <a:round/>
                <a:headEnd/>
                <a:tailEnd/>
              </a:ln>
            </p:spPr>
            <p:txBody>
              <a:bodyPr/>
              <a:lstStyle/>
              <a:p>
                <a:pPr latinLnBrk="0"/>
                <a:endParaRPr lang="en-US" sz="1350" dirty="0">
                  <a:solidFill>
                    <a:prstClr val="black"/>
                  </a:solidFill>
                </a:endParaRPr>
              </a:p>
            </p:txBody>
          </p:sp>
        </p:grpSp>
      </p:grpSp>
      <p:pic>
        <p:nvPicPr>
          <p:cNvPr id="189444" name="Picture 4" descr="http://www.beyourownit.com/blog/wp-content/uploads/2010/04/computer_crash.jpg"/>
          <p:cNvPicPr>
            <a:picLocks noChangeAspect="1" noChangeArrowheads="1"/>
          </p:cNvPicPr>
          <p:nvPr/>
        </p:nvPicPr>
        <p:blipFill>
          <a:blip r:embed="rId4" cstate="print"/>
          <a:srcRect/>
          <a:stretch>
            <a:fillRect/>
          </a:stretch>
        </p:blipFill>
        <p:spPr bwMode="auto">
          <a:xfrm>
            <a:off x="5829300" y="1885951"/>
            <a:ext cx="1657350" cy="2552320"/>
          </a:xfrm>
          <a:prstGeom prst="rect">
            <a:avLst/>
          </a:prstGeom>
          <a:noFill/>
        </p:spPr>
      </p:pic>
    </p:spTree>
    <p:extLst>
      <p:ext uri="{BB962C8B-B14F-4D97-AF65-F5344CB8AC3E}">
        <p14:creationId xmlns:p14="http://schemas.microsoft.com/office/powerpoint/2010/main" val="147311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5"/>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nodeType="afterEffect">
                                  <p:stCondLst>
                                    <p:cond delay="0"/>
                                  </p:stCondLst>
                                  <p:childTnLst>
                                    <p:set>
                                      <p:cBhvr>
                                        <p:cTn id="9" dur="1" fill="hold">
                                          <p:stCondLst>
                                            <p:cond delay="0"/>
                                          </p:stCondLst>
                                        </p:cTn>
                                        <p:tgtEl>
                                          <p:spTgt spid="189442"/>
                                        </p:tgtEl>
                                        <p:attrNameLst>
                                          <p:attrName>style.visibility</p:attrName>
                                        </p:attrNameLst>
                                      </p:cBhvr>
                                      <p:to>
                                        <p:strVal val="visible"/>
                                      </p:to>
                                    </p:set>
                                    <p:animEffect transition="in" filter="dissolve">
                                      <p:cBhvr>
                                        <p:cTn id="10" dur="500"/>
                                        <p:tgtEl>
                                          <p:spTgt spid="18944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05158"/>
                                        </p:tgtEl>
                                        <p:attrNameLst>
                                          <p:attrName>style.visibility</p:attrName>
                                        </p:attrNameLst>
                                      </p:cBhvr>
                                      <p:to>
                                        <p:strVal val="visible"/>
                                      </p:to>
                                    </p:set>
                                    <p:animEffect transition="in" filter="wipe(up)">
                                      <p:cBhvr>
                                        <p:cTn id="15" dur="500"/>
                                        <p:tgtEl>
                                          <p:spTgt spid="30515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305156"/>
                                        </p:tgtEl>
                                        <p:attrNameLst>
                                          <p:attrName>style.visibility</p:attrName>
                                        </p:attrNameLst>
                                      </p:cBhvr>
                                      <p:to>
                                        <p:strVal val="visible"/>
                                      </p:to>
                                    </p:set>
                                  </p:childTnLst>
                                </p:cTn>
                              </p:par>
                            </p:childTnLst>
                          </p:cTn>
                        </p:par>
                        <p:par>
                          <p:cTn id="19" fill="hold">
                            <p:stCondLst>
                              <p:cond delay="1000"/>
                            </p:stCondLst>
                            <p:childTnLst>
                              <p:par>
                                <p:cTn id="20" presetID="9" presetClass="entr" presetSubtype="0" fill="hold" nodeType="afterEffect">
                                  <p:stCondLst>
                                    <p:cond delay="20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5159"/>
                                        </p:tgtEl>
                                        <p:attrNameLst>
                                          <p:attrName>style.visibility</p:attrName>
                                        </p:attrNameLst>
                                      </p:cBhvr>
                                      <p:to>
                                        <p:strVal val="visible"/>
                                      </p:to>
                                    </p:set>
                                    <p:animEffect transition="in" filter="wipe(up)">
                                      <p:cBhvr>
                                        <p:cTn id="27" dur="500"/>
                                        <p:tgtEl>
                                          <p:spTgt spid="305159"/>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305157"/>
                                        </p:tgtEl>
                                        <p:attrNameLst>
                                          <p:attrName>style.visibility</p:attrName>
                                        </p:attrNameLst>
                                      </p:cBhvr>
                                      <p:to>
                                        <p:strVal val="visible"/>
                                      </p:to>
                                    </p:set>
                                  </p:childTnLst>
                                </p:cTn>
                              </p:par>
                            </p:childTnLst>
                          </p:cTn>
                        </p:par>
                        <p:par>
                          <p:cTn id="31" fill="hold">
                            <p:stCondLst>
                              <p:cond delay="1000"/>
                            </p:stCondLst>
                            <p:childTnLst>
                              <p:par>
                                <p:cTn id="32" presetID="9" presetClass="entr" presetSubtype="0" fill="hold" nodeType="afterEffect">
                                  <p:stCondLst>
                                    <p:cond delay="0"/>
                                  </p:stCondLst>
                                  <p:childTnLst>
                                    <p:set>
                                      <p:cBhvr>
                                        <p:cTn id="33" dur="1" fill="hold">
                                          <p:stCondLst>
                                            <p:cond delay="0"/>
                                          </p:stCondLst>
                                        </p:cTn>
                                        <p:tgtEl>
                                          <p:spTgt spid="189444"/>
                                        </p:tgtEl>
                                        <p:attrNameLst>
                                          <p:attrName>style.visibility</p:attrName>
                                        </p:attrNameLst>
                                      </p:cBhvr>
                                      <p:to>
                                        <p:strVal val="visible"/>
                                      </p:to>
                                    </p:set>
                                    <p:animEffect transition="in" filter="dissolve">
                                      <p:cBhvr>
                                        <p:cTn id="34" dur="500"/>
                                        <p:tgtEl>
                                          <p:spTgt spid="18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nimBg="1" autoUpdateAnimBg="0"/>
      <p:bldP spid="305156" grpId="0" animBg="1" autoUpdateAnimBg="0"/>
      <p:bldP spid="305157" grpId="0" animBg="1" autoUpdateAnimBg="0"/>
      <p:bldP spid="305158" grpId="0" animBg="1"/>
      <p:bldP spid="30515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270" y="1020397"/>
            <a:ext cx="7543800" cy="803210"/>
          </a:xfrm>
        </p:spPr>
        <p:txBody>
          <a:bodyPr/>
          <a:lstStyle/>
          <a:p>
            <a:pPr rtl="0"/>
            <a:r>
              <a:rPr lang="en-GB" dirty="0"/>
              <a:t>Error - Fault - Failure</a:t>
            </a:r>
            <a:endParaRPr lang="ar-EG" dirty="0"/>
          </a:p>
        </p:txBody>
      </p:sp>
      <p:grpSp>
        <p:nvGrpSpPr>
          <p:cNvPr id="4" name="Group 4"/>
          <p:cNvGrpSpPr>
            <a:grpSpLocks/>
          </p:cNvGrpSpPr>
          <p:nvPr/>
        </p:nvGrpSpPr>
        <p:grpSpPr bwMode="auto">
          <a:xfrm>
            <a:off x="1691130" y="2103534"/>
            <a:ext cx="5761740" cy="2706290"/>
            <a:chOff x="688" y="1919"/>
            <a:chExt cx="5335" cy="2506"/>
          </a:xfrm>
        </p:grpSpPr>
        <p:sp>
          <p:nvSpPr>
            <p:cNvPr id="5" name="Line 5"/>
            <p:cNvSpPr>
              <a:spLocks noChangeShapeType="1"/>
            </p:cNvSpPr>
            <p:nvPr/>
          </p:nvSpPr>
          <p:spPr bwMode="auto">
            <a:xfrm>
              <a:off x="3623" y="3755"/>
              <a:ext cx="1" cy="450"/>
            </a:xfrm>
            <a:prstGeom prst="line">
              <a:avLst/>
            </a:prstGeom>
            <a:noFill/>
            <a:ln w="28440">
              <a:solidFill>
                <a:srgbClr val="000000"/>
              </a:solidFill>
              <a:prstDash val="sysDot"/>
              <a:round/>
              <a:headEnd/>
              <a:tailEnd type="triangle" w="med" len="med"/>
            </a:ln>
            <a:effectLst/>
          </p:spPr>
          <p:txBody>
            <a:bodyPr/>
            <a:lstStyle/>
            <a:p>
              <a:pPr algn="r" rtl="1" latinLnBrk="0"/>
              <a:endParaRPr lang="en-US" sz="1350" dirty="0">
                <a:solidFill>
                  <a:srgbClr val="000000"/>
                </a:solidFill>
              </a:endParaRPr>
            </a:p>
          </p:txBody>
        </p:sp>
        <p:sp>
          <p:nvSpPr>
            <p:cNvPr id="6" name="Line 6"/>
            <p:cNvSpPr>
              <a:spLocks noChangeShapeType="1"/>
            </p:cNvSpPr>
            <p:nvPr/>
          </p:nvSpPr>
          <p:spPr bwMode="auto">
            <a:xfrm>
              <a:off x="2187" y="3745"/>
              <a:ext cx="1" cy="398"/>
            </a:xfrm>
            <a:prstGeom prst="line">
              <a:avLst/>
            </a:prstGeom>
            <a:noFill/>
            <a:ln w="28440">
              <a:solidFill>
                <a:srgbClr val="000000"/>
              </a:solidFill>
              <a:prstDash val="sysDot"/>
              <a:round/>
              <a:headEnd/>
              <a:tailEnd type="triangle" w="med" len="med"/>
            </a:ln>
            <a:effectLst/>
          </p:spPr>
          <p:txBody>
            <a:bodyPr/>
            <a:lstStyle/>
            <a:p>
              <a:pPr algn="r" rtl="1" latinLnBrk="0"/>
              <a:endParaRPr lang="en-US" sz="1350" dirty="0">
                <a:solidFill>
                  <a:srgbClr val="000000"/>
                </a:solidFill>
              </a:endParaRPr>
            </a:p>
          </p:txBody>
        </p:sp>
        <p:sp>
          <p:nvSpPr>
            <p:cNvPr id="7" name="Line 7"/>
            <p:cNvSpPr>
              <a:spLocks noChangeShapeType="1"/>
            </p:cNvSpPr>
            <p:nvPr/>
          </p:nvSpPr>
          <p:spPr bwMode="auto">
            <a:xfrm>
              <a:off x="1517" y="3700"/>
              <a:ext cx="1" cy="425"/>
            </a:xfrm>
            <a:prstGeom prst="line">
              <a:avLst/>
            </a:prstGeom>
            <a:noFill/>
            <a:ln w="28440">
              <a:solidFill>
                <a:srgbClr val="000000"/>
              </a:solidFill>
              <a:prstDash val="sysDot"/>
              <a:round/>
              <a:headEnd/>
              <a:tailEnd type="triangle" w="med" len="med"/>
            </a:ln>
            <a:effectLst/>
          </p:spPr>
          <p:txBody>
            <a:bodyPr/>
            <a:lstStyle/>
            <a:p>
              <a:pPr algn="r" rtl="1" latinLnBrk="0"/>
              <a:endParaRPr lang="en-US" sz="1350" dirty="0">
                <a:solidFill>
                  <a:srgbClr val="000000"/>
                </a:solidFill>
              </a:endParaRPr>
            </a:p>
          </p:txBody>
        </p:sp>
        <p:grpSp>
          <p:nvGrpSpPr>
            <p:cNvPr id="8" name="Group 8"/>
            <p:cNvGrpSpPr>
              <a:grpSpLocks/>
            </p:cNvGrpSpPr>
            <p:nvPr/>
          </p:nvGrpSpPr>
          <p:grpSpPr bwMode="auto">
            <a:xfrm>
              <a:off x="688" y="1919"/>
              <a:ext cx="3700" cy="282"/>
              <a:chOff x="688" y="1919"/>
              <a:chExt cx="3700" cy="282"/>
            </a:xfrm>
          </p:grpSpPr>
          <p:sp>
            <p:nvSpPr>
              <p:cNvPr id="106" name="AutoShape 9"/>
              <p:cNvSpPr>
                <a:spLocks noChangeArrowheads="1"/>
              </p:cNvSpPr>
              <p:nvPr/>
            </p:nvSpPr>
            <p:spPr bwMode="auto">
              <a:xfrm>
                <a:off x="688" y="1919"/>
                <a:ext cx="3700" cy="282"/>
              </a:xfrm>
              <a:prstGeom prst="roundRect">
                <a:avLst>
                  <a:gd name="adj" fmla="val 352"/>
                </a:avLst>
              </a:prstGeom>
              <a:solidFill>
                <a:schemeClr val="tx2">
                  <a:lumMod val="60000"/>
                  <a:lumOff val="40000"/>
                </a:schemeClr>
              </a:solidFill>
              <a:ln w="38160">
                <a:solidFill>
                  <a:srgbClr val="0070C0"/>
                </a:solidFill>
                <a:round/>
                <a:headEnd/>
                <a:tailEnd/>
              </a:ln>
              <a:effectLst/>
            </p:spPr>
            <p:txBody>
              <a:bodyPr wrap="none" anchor="ctr"/>
              <a:lstStyle/>
              <a:p>
                <a:pPr algn="r" rtl="1" latinLnBrk="0"/>
                <a:endParaRPr lang="en-US" sz="1350" dirty="0">
                  <a:solidFill>
                    <a:srgbClr val="000000"/>
                  </a:solidFill>
                </a:endParaRPr>
              </a:p>
            </p:txBody>
          </p:sp>
          <p:sp>
            <p:nvSpPr>
              <p:cNvPr id="107" name="Text Box 10"/>
              <p:cNvSpPr txBox="1">
                <a:spLocks noChangeArrowheads="1"/>
              </p:cNvSpPr>
              <p:nvPr/>
            </p:nvSpPr>
            <p:spPr bwMode="auto">
              <a:xfrm>
                <a:off x="688" y="1919"/>
                <a:ext cx="3700" cy="242"/>
              </a:xfrm>
              <a:prstGeom prst="rect">
                <a:avLst/>
              </a:prstGeom>
              <a:noFill/>
              <a:ln w="9525">
                <a:noFill/>
                <a:round/>
                <a:headEnd/>
                <a:tailEnd/>
              </a:ln>
              <a:effectLst/>
            </p:spPr>
            <p:txBody>
              <a:bodyPr lIns="61229" tIns="31839" rIns="61229" bIns="31839">
                <a:spAutoFit/>
              </a:bodyPr>
              <a:lstStyle/>
              <a:p>
                <a:pPr algn="ctr" defTabSz="310754" rtl="1" eaLnBrk="0" latinLnBrk="0" hangingPunct="0">
                  <a:lnSpc>
                    <a:spcPct val="95000"/>
                  </a:lnSpc>
                  <a:buClr>
                    <a:srgbClr val="000000"/>
                  </a:buClr>
                  <a:buSzPct val="45000"/>
                  <a:tabLst>
                    <a:tab pos="492919" algn="l"/>
                    <a:tab pos="984647" algn="l"/>
                    <a:tab pos="1477566" algn="l"/>
                    <a:tab pos="1970485" algn="l"/>
                    <a:tab pos="2462213" algn="l"/>
                    <a:tab pos="2955131" algn="l"/>
                    <a:tab pos="3446860" algn="l"/>
                    <a:tab pos="3939779" algn="l"/>
                  </a:tabLst>
                </a:pPr>
                <a:r>
                  <a:rPr lang="en-GB" sz="1350" b="1" dirty="0">
                    <a:solidFill>
                      <a:srgbClr val="000000"/>
                    </a:solidFill>
                    <a:latin typeface="Nimbus Roman No9 L" pitchFamily="16" charset="0"/>
                  </a:rPr>
                  <a:t>Software development process</a:t>
                </a:r>
              </a:p>
            </p:txBody>
          </p:sp>
        </p:grpSp>
        <p:sp>
          <p:nvSpPr>
            <p:cNvPr id="9" name="Line 11"/>
            <p:cNvSpPr>
              <a:spLocks noChangeShapeType="1"/>
            </p:cNvSpPr>
            <p:nvPr/>
          </p:nvSpPr>
          <p:spPr bwMode="auto">
            <a:xfrm>
              <a:off x="816" y="2192"/>
              <a:ext cx="1" cy="670"/>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10" name="Line 12"/>
            <p:cNvSpPr>
              <a:spLocks noChangeShapeType="1"/>
            </p:cNvSpPr>
            <p:nvPr/>
          </p:nvSpPr>
          <p:spPr bwMode="auto">
            <a:xfrm>
              <a:off x="1007" y="2192"/>
              <a:ext cx="1" cy="679"/>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11" name="Line 13"/>
            <p:cNvSpPr>
              <a:spLocks noChangeShapeType="1"/>
            </p:cNvSpPr>
            <p:nvPr/>
          </p:nvSpPr>
          <p:spPr bwMode="auto">
            <a:xfrm>
              <a:off x="1390" y="2192"/>
              <a:ext cx="1" cy="670"/>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12" name="Line 14"/>
            <p:cNvSpPr>
              <a:spLocks noChangeShapeType="1"/>
            </p:cNvSpPr>
            <p:nvPr/>
          </p:nvSpPr>
          <p:spPr bwMode="auto">
            <a:xfrm>
              <a:off x="1804" y="2192"/>
              <a:ext cx="1" cy="670"/>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13" name="Line 15"/>
            <p:cNvSpPr>
              <a:spLocks noChangeShapeType="1"/>
            </p:cNvSpPr>
            <p:nvPr/>
          </p:nvSpPr>
          <p:spPr bwMode="auto">
            <a:xfrm>
              <a:off x="1677" y="2192"/>
              <a:ext cx="1" cy="657"/>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14" name="Line 16"/>
            <p:cNvSpPr>
              <a:spLocks noChangeShapeType="1"/>
            </p:cNvSpPr>
            <p:nvPr/>
          </p:nvSpPr>
          <p:spPr bwMode="auto">
            <a:xfrm>
              <a:off x="2347" y="2192"/>
              <a:ext cx="1" cy="657"/>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15" name="Line 17"/>
            <p:cNvSpPr>
              <a:spLocks noChangeShapeType="1"/>
            </p:cNvSpPr>
            <p:nvPr/>
          </p:nvSpPr>
          <p:spPr bwMode="auto">
            <a:xfrm>
              <a:off x="2634" y="2192"/>
              <a:ext cx="1" cy="768"/>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16" name="Line 18"/>
            <p:cNvSpPr>
              <a:spLocks noChangeShapeType="1"/>
            </p:cNvSpPr>
            <p:nvPr/>
          </p:nvSpPr>
          <p:spPr bwMode="auto">
            <a:xfrm>
              <a:off x="2921" y="2192"/>
              <a:ext cx="1" cy="670"/>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17" name="Line 19"/>
            <p:cNvSpPr>
              <a:spLocks noChangeShapeType="1"/>
            </p:cNvSpPr>
            <p:nvPr/>
          </p:nvSpPr>
          <p:spPr bwMode="auto">
            <a:xfrm>
              <a:off x="2219" y="2192"/>
              <a:ext cx="1" cy="679"/>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18" name="Line 20"/>
            <p:cNvSpPr>
              <a:spLocks noChangeShapeType="1"/>
            </p:cNvSpPr>
            <p:nvPr/>
          </p:nvSpPr>
          <p:spPr bwMode="auto">
            <a:xfrm>
              <a:off x="3782" y="2192"/>
              <a:ext cx="1" cy="643"/>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19" name="Line 21"/>
            <p:cNvSpPr>
              <a:spLocks noChangeShapeType="1"/>
            </p:cNvSpPr>
            <p:nvPr/>
          </p:nvSpPr>
          <p:spPr bwMode="auto">
            <a:xfrm>
              <a:off x="3655" y="2192"/>
              <a:ext cx="1" cy="657"/>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20" name="Line 22"/>
            <p:cNvSpPr>
              <a:spLocks noChangeShapeType="1"/>
            </p:cNvSpPr>
            <p:nvPr/>
          </p:nvSpPr>
          <p:spPr bwMode="auto">
            <a:xfrm>
              <a:off x="3367" y="2192"/>
              <a:ext cx="1" cy="670"/>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21" name="Line 23"/>
            <p:cNvSpPr>
              <a:spLocks noChangeShapeType="1"/>
            </p:cNvSpPr>
            <p:nvPr/>
          </p:nvSpPr>
          <p:spPr bwMode="auto">
            <a:xfrm>
              <a:off x="3974" y="2192"/>
              <a:ext cx="1" cy="657"/>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22" name="Line 24"/>
            <p:cNvSpPr>
              <a:spLocks noChangeShapeType="1"/>
            </p:cNvSpPr>
            <p:nvPr/>
          </p:nvSpPr>
          <p:spPr bwMode="auto">
            <a:xfrm>
              <a:off x="4197" y="2192"/>
              <a:ext cx="1" cy="670"/>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23" name="Line 25"/>
            <p:cNvSpPr>
              <a:spLocks noChangeShapeType="1"/>
            </p:cNvSpPr>
            <p:nvPr/>
          </p:nvSpPr>
          <p:spPr bwMode="auto">
            <a:xfrm>
              <a:off x="4293" y="2192"/>
              <a:ext cx="1" cy="670"/>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24" name="Line 26"/>
            <p:cNvSpPr>
              <a:spLocks noChangeShapeType="1"/>
            </p:cNvSpPr>
            <p:nvPr/>
          </p:nvSpPr>
          <p:spPr bwMode="auto">
            <a:xfrm>
              <a:off x="1581" y="2192"/>
              <a:ext cx="1" cy="643"/>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25" name="Line 27"/>
            <p:cNvSpPr>
              <a:spLocks noChangeShapeType="1"/>
            </p:cNvSpPr>
            <p:nvPr/>
          </p:nvSpPr>
          <p:spPr bwMode="auto">
            <a:xfrm>
              <a:off x="3049" y="2201"/>
              <a:ext cx="1" cy="648"/>
            </a:xfrm>
            <a:prstGeom prst="line">
              <a:avLst/>
            </a:prstGeom>
            <a:noFill/>
            <a:ln w="19080">
              <a:solidFill>
                <a:srgbClr val="000000"/>
              </a:solidFill>
              <a:round/>
              <a:headEnd type="triangle" w="med" len="med"/>
              <a:tailEnd type="triangle" w="med" len="med"/>
            </a:ln>
            <a:effectLst/>
          </p:spPr>
          <p:txBody>
            <a:bodyPr/>
            <a:lstStyle/>
            <a:p>
              <a:pPr algn="r" rtl="1" latinLnBrk="0"/>
              <a:endParaRPr lang="en-US" sz="1350" dirty="0">
                <a:solidFill>
                  <a:srgbClr val="000000"/>
                </a:solidFill>
              </a:endParaRPr>
            </a:p>
          </p:txBody>
        </p:sp>
        <p:sp>
          <p:nvSpPr>
            <p:cNvPr id="26" name="Freeform 28"/>
            <p:cNvSpPr>
              <a:spLocks noChangeArrowheads="1"/>
            </p:cNvSpPr>
            <p:nvPr/>
          </p:nvSpPr>
          <p:spPr bwMode="auto">
            <a:xfrm>
              <a:off x="752" y="2835"/>
              <a:ext cx="95" cy="106"/>
            </a:xfrm>
            <a:custGeom>
              <a:avLst/>
              <a:gdLst/>
              <a:ahLst/>
              <a:cxnLst>
                <a:cxn ang="0">
                  <a:pos x="210" y="0"/>
                </a:cxn>
                <a:cxn ang="0">
                  <a:pos x="210" y="0"/>
                </a:cxn>
                <a:cxn ang="0">
                  <a:pos x="420" y="234"/>
                </a:cxn>
                <a:cxn ang="0">
                  <a:pos x="210" y="468"/>
                </a:cxn>
                <a:cxn ang="0">
                  <a:pos x="210" y="468"/>
                </a:cxn>
                <a:cxn ang="0">
                  <a:pos x="0" y="234"/>
                </a:cxn>
                <a:cxn ang="0">
                  <a:pos x="210" y="0"/>
                </a:cxn>
              </a:cxnLst>
              <a:rect l="0" t="0" r="r" b="b"/>
              <a:pathLst>
                <a:path w="421" h="469">
                  <a:moveTo>
                    <a:pt x="210" y="0"/>
                  </a:moveTo>
                  <a:lnTo>
                    <a:pt x="210" y="0"/>
                  </a:lnTo>
                  <a:lnTo>
                    <a:pt x="420" y="234"/>
                  </a:lnTo>
                  <a:lnTo>
                    <a:pt x="210" y="468"/>
                  </a:lnTo>
                  <a:lnTo>
                    <a:pt x="210" y="468"/>
                  </a:lnTo>
                  <a:lnTo>
                    <a:pt x="0" y="234"/>
                  </a:lnTo>
                  <a:lnTo>
                    <a:pt x="210"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27" name="Freeform 29"/>
            <p:cNvSpPr>
              <a:spLocks noChangeArrowheads="1"/>
            </p:cNvSpPr>
            <p:nvPr/>
          </p:nvSpPr>
          <p:spPr bwMode="auto">
            <a:xfrm>
              <a:off x="4548" y="2412"/>
              <a:ext cx="95" cy="106"/>
            </a:xfrm>
            <a:custGeom>
              <a:avLst/>
              <a:gdLst/>
              <a:ahLst/>
              <a:cxnLst>
                <a:cxn ang="0">
                  <a:pos x="209" y="0"/>
                </a:cxn>
                <a:cxn ang="0">
                  <a:pos x="209" y="0"/>
                </a:cxn>
                <a:cxn ang="0">
                  <a:pos x="418" y="234"/>
                </a:cxn>
                <a:cxn ang="0">
                  <a:pos x="209" y="468"/>
                </a:cxn>
                <a:cxn ang="0">
                  <a:pos x="209" y="468"/>
                </a:cxn>
                <a:cxn ang="0">
                  <a:pos x="0" y="234"/>
                </a:cxn>
                <a:cxn ang="0">
                  <a:pos x="209" y="0"/>
                </a:cxn>
              </a:cxnLst>
              <a:rect l="0" t="0" r="r" b="b"/>
              <a:pathLst>
                <a:path w="419" h="469">
                  <a:moveTo>
                    <a:pt x="209" y="0"/>
                  </a:moveTo>
                  <a:lnTo>
                    <a:pt x="209" y="0"/>
                  </a:lnTo>
                  <a:lnTo>
                    <a:pt x="418" y="234"/>
                  </a:lnTo>
                  <a:lnTo>
                    <a:pt x="209" y="468"/>
                  </a:lnTo>
                  <a:lnTo>
                    <a:pt x="209" y="468"/>
                  </a:lnTo>
                  <a:lnTo>
                    <a:pt x="0" y="234"/>
                  </a:lnTo>
                  <a:lnTo>
                    <a:pt x="209"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28" name="Freeform 30"/>
            <p:cNvSpPr>
              <a:spLocks noChangeArrowheads="1"/>
            </p:cNvSpPr>
            <p:nvPr/>
          </p:nvSpPr>
          <p:spPr bwMode="auto">
            <a:xfrm>
              <a:off x="943" y="2835"/>
              <a:ext cx="97" cy="106"/>
            </a:xfrm>
            <a:custGeom>
              <a:avLst/>
              <a:gdLst/>
              <a:ahLst/>
              <a:cxnLst>
                <a:cxn ang="0">
                  <a:pos x="212" y="0"/>
                </a:cxn>
                <a:cxn ang="0">
                  <a:pos x="212" y="0"/>
                </a:cxn>
                <a:cxn ang="0">
                  <a:pos x="425" y="234"/>
                </a:cxn>
                <a:cxn ang="0">
                  <a:pos x="212" y="468"/>
                </a:cxn>
                <a:cxn ang="0">
                  <a:pos x="212" y="468"/>
                </a:cxn>
                <a:cxn ang="0">
                  <a:pos x="0" y="234"/>
                </a:cxn>
                <a:cxn ang="0">
                  <a:pos x="212" y="0"/>
                </a:cxn>
              </a:cxnLst>
              <a:rect l="0" t="0" r="r" b="b"/>
              <a:pathLst>
                <a:path w="426" h="469">
                  <a:moveTo>
                    <a:pt x="212" y="0"/>
                  </a:moveTo>
                  <a:lnTo>
                    <a:pt x="212" y="0"/>
                  </a:lnTo>
                  <a:lnTo>
                    <a:pt x="425" y="234"/>
                  </a:lnTo>
                  <a:lnTo>
                    <a:pt x="212" y="468"/>
                  </a:lnTo>
                  <a:lnTo>
                    <a:pt x="212" y="468"/>
                  </a:lnTo>
                  <a:lnTo>
                    <a:pt x="0" y="234"/>
                  </a:lnTo>
                  <a:lnTo>
                    <a:pt x="212"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29" name="Freeform 31"/>
            <p:cNvSpPr>
              <a:spLocks noChangeArrowheads="1"/>
            </p:cNvSpPr>
            <p:nvPr/>
          </p:nvSpPr>
          <p:spPr bwMode="auto">
            <a:xfrm>
              <a:off x="1741" y="2835"/>
              <a:ext cx="95" cy="106"/>
            </a:xfrm>
            <a:custGeom>
              <a:avLst/>
              <a:gdLst/>
              <a:ahLst/>
              <a:cxnLst>
                <a:cxn ang="0">
                  <a:pos x="210" y="0"/>
                </a:cxn>
                <a:cxn ang="0">
                  <a:pos x="210" y="0"/>
                </a:cxn>
                <a:cxn ang="0">
                  <a:pos x="420" y="234"/>
                </a:cxn>
                <a:cxn ang="0">
                  <a:pos x="210" y="468"/>
                </a:cxn>
                <a:cxn ang="0">
                  <a:pos x="210" y="468"/>
                </a:cxn>
                <a:cxn ang="0">
                  <a:pos x="0" y="234"/>
                </a:cxn>
                <a:cxn ang="0">
                  <a:pos x="210" y="0"/>
                </a:cxn>
              </a:cxnLst>
              <a:rect l="0" t="0" r="r" b="b"/>
              <a:pathLst>
                <a:path w="421" h="469">
                  <a:moveTo>
                    <a:pt x="210" y="0"/>
                  </a:moveTo>
                  <a:lnTo>
                    <a:pt x="210" y="0"/>
                  </a:lnTo>
                  <a:lnTo>
                    <a:pt x="420" y="234"/>
                  </a:lnTo>
                  <a:lnTo>
                    <a:pt x="210" y="468"/>
                  </a:lnTo>
                  <a:lnTo>
                    <a:pt x="210" y="468"/>
                  </a:lnTo>
                  <a:lnTo>
                    <a:pt x="0" y="234"/>
                  </a:lnTo>
                  <a:lnTo>
                    <a:pt x="210"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30" name="Freeform 32"/>
            <p:cNvSpPr>
              <a:spLocks noChangeArrowheads="1"/>
            </p:cNvSpPr>
            <p:nvPr/>
          </p:nvSpPr>
          <p:spPr bwMode="auto">
            <a:xfrm>
              <a:off x="2154" y="2826"/>
              <a:ext cx="95" cy="105"/>
            </a:xfrm>
            <a:custGeom>
              <a:avLst/>
              <a:gdLst/>
              <a:ahLst/>
              <a:cxnLst>
                <a:cxn ang="0">
                  <a:pos x="210" y="0"/>
                </a:cxn>
                <a:cxn ang="0">
                  <a:pos x="210" y="0"/>
                </a:cxn>
                <a:cxn ang="0">
                  <a:pos x="420" y="231"/>
                </a:cxn>
                <a:cxn ang="0">
                  <a:pos x="210" y="463"/>
                </a:cxn>
                <a:cxn ang="0">
                  <a:pos x="210" y="463"/>
                </a:cxn>
                <a:cxn ang="0">
                  <a:pos x="0" y="231"/>
                </a:cxn>
                <a:cxn ang="0">
                  <a:pos x="210" y="0"/>
                </a:cxn>
              </a:cxnLst>
              <a:rect l="0" t="0" r="r" b="b"/>
              <a:pathLst>
                <a:path w="421" h="464">
                  <a:moveTo>
                    <a:pt x="210" y="0"/>
                  </a:moveTo>
                  <a:lnTo>
                    <a:pt x="210" y="0"/>
                  </a:lnTo>
                  <a:lnTo>
                    <a:pt x="420" y="231"/>
                  </a:lnTo>
                  <a:lnTo>
                    <a:pt x="210" y="463"/>
                  </a:lnTo>
                  <a:lnTo>
                    <a:pt x="210" y="463"/>
                  </a:lnTo>
                  <a:lnTo>
                    <a:pt x="0" y="231"/>
                  </a:lnTo>
                  <a:lnTo>
                    <a:pt x="210"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31" name="Freeform 33"/>
            <p:cNvSpPr>
              <a:spLocks noChangeArrowheads="1"/>
            </p:cNvSpPr>
            <p:nvPr/>
          </p:nvSpPr>
          <p:spPr bwMode="auto">
            <a:xfrm>
              <a:off x="2283" y="2835"/>
              <a:ext cx="96" cy="106"/>
            </a:xfrm>
            <a:custGeom>
              <a:avLst/>
              <a:gdLst/>
              <a:ahLst/>
              <a:cxnLst>
                <a:cxn ang="0">
                  <a:pos x="211" y="0"/>
                </a:cxn>
                <a:cxn ang="0">
                  <a:pos x="211" y="0"/>
                </a:cxn>
                <a:cxn ang="0">
                  <a:pos x="423" y="234"/>
                </a:cxn>
                <a:cxn ang="0">
                  <a:pos x="211" y="468"/>
                </a:cxn>
                <a:cxn ang="0">
                  <a:pos x="211" y="468"/>
                </a:cxn>
                <a:cxn ang="0">
                  <a:pos x="0" y="234"/>
                </a:cxn>
                <a:cxn ang="0">
                  <a:pos x="211" y="0"/>
                </a:cxn>
              </a:cxnLst>
              <a:rect l="0" t="0" r="r" b="b"/>
              <a:pathLst>
                <a:path w="424" h="469">
                  <a:moveTo>
                    <a:pt x="211" y="0"/>
                  </a:moveTo>
                  <a:lnTo>
                    <a:pt x="211" y="0"/>
                  </a:lnTo>
                  <a:lnTo>
                    <a:pt x="423" y="234"/>
                  </a:lnTo>
                  <a:lnTo>
                    <a:pt x="211" y="468"/>
                  </a:lnTo>
                  <a:lnTo>
                    <a:pt x="211" y="468"/>
                  </a:lnTo>
                  <a:lnTo>
                    <a:pt x="0" y="234"/>
                  </a:lnTo>
                  <a:lnTo>
                    <a:pt x="211"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32" name="Freeform 34"/>
            <p:cNvSpPr>
              <a:spLocks noChangeArrowheads="1"/>
            </p:cNvSpPr>
            <p:nvPr/>
          </p:nvSpPr>
          <p:spPr bwMode="auto">
            <a:xfrm>
              <a:off x="1326" y="2871"/>
              <a:ext cx="97" cy="105"/>
            </a:xfrm>
            <a:custGeom>
              <a:avLst/>
              <a:gdLst/>
              <a:ahLst/>
              <a:cxnLst>
                <a:cxn ang="0">
                  <a:pos x="212" y="0"/>
                </a:cxn>
                <a:cxn ang="0">
                  <a:pos x="212" y="0"/>
                </a:cxn>
                <a:cxn ang="0">
                  <a:pos x="425" y="231"/>
                </a:cxn>
                <a:cxn ang="0">
                  <a:pos x="212" y="463"/>
                </a:cxn>
                <a:cxn ang="0">
                  <a:pos x="212" y="463"/>
                </a:cxn>
                <a:cxn ang="0">
                  <a:pos x="0" y="231"/>
                </a:cxn>
                <a:cxn ang="0">
                  <a:pos x="212" y="0"/>
                </a:cxn>
              </a:cxnLst>
              <a:rect l="0" t="0" r="r" b="b"/>
              <a:pathLst>
                <a:path w="426" h="464">
                  <a:moveTo>
                    <a:pt x="212" y="0"/>
                  </a:moveTo>
                  <a:lnTo>
                    <a:pt x="212" y="0"/>
                  </a:lnTo>
                  <a:lnTo>
                    <a:pt x="425" y="231"/>
                  </a:lnTo>
                  <a:lnTo>
                    <a:pt x="212" y="463"/>
                  </a:lnTo>
                  <a:lnTo>
                    <a:pt x="212" y="463"/>
                  </a:lnTo>
                  <a:lnTo>
                    <a:pt x="0" y="231"/>
                  </a:lnTo>
                  <a:lnTo>
                    <a:pt x="212"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33" name="Freeform 35"/>
            <p:cNvSpPr>
              <a:spLocks noChangeArrowheads="1"/>
            </p:cNvSpPr>
            <p:nvPr/>
          </p:nvSpPr>
          <p:spPr bwMode="auto">
            <a:xfrm>
              <a:off x="1517" y="2835"/>
              <a:ext cx="96" cy="106"/>
            </a:xfrm>
            <a:custGeom>
              <a:avLst/>
              <a:gdLst/>
              <a:ahLst/>
              <a:cxnLst>
                <a:cxn ang="0">
                  <a:pos x="211" y="0"/>
                </a:cxn>
                <a:cxn ang="0">
                  <a:pos x="211" y="0"/>
                </a:cxn>
                <a:cxn ang="0">
                  <a:pos x="423" y="234"/>
                </a:cxn>
                <a:cxn ang="0">
                  <a:pos x="211" y="468"/>
                </a:cxn>
                <a:cxn ang="0">
                  <a:pos x="211" y="468"/>
                </a:cxn>
                <a:cxn ang="0">
                  <a:pos x="0" y="234"/>
                </a:cxn>
                <a:cxn ang="0">
                  <a:pos x="211" y="0"/>
                </a:cxn>
              </a:cxnLst>
              <a:rect l="0" t="0" r="r" b="b"/>
              <a:pathLst>
                <a:path w="424" h="469">
                  <a:moveTo>
                    <a:pt x="211" y="0"/>
                  </a:moveTo>
                  <a:lnTo>
                    <a:pt x="211" y="0"/>
                  </a:lnTo>
                  <a:lnTo>
                    <a:pt x="423" y="234"/>
                  </a:lnTo>
                  <a:lnTo>
                    <a:pt x="211" y="468"/>
                  </a:lnTo>
                  <a:lnTo>
                    <a:pt x="211" y="468"/>
                  </a:lnTo>
                  <a:lnTo>
                    <a:pt x="0" y="234"/>
                  </a:lnTo>
                  <a:lnTo>
                    <a:pt x="211"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34" name="Freeform 36"/>
            <p:cNvSpPr>
              <a:spLocks noChangeArrowheads="1"/>
            </p:cNvSpPr>
            <p:nvPr/>
          </p:nvSpPr>
          <p:spPr bwMode="auto">
            <a:xfrm>
              <a:off x="2594" y="2830"/>
              <a:ext cx="96" cy="106"/>
            </a:xfrm>
            <a:custGeom>
              <a:avLst/>
              <a:gdLst/>
              <a:ahLst/>
              <a:cxnLst>
                <a:cxn ang="0">
                  <a:pos x="211" y="0"/>
                </a:cxn>
                <a:cxn ang="0">
                  <a:pos x="211" y="0"/>
                </a:cxn>
                <a:cxn ang="0">
                  <a:pos x="423" y="234"/>
                </a:cxn>
                <a:cxn ang="0">
                  <a:pos x="211" y="468"/>
                </a:cxn>
                <a:cxn ang="0">
                  <a:pos x="211" y="468"/>
                </a:cxn>
                <a:cxn ang="0">
                  <a:pos x="0" y="234"/>
                </a:cxn>
                <a:cxn ang="0">
                  <a:pos x="211" y="0"/>
                </a:cxn>
              </a:cxnLst>
              <a:rect l="0" t="0" r="r" b="b"/>
              <a:pathLst>
                <a:path w="424" h="469">
                  <a:moveTo>
                    <a:pt x="211" y="0"/>
                  </a:moveTo>
                  <a:lnTo>
                    <a:pt x="211" y="0"/>
                  </a:lnTo>
                  <a:lnTo>
                    <a:pt x="423" y="234"/>
                  </a:lnTo>
                  <a:lnTo>
                    <a:pt x="211" y="468"/>
                  </a:lnTo>
                  <a:lnTo>
                    <a:pt x="211" y="468"/>
                  </a:lnTo>
                  <a:lnTo>
                    <a:pt x="0" y="234"/>
                  </a:lnTo>
                  <a:lnTo>
                    <a:pt x="211"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35" name="Freeform 37"/>
            <p:cNvSpPr>
              <a:spLocks noChangeArrowheads="1"/>
            </p:cNvSpPr>
            <p:nvPr/>
          </p:nvSpPr>
          <p:spPr bwMode="auto">
            <a:xfrm>
              <a:off x="2868" y="2854"/>
              <a:ext cx="95" cy="106"/>
            </a:xfrm>
            <a:custGeom>
              <a:avLst/>
              <a:gdLst/>
              <a:ahLst/>
              <a:cxnLst>
                <a:cxn ang="0">
                  <a:pos x="210" y="0"/>
                </a:cxn>
                <a:cxn ang="0">
                  <a:pos x="210" y="0"/>
                </a:cxn>
                <a:cxn ang="0">
                  <a:pos x="420" y="234"/>
                </a:cxn>
                <a:cxn ang="0">
                  <a:pos x="210" y="468"/>
                </a:cxn>
                <a:cxn ang="0">
                  <a:pos x="210" y="468"/>
                </a:cxn>
                <a:cxn ang="0">
                  <a:pos x="0" y="234"/>
                </a:cxn>
                <a:cxn ang="0">
                  <a:pos x="210" y="0"/>
                </a:cxn>
              </a:cxnLst>
              <a:rect l="0" t="0" r="r" b="b"/>
              <a:pathLst>
                <a:path w="421" h="469">
                  <a:moveTo>
                    <a:pt x="210" y="0"/>
                  </a:moveTo>
                  <a:lnTo>
                    <a:pt x="210" y="0"/>
                  </a:lnTo>
                  <a:lnTo>
                    <a:pt x="420" y="234"/>
                  </a:lnTo>
                  <a:lnTo>
                    <a:pt x="210" y="468"/>
                  </a:lnTo>
                  <a:lnTo>
                    <a:pt x="210" y="468"/>
                  </a:lnTo>
                  <a:lnTo>
                    <a:pt x="0" y="234"/>
                  </a:lnTo>
                  <a:lnTo>
                    <a:pt x="210"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36" name="Freeform 38"/>
            <p:cNvSpPr>
              <a:spLocks noChangeArrowheads="1"/>
            </p:cNvSpPr>
            <p:nvPr/>
          </p:nvSpPr>
          <p:spPr bwMode="auto">
            <a:xfrm>
              <a:off x="2985" y="2835"/>
              <a:ext cx="95" cy="106"/>
            </a:xfrm>
            <a:custGeom>
              <a:avLst/>
              <a:gdLst/>
              <a:ahLst/>
              <a:cxnLst>
                <a:cxn ang="0">
                  <a:pos x="210" y="0"/>
                </a:cxn>
                <a:cxn ang="0">
                  <a:pos x="210" y="0"/>
                </a:cxn>
                <a:cxn ang="0">
                  <a:pos x="420" y="234"/>
                </a:cxn>
                <a:cxn ang="0">
                  <a:pos x="210" y="468"/>
                </a:cxn>
                <a:cxn ang="0">
                  <a:pos x="210" y="468"/>
                </a:cxn>
                <a:cxn ang="0">
                  <a:pos x="0" y="234"/>
                </a:cxn>
                <a:cxn ang="0">
                  <a:pos x="210" y="0"/>
                </a:cxn>
              </a:cxnLst>
              <a:rect l="0" t="0" r="r" b="b"/>
              <a:pathLst>
                <a:path w="421" h="469">
                  <a:moveTo>
                    <a:pt x="210" y="0"/>
                  </a:moveTo>
                  <a:lnTo>
                    <a:pt x="210" y="0"/>
                  </a:lnTo>
                  <a:lnTo>
                    <a:pt x="420" y="234"/>
                  </a:lnTo>
                  <a:lnTo>
                    <a:pt x="210" y="468"/>
                  </a:lnTo>
                  <a:lnTo>
                    <a:pt x="210" y="468"/>
                  </a:lnTo>
                  <a:lnTo>
                    <a:pt x="0" y="234"/>
                  </a:lnTo>
                  <a:lnTo>
                    <a:pt x="210"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37" name="Freeform 39"/>
            <p:cNvSpPr>
              <a:spLocks noChangeArrowheads="1"/>
            </p:cNvSpPr>
            <p:nvPr/>
          </p:nvSpPr>
          <p:spPr bwMode="auto">
            <a:xfrm>
              <a:off x="3319" y="2842"/>
              <a:ext cx="96" cy="105"/>
            </a:xfrm>
            <a:custGeom>
              <a:avLst/>
              <a:gdLst/>
              <a:ahLst/>
              <a:cxnLst>
                <a:cxn ang="0">
                  <a:pos x="211" y="0"/>
                </a:cxn>
                <a:cxn ang="0">
                  <a:pos x="211" y="0"/>
                </a:cxn>
                <a:cxn ang="0">
                  <a:pos x="423" y="231"/>
                </a:cxn>
                <a:cxn ang="0">
                  <a:pos x="211" y="463"/>
                </a:cxn>
                <a:cxn ang="0">
                  <a:pos x="211" y="463"/>
                </a:cxn>
                <a:cxn ang="0">
                  <a:pos x="0" y="231"/>
                </a:cxn>
                <a:cxn ang="0">
                  <a:pos x="211" y="0"/>
                </a:cxn>
              </a:cxnLst>
              <a:rect l="0" t="0" r="r" b="b"/>
              <a:pathLst>
                <a:path w="424" h="464">
                  <a:moveTo>
                    <a:pt x="211" y="0"/>
                  </a:moveTo>
                  <a:lnTo>
                    <a:pt x="211" y="0"/>
                  </a:lnTo>
                  <a:lnTo>
                    <a:pt x="423" y="231"/>
                  </a:lnTo>
                  <a:lnTo>
                    <a:pt x="211" y="463"/>
                  </a:lnTo>
                  <a:lnTo>
                    <a:pt x="211" y="463"/>
                  </a:lnTo>
                  <a:lnTo>
                    <a:pt x="0" y="231"/>
                  </a:lnTo>
                  <a:lnTo>
                    <a:pt x="211"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38" name="Freeform 40"/>
            <p:cNvSpPr>
              <a:spLocks noChangeArrowheads="1"/>
            </p:cNvSpPr>
            <p:nvPr/>
          </p:nvSpPr>
          <p:spPr bwMode="auto">
            <a:xfrm>
              <a:off x="3594" y="2861"/>
              <a:ext cx="96" cy="106"/>
            </a:xfrm>
            <a:custGeom>
              <a:avLst/>
              <a:gdLst/>
              <a:ahLst/>
              <a:cxnLst>
                <a:cxn ang="0">
                  <a:pos x="211" y="0"/>
                </a:cxn>
                <a:cxn ang="0">
                  <a:pos x="211" y="0"/>
                </a:cxn>
                <a:cxn ang="0">
                  <a:pos x="423" y="234"/>
                </a:cxn>
                <a:cxn ang="0">
                  <a:pos x="211" y="468"/>
                </a:cxn>
                <a:cxn ang="0">
                  <a:pos x="211" y="468"/>
                </a:cxn>
                <a:cxn ang="0">
                  <a:pos x="0" y="234"/>
                </a:cxn>
                <a:cxn ang="0">
                  <a:pos x="211" y="0"/>
                </a:cxn>
              </a:cxnLst>
              <a:rect l="0" t="0" r="r" b="b"/>
              <a:pathLst>
                <a:path w="424" h="469">
                  <a:moveTo>
                    <a:pt x="211" y="0"/>
                  </a:moveTo>
                  <a:lnTo>
                    <a:pt x="211" y="0"/>
                  </a:lnTo>
                  <a:lnTo>
                    <a:pt x="423" y="234"/>
                  </a:lnTo>
                  <a:lnTo>
                    <a:pt x="211" y="468"/>
                  </a:lnTo>
                  <a:lnTo>
                    <a:pt x="211" y="468"/>
                  </a:lnTo>
                  <a:lnTo>
                    <a:pt x="0" y="234"/>
                  </a:lnTo>
                  <a:lnTo>
                    <a:pt x="211"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39" name="Freeform 41"/>
            <p:cNvSpPr>
              <a:spLocks noChangeArrowheads="1"/>
            </p:cNvSpPr>
            <p:nvPr/>
          </p:nvSpPr>
          <p:spPr bwMode="auto">
            <a:xfrm>
              <a:off x="3743" y="2836"/>
              <a:ext cx="96" cy="106"/>
            </a:xfrm>
            <a:custGeom>
              <a:avLst/>
              <a:gdLst/>
              <a:ahLst/>
              <a:cxnLst>
                <a:cxn ang="0">
                  <a:pos x="211" y="0"/>
                </a:cxn>
                <a:cxn ang="0">
                  <a:pos x="211" y="0"/>
                </a:cxn>
                <a:cxn ang="0">
                  <a:pos x="423" y="234"/>
                </a:cxn>
                <a:cxn ang="0">
                  <a:pos x="211" y="468"/>
                </a:cxn>
                <a:cxn ang="0">
                  <a:pos x="211" y="468"/>
                </a:cxn>
                <a:cxn ang="0">
                  <a:pos x="0" y="234"/>
                </a:cxn>
                <a:cxn ang="0">
                  <a:pos x="211" y="0"/>
                </a:cxn>
              </a:cxnLst>
              <a:rect l="0" t="0" r="r" b="b"/>
              <a:pathLst>
                <a:path w="424" h="469">
                  <a:moveTo>
                    <a:pt x="211" y="0"/>
                  </a:moveTo>
                  <a:lnTo>
                    <a:pt x="211" y="0"/>
                  </a:lnTo>
                  <a:lnTo>
                    <a:pt x="423" y="234"/>
                  </a:lnTo>
                  <a:lnTo>
                    <a:pt x="211" y="468"/>
                  </a:lnTo>
                  <a:lnTo>
                    <a:pt x="211" y="468"/>
                  </a:lnTo>
                  <a:lnTo>
                    <a:pt x="0" y="234"/>
                  </a:lnTo>
                  <a:lnTo>
                    <a:pt x="211"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40" name="Freeform 42"/>
            <p:cNvSpPr>
              <a:spLocks noChangeArrowheads="1"/>
            </p:cNvSpPr>
            <p:nvPr/>
          </p:nvSpPr>
          <p:spPr bwMode="auto">
            <a:xfrm>
              <a:off x="3910" y="2835"/>
              <a:ext cx="95" cy="106"/>
            </a:xfrm>
            <a:custGeom>
              <a:avLst/>
              <a:gdLst/>
              <a:ahLst/>
              <a:cxnLst>
                <a:cxn ang="0">
                  <a:pos x="210" y="0"/>
                </a:cxn>
                <a:cxn ang="0">
                  <a:pos x="210" y="0"/>
                </a:cxn>
                <a:cxn ang="0">
                  <a:pos x="420" y="234"/>
                </a:cxn>
                <a:cxn ang="0">
                  <a:pos x="210" y="468"/>
                </a:cxn>
                <a:cxn ang="0">
                  <a:pos x="210" y="468"/>
                </a:cxn>
                <a:cxn ang="0">
                  <a:pos x="0" y="234"/>
                </a:cxn>
                <a:cxn ang="0">
                  <a:pos x="210" y="0"/>
                </a:cxn>
              </a:cxnLst>
              <a:rect l="0" t="0" r="r" b="b"/>
              <a:pathLst>
                <a:path w="421" h="469">
                  <a:moveTo>
                    <a:pt x="210" y="0"/>
                  </a:moveTo>
                  <a:lnTo>
                    <a:pt x="210" y="0"/>
                  </a:lnTo>
                  <a:lnTo>
                    <a:pt x="420" y="234"/>
                  </a:lnTo>
                  <a:lnTo>
                    <a:pt x="210" y="468"/>
                  </a:lnTo>
                  <a:lnTo>
                    <a:pt x="210" y="468"/>
                  </a:lnTo>
                  <a:lnTo>
                    <a:pt x="0" y="234"/>
                  </a:lnTo>
                  <a:lnTo>
                    <a:pt x="210"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41" name="Freeform 43"/>
            <p:cNvSpPr>
              <a:spLocks noChangeArrowheads="1"/>
            </p:cNvSpPr>
            <p:nvPr/>
          </p:nvSpPr>
          <p:spPr bwMode="auto">
            <a:xfrm>
              <a:off x="4142" y="2832"/>
              <a:ext cx="97" cy="106"/>
            </a:xfrm>
            <a:custGeom>
              <a:avLst/>
              <a:gdLst/>
              <a:ahLst/>
              <a:cxnLst>
                <a:cxn ang="0">
                  <a:pos x="212" y="0"/>
                </a:cxn>
                <a:cxn ang="0">
                  <a:pos x="212" y="0"/>
                </a:cxn>
                <a:cxn ang="0">
                  <a:pos x="425" y="234"/>
                </a:cxn>
                <a:cxn ang="0">
                  <a:pos x="212" y="468"/>
                </a:cxn>
                <a:cxn ang="0">
                  <a:pos x="212" y="468"/>
                </a:cxn>
                <a:cxn ang="0">
                  <a:pos x="0" y="234"/>
                </a:cxn>
                <a:cxn ang="0">
                  <a:pos x="212" y="0"/>
                </a:cxn>
              </a:cxnLst>
              <a:rect l="0" t="0" r="r" b="b"/>
              <a:pathLst>
                <a:path w="426" h="469">
                  <a:moveTo>
                    <a:pt x="212" y="0"/>
                  </a:moveTo>
                  <a:lnTo>
                    <a:pt x="212" y="0"/>
                  </a:lnTo>
                  <a:lnTo>
                    <a:pt x="425" y="234"/>
                  </a:lnTo>
                  <a:lnTo>
                    <a:pt x="212" y="468"/>
                  </a:lnTo>
                  <a:lnTo>
                    <a:pt x="212" y="468"/>
                  </a:lnTo>
                  <a:lnTo>
                    <a:pt x="0" y="234"/>
                  </a:lnTo>
                  <a:lnTo>
                    <a:pt x="212"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42" name="Freeform 44"/>
            <p:cNvSpPr>
              <a:spLocks noChangeArrowheads="1"/>
            </p:cNvSpPr>
            <p:nvPr/>
          </p:nvSpPr>
          <p:spPr bwMode="auto">
            <a:xfrm>
              <a:off x="4243" y="2819"/>
              <a:ext cx="95" cy="106"/>
            </a:xfrm>
            <a:custGeom>
              <a:avLst/>
              <a:gdLst/>
              <a:ahLst/>
              <a:cxnLst>
                <a:cxn ang="0">
                  <a:pos x="209" y="0"/>
                </a:cxn>
                <a:cxn ang="0">
                  <a:pos x="209" y="0"/>
                </a:cxn>
                <a:cxn ang="0">
                  <a:pos x="418" y="234"/>
                </a:cxn>
                <a:cxn ang="0">
                  <a:pos x="209" y="468"/>
                </a:cxn>
                <a:cxn ang="0">
                  <a:pos x="209" y="468"/>
                </a:cxn>
                <a:cxn ang="0">
                  <a:pos x="0" y="234"/>
                </a:cxn>
                <a:cxn ang="0">
                  <a:pos x="209" y="0"/>
                </a:cxn>
              </a:cxnLst>
              <a:rect l="0" t="0" r="r" b="b"/>
              <a:pathLst>
                <a:path w="419" h="469">
                  <a:moveTo>
                    <a:pt x="209" y="0"/>
                  </a:moveTo>
                  <a:lnTo>
                    <a:pt x="209" y="0"/>
                  </a:lnTo>
                  <a:lnTo>
                    <a:pt x="418" y="234"/>
                  </a:lnTo>
                  <a:lnTo>
                    <a:pt x="209" y="468"/>
                  </a:lnTo>
                  <a:lnTo>
                    <a:pt x="209" y="468"/>
                  </a:lnTo>
                  <a:lnTo>
                    <a:pt x="0" y="234"/>
                  </a:lnTo>
                  <a:lnTo>
                    <a:pt x="209"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43" name="Line 45"/>
            <p:cNvSpPr>
              <a:spLocks noChangeShapeType="1"/>
            </p:cNvSpPr>
            <p:nvPr/>
          </p:nvSpPr>
          <p:spPr bwMode="auto">
            <a:xfrm>
              <a:off x="975" y="2976"/>
              <a:ext cx="1" cy="600"/>
            </a:xfrm>
            <a:prstGeom prst="line">
              <a:avLst/>
            </a:prstGeom>
            <a:noFill/>
            <a:ln w="28440">
              <a:solidFill>
                <a:srgbClr val="000000"/>
              </a:solidFill>
              <a:prstDash val="sysDot"/>
              <a:round/>
              <a:headEnd/>
              <a:tailEnd type="triangle" w="med" len="med"/>
            </a:ln>
            <a:effectLst/>
          </p:spPr>
          <p:txBody>
            <a:bodyPr/>
            <a:lstStyle/>
            <a:p>
              <a:pPr algn="r" rtl="1" latinLnBrk="0"/>
              <a:endParaRPr lang="en-US" sz="1350" dirty="0">
                <a:solidFill>
                  <a:srgbClr val="000000"/>
                </a:solidFill>
              </a:endParaRPr>
            </a:p>
          </p:txBody>
        </p:sp>
        <p:sp>
          <p:nvSpPr>
            <p:cNvPr id="44" name="Line 46"/>
            <p:cNvSpPr>
              <a:spLocks noChangeShapeType="1"/>
            </p:cNvSpPr>
            <p:nvPr/>
          </p:nvSpPr>
          <p:spPr bwMode="auto">
            <a:xfrm>
              <a:off x="1549" y="2941"/>
              <a:ext cx="1" cy="599"/>
            </a:xfrm>
            <a:prstGeom prst="line">
              <a:avLst/>
            </a:prstGeom>
            <a:noFill/>
            <a:ln w="28440">
              <a:solidFill>
                <a:srgbClr val="000000"/>
              </a:solidFill>
              <a:prstDash val="sysDot"/>
              <a:round/>
              <a:headEnd/>
              <a:tailEnd type="triangle" w="med" len="med"/>
            </a:ln>
            <a:effectLst/>
          </p:spPr>
          <p:txBody>
            <a:bodyPr/>
            <a:lstStyle/>
            <a:p>
              <a:pPr algn="r" rtl="1" latinLnBrk="0"/>
              <a:endParaRPr lang="en-US" sz="1350" dirty="0">
                <a:solidFill>
                  <a:srgbClr val="000000"/>
                </a:solidFill>
              </a:endParaRPr>
            </a:p>
          </p:txBody>
        </p:sp>
        <p:sp>
          <p:nvSpPr>
            <p:cNvPr id="45" name="Line 47"/>
            <p:cNvSpPr>
              <a:spLocks noChangeShapeType="1"/>
            </p:cNvSpPr>
            <p:nvPr/>
          </p:nvSpPr>
          <p:spPr bwMode="auto">
            <a:xfrm>
              <a:off x="2902" y="2975"/>
              <a:ext cx="1" cy="600"/>
            </a:xfrm>
            <a:prstGeom prst="line">
              <a:avLst/>
            </a:prstGeom>
            <a:noFill/>
            <a:ln w="28440">
              <a:solidFill>
                <a:srgbClr val="000000"/>
              </a:solidFill>
              <a:prstDash val="sysDot"/>
              <a:round/>
              <a:headEnd/>
              <a:tailEnd type="triangle" w="med" len="med"/>
            </a:ln>
            <a:effectLst/>
          </p:spPr>
          <p:txBody>
            <a:bodyPr/>
            <a:lstStyle/>
            <a:p>
              <a:pPr algn="r" rtl="1" latinLnBrk="0"/>
              <a:endParaRPr lang="en-US" sz="1350" dirty="0">
                <a:solidFill>
                  <a:srgbClr val="000000"/>
                </a:solidFill>
              </a:endParaRPr>
            </a:p>
          </p:txBody>
        </p:sp>
        <p:sp>
          <p:nvSpPr>
            <p:cNvPr id="46" name="Line 48"/>
            <p:cNvSpPr>
              <a:spLocks noChangeShapeType="1"/>
            </p:cNvSpPr>
            <p:nvPr/>
          </p:nvSpPr>
          <p:spPr bwMode="auto">
            <a:xfrm>
              <a:off x="3631" y="2960"/>
              <a:ext cx="1" cy="600"/>
            </a:xfrm>
            <a:prstGeom prst="line">
              <a:avLst/>
            </a:prstGeom>
            <a:noFill/>
            <a:ln w="28440">
              <a:solidFill>
                <a:srgbClr val="000000"/>
              </a:solidFill>
              <a:prstDash val="sysDot"/>
              <a:round/>
              <a:headEnd/>
              <a:tailEnd type="triangle" w="med" len="med"/>
            </a:ln>
            <a:effectLst/>
          </p:spPr>
          <p:txBody>
            <a:bodyPr/>
            <a:lstStyle/>
            <a:p>
              <a:pPr algn="r" rtl="1" latinLnBrk="0"/>
              <a:endParaRPr lang="en-US" sz="1350" dirty="0">
                <a:solidFill>
                  <a:srgbClr val="000000"/>
                </a:solidFill>
              </a:endParaRPr>
            </a:p>
          </p:txBody>
        </p:sp>
        <p:sp>
          <p:nvSpPr>
            <p:cNvPr id="47" name="Line 49"/>
            <p:cNvSpPr>
              <a:spLocks noChangeShapeType="1"/>
            </p:cNvSpPr>
            <p:nvPr/>
          </p:nvSpPr>
          <p:spPr bwMode="auto">
            <a:xfrm>
              <a:off x="4197" y="2941"/>
              <a:ext cx="1" cy="599"/>
            </a:xfrm>
            <a:prstGeom prst="line">
              <a:avLst/>
            </a:prstGeom>
            <a:noFill/>
            <a:ln w="28440">
              <a:solidFill>
                <a:srgbClr val="000000"/>
              </a:solidFill>
              <a:prstDash val="sysDot"/>
              <a:round/>
              <a:headEnd/>
              <a:tailEnd type="triangle" w="med" len="med"/>
            </a:ln>
            <a:effectLst/>
          </p:spPr>
          <p:txBody>
            <a:bodyPr/>
            <a:lstStyle/>
            <a:p>
              <a:pPr algn="r" rtl="1" latinLnBrk="0"/>
              <a:endParaRPr lang="en-US" sz="1350" dirty="0">
                <a:solidFill>
                  <a:srgbClr val="000000"/>
                </a:solidFill>
              </a:endParaRPr>
            </a:p>
          </p:txBody>
        </p:sp>
        <p:sp>
          <p:nvSpPr>
            <p:cNvPr id="48" name="Line 50"/>
            <p:cNvSpPr>
              <a:spLocks noChangeShapeType="1"/>
            </p:cNvSpPr>
            <p:nvPr/>
          </p:nvSpPr>
          <p:spPr bwMode="auto">
            <a:xfrm>
              <a:off x="4293" y="2941"/>
              <a:ext cx="1" cy="599"/>
            </a:xfrm>
            <a:prstGeom prst="line">
              <a:avLst/>
            </a:prstGeom>
            <a:noFill/>
            <a:ln w="28440">
              <a:solidFill>
                <a:srgbClr val="000000"/>
              </a:solidFill>
              <a:prstDash val="sysDot"/>
              <a:round/>
              <a:headEnd/>
              <a:tailEnd type="triangle" w="med" len="med"/>
            </a:ln>
            <a:effectLst/>
          </p:spPr>
          <p:txBody>
            <a:bodyPr/>
            <a:lstStyle/>
            <a:p>
              <a:pPr algn="r" rtl="1" latinLnBrk="0"/>
              <a:endParaRPr lang="en-US" sz="1350" dirty="0">
                <a:solidFill>
                  <a:srgbClr val="000000"/>
                </a:solidFill>
              </a:endParaRPr>
            </a:p>
          </p:txBody>
        </p:sp>
        <p:grpSp>
          <p:nvGrpSpPr>
            <p:cNvPr id="49" name="Group 51"/>
            <p:cNvGrpSpPr>
              <a:grpSpLocks/>
            </p:cNvGrpSpPr>
            <p:nvPr/>
          </p:nvGrpSpPr>
          <p:grpSpPr bwMode="auto">
            <a:xfrm>
              <a:off x="4516" y="2906"/>
              <a:ext cx="167" cy="220"/>
              <a:chOff x="4516" y="2906"/>
              <a:chExt cx="167" cy="220"/>
            </a:xfrm>
          </p:grpSpPr>
          <p:sp>
            <p:nvSpPr>
              <p:cNvPr id="97" name="Freeform 52"/>
              <p:cNvSpPr>
                <a:spLocks noChangeArrowheads="1"/>
              </p:cNvSpPr>
              <p:nvPr/>
            </p:nvSpPr>
            <p:spPr bwMode="auto">
              <a:xfrm>
                <a:off x="4516" y="3000"/>
                <a:ext cx="34" cy="32"/>
              </a:xfrm>
              <a:custGeom>
                <a:avLst/>
                <a:gdLst/>
                <a:ahLst/>
                <a:cxnLst>
                  <a:cxn ang="0">
                    <a:pos x="0" y="70"/>
                  </a:cxn>
                  <a:cxn ang="0">
                    <a:pos x="150" y="141"/>
                  </a:cxn>
                  <a:cxn ang="0">
                    <a:pos x="150" y="0"/>
                  </a:cxn>
                  <a:cxn ang="0">
                    <a:pos x="0" y="70"/>
                  </a:cxn>
                </a:cxnLst>
                <a:rect l="0" t="0" r="r" b="b"/>
                <a:pathLst>
                  <a:path w="151" h="142">
                    <a:moveTo>
                      <a:pt x="0" y="70"/>
                    </a:moveTo>
                    <a:lnTo>
                      <a:pt x="150" y="141"/>
                    </a:lnTo>
                    <a:lnTo>
                      <a:pt x="150" y="0"/>
                    </a:lnTo>
                    <a:lnTo>
                      <a:pt x="0" y="7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98" name="Freeform 53"/>
              <p:cNvSpPr>
                <a:spLocks noChangeArrowheads="1"/>
              </p:cNvSpPr>
              <p:nvPr/>
            </p:nvSpPr>
            <p:spPr bwMode="auto">
              <a:xfrm>
                <a:off x="4540" y="3052"/>
                <a:ext cx="33" cy="43"/>
              </a:xfrm>
              <a:custGeom>
                <a:avLst/>
                <a:gdLst/>
                <a:ahLst/>
                <a:cxnLst>
                  <a:cxn ang="0">
                    <a:pos x="0" y="190"/>
                  </a:cxn>
                  <a:cxn ang="0">
                    <a:pos x="145" y="99"/>
                  </a:cxn>
                  <a:cxn ang="0">
                    <a:pos x="69" y="0"/>
                  </a:cxn>
                  <a:cxn ang="0">
                    <a:pos x="0" y="190"/>
                  </a:cxn>
                </a:cxnLst>
                <a:rect l="0" t="0" r="r" b="b"/>
                <a:pathLst>
                  <a:path w="146" h="191">
                    <a:moveTo>
                      <a:pt x="0" y="190"/>
                    </a:moveTo>
                    <a:lnTo>
                      <a:pt x="145" y="99"/>
                    </a:lnTo>
                    <a:lnTo>
                      <a:pt x="69" y="0"/>
                    </a:lnTo>
                    <a:lnTo>
                      <a:pt x="0" y="19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99" name="Freeform 54"/>
              <p:cNvSpPr>
                <a:spLocks noChangeArrowheads="1"/>
              </p:cNvSpPr>
              <p:nvPr/>
            </p:nvSpPr>
            <p:spPr bwMode="auto">
              <a:xfrm>
                <a:off x="4588" y="3082"/>
                <a:ext cx="24" cy="45"/>
              </a:xfrm>
              <a:custGeom>
                <a:avLst/>
                <a:gdLst/>
                <a:ahLst/>
                <a:cxnLst>
                  <a:cxn ang="0">
                    <a:pos x="53" y="198"/>
                  </a:cxn>
                  <a:cxn ang="0">
                    <a:pos x="107" y="0"/>
                  </a:cxn>
                  <a:cxn ang="0">
                    <a:pos x="0" y="0"/>
                  </a:cxn>
                  <a:cxn ang="0">
                    <a:pos x="53" y="198"/>
                  </a:cxn>
                </a:cxnLst>
                <a:rect l="0" t="0" r="r" b="b"/>
                <a:pathLst>
                  <a:path w="108" h="199">
                    <a:moveTo>
                      <a:pt x="53" y="198"/>
                    </a:moveTo>
                    <a:lnTo>
                      <a:pt x="107" y="0"/>
                    </a:lnTo>
                    <a:lnTo>
                      <a:pt x="0" y="0"/>
                    </a:lnTo>
                    <a:lnTo>
                      <a:pt x="53" y="198"/>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100" name="Freeform 55"/>
              <p:cNvSpPr>
                <a:spLocks noChangeArrowheads="1"/>
              </p:cNvSpPr>
              <p:nvPr/>
            </p:nvSpPr>
            <p:spPr bwMode="auto">
              <a:xfrm>
                <a:off x="4626" y="3052"/>
                <a:ext cx="33" cy="43"/>
              </a:xfrm>
              <a:custGeom>
                <a:avLst/>
                <a:gdLst/>
                <a:ahLst/>
                <a:cxnLst>
                  <a:cxn ang="0">
                    <a:pos x="145" y="190"/>
                  </a:cxn>
                  <a:cxn ang="0">
                    <a:pos x="76" y="0"/>
                  </a:cxn>
                  <a:cxn ang="0">
                    <a:pos x="0" y="99"/>
                  </a:cxn>
                  <a:cxn ang="0">
                    <a:pos x="145" y="190"/>
                  </a:cxn>
                </a:cxnLst>
                <a:rect l="0" t="0" r="r" b="b"/>
                <a:pathLst>
                  <a:path w="146" h="191">
                    <a:moveTo>
                      <a:pt x="145" y="190"/>
                    </a:moveTo>
                    <a:lnTo>
                      <a:pt x="76" y="0"/>
                    </a:lnTo>
                    <a:lnTo>
                      <a:pt x="0" y="99"/>
                    </a:lnTo>
                    <a:lnTo>
                      <a:pt x="145" y="19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101" name="Freeform 56"/>
              <p:cNvSpPr>
                <a:spLocks noChangeArrowheads="1"/>
              </p:cNvSpPr>
              <p:nvPr/>
            </p:nvSpPr>
            <p:spPr bwMode="auto">
              <a:xfrm>
                <a:off x="4650" y="3000"/>
                <a:ext cx="34" cy="32"/>
              </a:xfrm>
              <a:custGeom>
                <a:avLst/>
                <a:gdLst/>
                <a:ahLst/>
                <a:cxnLst>
                  <a:cxn ang="0">
                    <a:pos x="150" y="71"/>
                  </a:cxn>
                  <a:cxn ang="0">
                    <a:pos x="0" y="0"/>
                  </a:cxn>
                  <a:cxn ang="0">
                    <a:pos x="0" y="141"/>
                  </a:cxn>
                  <a:cxn ang="0">
                    <a:pos x="150" y="71"/>
                  </a:cxn>
                </a:cxnLst>
                <a:rect l="0" t="0" r="r" b="b"/>
                <a:pathLst>
                  <a:path w="151" h="142">
                    <a:moveTo>
                      <a:pt x="150" y="71"/>
                    </a:moveTo>
                    <a:lnTo>
                      <a:pt x="0" y="0"/>
                    </a:lnTo>
                    <a:lnTo>
                      <a:pt x="0" y="141"/>
                    </a:lnTo>
                    <a:lnTo>
                      <a:pt x="150" y="71"/>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102" name="Freeform 57"/>
              <p:cNvSpPr>
                <a:spLocks noChangeArrowheads="1"/>
              </p:cNvSpPr>
              <p:nvPr/>
            </p:nvSpPr>
            <p:spPr bwMode="auto">
              <a:xfrm>
                <a:off x="4626" y="2938"/>
                <a:ext cx="33" cy="43"/>
              </a:xfrm>
              <a:custGeom>
                <a:avLst/>
                <a:gdLst/>
                <a:ahLst/>
                <a:cxnLst>
                  <a:cxn ang="0">
                    <a:pos x="145" y="0"/>
                  </a:cxn>
                  <a:cxn ang="0">
                    <a:pos x="0" y="91"/>
                  </a:cxn>
                  <a:cxn ang="0">
                    <a:pos x="76" y="190"/>
                  </a:cxn>
                  <a:cxn ang="0">
                    <a:pos x="145" y="0"/>
                  </a:cxn>
                </a:cxnLst>
                <a:rect l="0" t="0" r="r" b="b"/>
                <a:pathLst>
                  <a:path w="146" h="191">
                    <a:moveTo>
                      <a:pt x="145" y="0"/>
                    </a:moveTo>
                    <a:lnTo>
                      <a:pt x="0" y="91"/>
                    </a:lnTo>
                    <a:lnTo>
                      <a:pt x="76" y="190"/>
                    </a:lnTo>
                    <a:lnTo>
                      <a:pt x="145" y="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103" name="Freeform 58"/>
              <p:cNvSpPr>
                <a:spLocks noChangeArrowheads="1"/>
              </p:cNvSpPr>
              <p:nvPr/>
            </p:nvSpPr>
            <p:spPr bwMode="auto">
              <a:xfrm>
                <a:off x="4588" y="2906"/>
                <a:ext cx="24" cy="45"/>
              </a:xfrm>
              <a:custGeom>
                <a:avLst/>
                <a:gdLst/>
                <a:ahLst/>
                <a:cxnLst>
                  <a:cxn ang="0">
                    <a:pos x="54" y="0"/>
                  </a:cxn>
                  <a:cxn ang="0">
                    <a:pos x="0" y="198"/>
                  </a:cxn>
                  <a:cxn ang="0">
                    <a:pos x="107" y="198"/>
                  </a:cxn>
                  <a:cxn ang="0">
                    <a:pos x="54" y="0"/>
                  </a:cxn>
                </a:cxnLst>
                <a:rect l="0" t="0" r="r" b="b"/>
                <a:pathLst>
                  <a:path w="108" h="199">
                    <a:moveTo>
                      <a:pt x="54" y="0"/>
                    </a:moveTo>
                    <a:lnTo>
                      <a:pt x="0" y="198"/>
                    </a:lnTo>
                    <a:lnTo>
                      <a:pt x="107" y="198"/>
                    </a:lnTo>
                    <a:lnTo>
                      <a:pt x="54" y="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104" name="Freeform 59"/>
              <p:cNvSpPr>
                <a:spLocks noChangeArrowheads="1"/>
              </p:cNvSpPr>
              <p:nvPr/>
            </p:nvSpPr>
            <p:spPr bwMode="auto">
              <a:xfrm>
                <a:off x="4540" y="2938"/>
                <a:ext cx="33" cy="43"/>
              </a:xfrm>
              <a:custGeom>
                <a:avLst/>
                <a:gdLst/>
                <a:ahLst/>
                <a:cxnLst>
                  <a:cxn ang="0">
                    <a:pos x="0" y="0"/>
                  </a:cxn>
                  <a:cxn ang="0">
                    <a:pos x="69" y="190"/>
                  </a:cxn>
                  <a:cxn ang="0">
                    <a:pos x="145" y="91"/>
                  </a:cxn>
                  <a:cxn ang="0">
                    <a:pos x="0" y="0"/>
                  </a:cxn>
                </a:cxnLst>
                <a:rect l="0" t="0" r="r" b="b"/>
                <a:pathLst>
                  <a:path w="146" h="191">
                    <a:moveTo>
                      <a:pt x="0" y="0"/>
                    </a:moveTo>
                    <a:lnTo>
                      <a:pt x="69" y="190"/>
                    </a:lnTo>
                    <a:lnTo>
                      <a:pt x="145" y="91"/>
                    </a:lnTo>
                    <a:lnTo>
                      <a:pt x="0" y="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105" name="Freeform 60"/>
              <p:cNvSpPr>
                <a:spLocks noChangeArrowheads="1"/>
              </p:cNvSpPr>
              <p:nvPr/>
            </p:nvSpPr>
            <p:spPr bwMode="auto">
              <a:xfrm>
                <a:off x="4558" y="2961"/>
                <a:ext cx="84" cy="111"/>
              </a:xfrm>
              <a:custGeom>
                <a:avLst/>
                <a:gdLst/>
                <a:ahLst/>
                <a:cxnLst>
                  <a:cxn ang="0">
                    <a:pos x="185" y="0"/>
                  </a:cxn>
                  <a:cxn ang="0">
                    <a:pos x="371" y="244"/>
                  </a:cxn>
                  <a:cxn ang="0">
                    <a:pos x="185" y="488"/>
                  </a:cxn>
                  <a:cxn ang="0">
                    <a:pos x="0" y="244"/>
                  </a:cxn>
                  <a:cxn ang="0">
                    <a:pos x="185" y="0"/>
                  </a:cxn>
                </a:cxnLst>
                <a:rect l="0" t="0" r="r" b="b"/>
                <a:pathLst>
                  <a:path w="372" h="489">
                    <a:moveTo>
                      <a:pt x="185" y="0"/>
                    </a:moveTo>
                    <a:cubicBezTo>
                      <a:pt x="290" y="0"/>
                      <a:pt x="371" y="106"/>
                      <a:pt x="371" y="244"/>
                    </a:cubicBezTo>
                    <a:cubicBezTo>
                      <a:pt x="371" y="382"/>
                      <a:pt x="290" y="488"/>
                      <a:pt x="185" y="488"/>
                    </a:cubicBezTo>
                    <a:cubicBezTo>
                      <a:pt x="80" y="488"/>
                      <a:pt x="0" y="382"/>
                      <a:pt x="0" y="244"/>
                    </a:cubicBezTo>
                    <a:cubicBezTo>
                      <a:pt x="0" y="106"/>
                      <a:pt x="80" y="0"/>
                      <a:pt x="185" y="0"/>
                    </a:cubicBez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grpSp>
        <p:sp>
          <p:nvSpPr>
            <p:cNvPr id="50" name="Freeform 61"/>
            <p:cNvSpPr>
              <a:spLocks noChangeArrowheads="1"/>
            </p:cNvSpPr>
            <p:nvPr/>
          </p:nvSpPr>
          <p:spPr bwMode="auto">
            <a:xfrm>
              <a:off x="4516" y="2624"/>
              <a:ext cx="168" cy="185"/>
            </a:xfrm>
            <a:custGeom>
              <a:avLst/>
              <a:gdLst/>
              <a:ahLst/>
              <a:cxnLst>
                <a:cxn ang="0">
                  <a:pos x="370" y="0"/>
                </a:cxn>
                <a:cxn ang="0">
                  <a:pos x="741" y="408"/>
                </a:cxn>
                <a:cxn ang="0">
                  <a:pos x="370" y="816"/>
                </a:cxn>
                <a:cxn ang="0">
                  <a:pos x="0" y="408"/>
                </a:cxn>
                <a:cxn ang="0">
                  <a:pos x="370" y="0"/>
                </a:cxn>
                <a:cxn ang="0">
                  <a:pos x="370" y="204"/>
                </a:cxn>
                <a:cxn ang="0">
                  <a:pos x="556" y="408"/>
                </a:cxn>
                <a:cxn ang="0">
                  <a:pos x="370" y="612"/>
                </a:cxn>
                <a:cxn ang="0">
                  <a:pos x="185" y="408"/>
                </a:cxn>
                <a:cxn ang="0">
                  <a:pos x="370" y="204"/>
                </a:cxn>
              </a:cxnLst>
              <a:rect l="0" t="0" r="r" b="b"/>
              <a:pathLst>
                <a:path w="742" h="817">
                  <a:moveTo>
                    <a:pt x="370" y="0"/>
                  </a:moveTo>
                  <a:cubicBezTo>
                    <a:pt x="580" y="0"/>
                    <a:pt x="741" y="177"/>
                    <a:pt x="741" y="408"/>
                  </a:cubicBezTo>
                  <a:cubicBezTo>
                    <a:pt x="741" y="639"/>
                    <a:pt x="580" y="816"/>
                    <a:pt x="370" y="816"/>
                  </a:cubicBezTo>
                  <a:cubicBezTo>
                    <a:pt x="160" y="816"/>
                    <a:pt x="0" y="639"/>
                    <a:pt x="0" y="408"/>
                  </a:cubicBezTo>
                  <a:cubicBezTo>
                    <a:pt x="0" y="177"/>
                    <a:pt x="160" y="0"/>
                    <a:pt x="370" y="0"/>
                  </a:cubicBezTo>
                  <a:close/>
                  <a:moveTo>
                    <a:pt x="370" y="204"/>
                  </a:moveTo>
                  <a:cubicBezTo>
                    <a:pt x="475" y="204"/>
                    <a:pt x="556" y="293"/>
                    <a:pt x="556" y="408"/>
                  </a:cubicBezTo>
                  <a:cubicBezTo>
                    <a:pt x="556" y="523"/>
                    <a:pt x="475" y="612"/>
                    <a:pt x="370" y="612"/>
                  </a:cubicBezTo>
                  <a:cubicBezTo>
                    <a:pt x="265" y="612"/>
                    <a:pt x="185" y="523"/>
                    <a:pt x="185" y="408"/>
                  </a:cubicBezTo>
                  <a:cubicBezTo>
                    <a:pt x="185" y="293"/>
                    <a:pt x="265" y="204"/>
                    <a:pt x="370" y="204"/>
                  </a:cubicBezTo>
                  <a:close/>
                </a:path>
              </a:pathLst>
            </a:custGeom>
            <a:solidFill>
              <a:srgbClr val="FF6600"/>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51" name="Freeform 62"/>
            <p:cNvSpPr>
              <a:spLocks noChangeArrowheads="1"/>
            </p:cNvSpPr>
            <p:nvPr/>
          </p:nvSpPr>
          <p:spPr bwMode="auto">
            <a:xfrm>
              <a:off x="4101" y="3576"/>
              <a:ext cx="168" cy="185"/>
            </a:xfrm>
            <a:custGeom>
              <a:avLst/>
              <a:gdLst/>
              <a:ahLst/>
              <a:cxnLst>
                <a:cxn ang="0">
                  <a:pos x="370" y="0"/>
                </a:cxn>
                <a:cxn ang="0">
                  <a:pos x="741" y="408"/>
                </a:cxn>
                <a:cxn ang="0">
                  <a:pos x="370" y="816"/>
                </a:cxn>
                <a:cxn ang="0">
                  <a:pos x="0" y="408"/>
                </a:cxn>
                <a:cxn ang="0">
                  <a:pos x="370" y="0"/>
                </a:cxn>
                <a:cxn ang="0">
                  <a:pos x="370" y="204"/>
                </a:cxn>
                <a:cxn ang="0">
                  <a:pos x="556" y="408"/>
                </a:cxn>
                <a:cxn ang="0">
                  <a:pos x="370" y="612"/>
                </a:cxn>
                <a:cxn ang="0">
                  <a:pos x="185" y="408"/>
                </a:cxn>
                <a:cxn ang="0">
                  <a:pos x="370" y="204"/>
                </a:cxn>
              </a:cxnLst>
              <a:rect l="0" t="0" r="r" b="b"/>
              <a:pathLst>
                <a:path w="742" h="817">
                  <a:moveTo>
                    <a:pt x="370" y="0"/>
                  </a:moveTo>
                  <a:cubicBezTo>
                    <a:pt x="580" y="0"/>
                    <a:pt x="741" y="177"/>
                    <a:pt x="741" y="408"/>
                  </a:cubicBezTo>
                  <a:cubicBezTo>
                    <a:pt x="741" y="639"/>
                    <a:pt x="580" y="816"/>
                    <a:pt x="370" y="816"/>
                  </a:cubicBezTo>
                  <a:cubicBezTo>
                    <a:pt x="160" y="816"/>
                    <a:pt x="0" y="639"/>
                    <a:pt x="0" y="408"/>
                  </a:cubicBezTo>
                  <a:cubicBezTo>
                    <a:pt x="0" y="177"/>
                    <a:pt x="160" y="0"/>
                    <a:pt x="370" y="0"/>
                  </a:cubicBezTo>
                  <a:close/>
                  <a:moveTo>
                    <a:pt x="370" y="204"/>
                  </a:moveTo>
                  <a:cubicBezTo>
                    <a:pt x="475" y="204"/>
                    <a:pt x="556" y="293"/>
                    <a:pt x="556" y="408"/>
                  </a:cubicBezTo>
                  <a:cubicBezTo>
                    <a:pt x="556" y="523"/>
                    <a:pt x="475" y="612"/>
                    <a:pt x="370" y="612"/>
                  </a:cubicBezTo>
                  <a:cubicBezTo>
                    <a:pt x="265" y="612"/>
                    <a:pt x="185" y="523"/>
                    <a:pt x="185" y="408"/>
                  </a:cubicBezTo>
                  <a:cubicBezTo>
                    <a:pt x="185" y="293"/>
                    <a:pt x="265" y="204"/>
                    <a:pt x="370" y="204"/>
                  </a:cubicBezTo>
                  <a:close/>
                </a:path>
              </a:pathLst>
            </a:custGeom>
            <a:solidFill>
              <a:srgbClr val="FF6600"/>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52" name="Freeform 63"/>
            <p:cNvSpPr>
              <a:spLocks noChangeArrowheads="1"/>
            </p:cNvSpPr>
            <p:nvPr/>
          </p:nvSpPr>
          <p:spPr bwMode="auto">
            <a:xfrm>
              <a:off x="4229" y="3576"/>
              <a:ext cx="168" cy="185"/>
            </a:xfrm>
            <a:custGeom>
              <a:avLst/>
              <a:gdLst/>
              <a:ahLst/>
              <a:cxnLst>
                <a:cxn ang="0">
                  <a:pos x="370" y="0"/>
                </a:cxn>
                <a:cxn ang="0">
                  <a:pos x="741" y="408"/>
                </a:cxn>
                <a:cxn ang="0">
                  <a:pos x="370" y="816"/>
                </a:cxn>
                <a:cxn ang="0">
                  <a:pos x="0" y="408"/>
                </a:cxn>
                <a:cxn ang="0">
                  <a:pos x="370" y="0"/>
                </a:cxn>
                <a:cxn ang="0">
                  <a:pos x="370" y="204"/>
                </a:cxn>
                <a:cxn ang="0">
                  <a:pos x="556" y="408"/>
                </a:cxn>
                <a:cxn ang="0">
                  <a:pos x="370" y="612"/>
                </a:cxn>
                <a:cxn ang="0">
                  <a:pos x="185" y="408"/>
                </a:cxn>
                <a:cxn ang="0">
                  <a:pos x="370" y="204"/>
                </a:cxn>
              </a:cxnLst>
              <a:rect l="0" t="0" r="r" b="b"/>
              <a:pathLst>
                <a:path w="742" h="817">
                  <a:moveTo>
                    <a:pt x="370" y="0"/>
                  </a:moveTo>
                  <a:cubicBezTo>
                    <a:pt x="580" y="0"/>
                    <a:pt x="741" y="177"/>
                    <a:pt x="741" y="408"/>
                  </a:cubicBezTo>
                  <a:cubicBezTo>
                    <a:pt x="741" y="639"/>
                    <a:pt x="580" y="816"/>
                    <a:pt x="370" y="816"/>
                  </a:cubicBezTo>
                  <a:cubicBezTo>
                    <a:pt x="160" y="816"/>
                    <a:pt x="0" y="639"/>
                    <a:pt x="0" y="408"/>
                  </a:cubicBezTo>
                  <a:cubicBezTo>
                    <a:pt x="0" y="177"/>
                    <a:pt x="160" y="0"/>
                    <a:pt x="370" y="0"/>
                  </a:cubicBezTo>
                  <a:close/>
                  <a:moveTo>
                    <a:pt x="370" y="204"/>
                  </a:moveTo>
                  <a:cubicBezTo>
                    <a:pt x="475" y="204"/>
                    <a:pt x="556" y="293"/>
                    <a:pt x="556" y="408"/>
                  </a:cubicBezTo>
                  <a:cubicBezTo>
                    <a:pt x="556" y="523"/>
                    <a:pt x="475" y="612"/>
                    <a:pt x="370" y="612"/>
                  </a:cubicBezTo>
                  <a:cubicBezTo>
                    <a:pt x="265" y="612"/>
                    <a:pt x="185" y="523"/>
                    <a:pt x="185" y="408"/>
                  </a:cubicBezTo>
                  <a:cubicBezTo>
                    <a:pt x="185" y="293"/>
                    <a:pt x="265" y="204"/>
                    <a:pt x="370" y="204"/>
                  </a:cubicBezTo>
                  <a:close/>
                </a:path>
              </a:pathLst>
            </a:custGeom>
            <a:solidFill>
              <a:srgbClr val="FF6600"/>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53" name="Freeform 64"/>
            <p:cNvSpPr>
              <a:spLocks noChangeArrowheads="1"/>
            </p:cNvSpPr>
            <p:nvPr/>
          </p:nvSpPr>
          <p:spPr bwMode="auto">
            <a:xfrm>
              <a:off x="879" y="3576"/>
              <a:ext cx="168" cy="185"/>
            </a:xfrm>
            <a:custGeom>
              <a:avLst/>
              <a:gdLst/>
              <a:ahLst/>
              <a:cxnLst>
                <a:cxn ang="0">
                  <a:pos x="370" y="0"/>
                </a:cxn>
                <a:cxn ang="0">
                  <a:pos x="741" y="408"/>
                </a:cxn>
                <a:cxn ang="0">
                  <a:pos x="370" y="816"/>
                </a:cxn>
                <a:cxn ang="0">
                  <a:pos x="0" y="408"/>
                </a:cxn>
                <a:cxn ang="0">
                  <a:pos x="370" y="0"/>
                </a:cxn>
                <a:cxn ang="0">
                  <a:pos x="370" y="204"/>
                </a:cxn>
                <a:cxn ang="0">
                  <a:pos x="556" y="408"/>
                </a:cxn>
                <a:cxn ang="0">
                  <a:pos x="370" y="612"/>
                </a:cxn>
                <a:cxn ang="0">
                  <a:pos x="185" y="408"/>
                </a:cxn>
                <a:cxn ang="0">
                  <a:pos x="370" y="204"/>
                </a:cxn>
              </a:cxnLst>
              <a:rect l="0" t="0" r="r" b="b"/>
              <a:pathLst>
                <a:path w="742" h="817">
                  <a:moveTo>
                    <a:pt x="370" y="0"/>
                  </a:moveTo>
                  <a:cubicBezTo>
                    <a:pt x="580" y="0"/>
                    <a:pt x="741" y="177"/>
                    <a:pt x="741" y="408"/>
                  </a:cubicBezTo>
                  <a:cubicBezTo>
                    <a:pt x="741" y="639"/>
                    <a:pt x="580" y="816"/>
                    <a:pt x="370" y="816"/>
                  </a:cubicBezTo>
                  <a:cubicBezTo>
                    <a:pt x="160" y="816"/>
                    <a:pt x="0" y="639"/>
                    <a:pt x="0" y="408"/>
                  </a:cubicBezTo>
                  <a:cubicBezTo>
                    <a:pt x="0" y="177"/>
                    <a:pt x="160" y="0"/>
                    <a:pt x="370" y="0"/>
                  </a:cubicBezTo>
                  <a:close/>
                  <a:moveTo>
                    <a:pt x="370" y="204"/>
                  </a:moveTo>
                  <a:cubicBezTo>
                    <a:pt x="475" y="204"/>
                    <a:pt x="556" y="293"/>
                    <a:pt x="556" y="408"/>
                  </a:cubicBezTo>
                  <a:cubicBezTo>
                    <a:pt x="556" y="523"/>
                    <a:pt x="475" y="612"/>
                    <a:pt x="370" y="612"/>
                  </a:cubicBezTo>
                  <a:cubicBezTo>
                    <a:pt x="265" y="612"/>
                    <a:pt x="185" y="523"/>
                    <a:pt x="185" y="408"/>
                  </a:cubicBezTo>
                  <a:cubicBezTo>
                    <a:pt x="185" y="293"/>
                    <a:pt x="265" y="204"/>
                    <a:pt x="370" y="204"/>
                  </a:cubicBezTo>
                  <a:close/>
                </a:path>
              </a:pathLst>
            </a:custGeom>
            <a:solidFill>
              <a:srgbClr val="FF6600"/>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54" name="Freeform 65"/>
            <p:cNvSpPr>
              <a:spLocks noChangeArrowheads="1"/>
            </p:cNvSpPr>
            <p:nvPr/>
          </p:nvSpPr>
          <p:spPr bwMode="auto">
            <a:xfrm>
              <a:off x="2825" y="3576"/>
              <a:ext cx="168" cy="185"/>
            </a:xfrm>
            <a:custGeom>
              <a:avLst/>
              <a:gdLst/>
              <a:ahLst/>
              <a:cxnLst>
                <a:cxn ang="0">
                  <a:pos x="370" y="0"/>
                </a:cxn>
                <a:cxn ang="0">
                  <a:pos x="740" y="408"/>
                </a:cxn>
                <a:cxn ang="0">
                  <a:pos x="370" y="816"/>
                </a:cxn>
                <a:cxn ang="0">
                  <a:pos x="0" y="408"/>
                </a:cxn>
                <a:cxn ang="0">
                  <a:pos x="370" y="0"/>
                </a:cxn>
                <a:cxn ang="0">
                  <a:pos x="370" y="204"/>
                </a:cxn>
                <a:cxn ang="0">
                  <a:pos x="555" y="408"/>
                </a:cxn>
                <a:cxn ang="0">
                  <a:pos x="370" y="612"/>
                </a:cxn>
                <a:cxn ang="0">
                  <a:pos x="185" y="408"/>
                </a:cxn>
                <a:cxn ang="0">
                  <a:pos x="370" y="204"/>
                </a:cxn>
              </a:cxnLst>
              <a:rect l="0" t="0" r="r" b="b"/>
              <a:pathLst>
                <a:path w="741" h="817">
                  <a:moveTo>
                    <a:pt x="370" y="0"/>
                  </a:moveTo>
                  <a:cubicBezTo>
                    <a:pt x="580" y="0"/>
                    <a:pt x="740" y="177"/>
                    <a:pt x="740" y="408"/>
                  </a:cubicBezTo>
                  <a:cubicBezTo>
                    <a:pt x="740" y="639"/>
                    <a:pt x="580" y="816"/>
                    <a:pt x="370" y="816"/>
                  </a:cubicBezTo>
                  <a:cubicBezTo>
                    <a:pt x="160" y="816"/>
                    <a:pt x="0" y="639"/>
                    <a:pt x="0" y="408"/>
                  </a:cubicBezTo>
                  <a:cubicBezTo>
                    <a:pt x="0" y="177"/>
                    <a:pt x="160" y="0"/>
                    <a:pt x="370" y="0"/>
                  </a:cubicBezTo>
                  <a:close/>
                  <a:moveTo>
                    <a:pt x="370" y="204"/>
                  </a:moveTo>
                  <a:cubicBezTo>
                    <a:pt x="475" y="204"/>
                    <a:pt x="555" y="293"/>
                    <a:pt x="555" y="408"/>
                  </a:cubicBezTo>
                  <a:cubicBezTo>
                    <a:pt x="555" y="523"/>
                    <a:pt x="475" y="612"/>
                    <a:pt x="370" y="612"/>
                  </a:cubicBezTo>
                  <a:cubicBezTo>
                    <a:pt x="265" y="612"/>
                    <a:pt x="185" y="523"/>
                    <a:pt x="185" y="408"/>
                  </a:cubicBezTo>
                  <a:cubicBezTo>
                    <a:pt x="185" y="293"/>
                    <a:pt x="265" y="204"/>
                    <a:pt x="370" y="204"/>
                  </a:cubicBezTo>
                  <a:close/>
                </a:path>
              </a:pathLst>
            </a:custGeom>
            <a:solidFill>
              <a:srgbClr val="FF6600"/>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55" name="Freeform 66"/>
            <p:cNvSpPr>
              <a:spLocks noChangeArrowheads="1"/>
            </p:cNvSpPr>
            <p:nvPr/>
          </p:nvSpPr>
          <p:spPr bwMode="auto">
            <a:xfrm>
              <a:off x="3527" y="3576"/>
              <a:ext cx="168" cy="185"/>
            </a:xfrm>
            <a:custGeom>
              <a:avLst/>
              <a:gdLst/>
              <a:ahLst/>
              <a:cxnLst>
                <a:cxn ang="0">
                  <a:pos x="370" y="0"/>
                </a:cxn>
                <a:cxn ang="0">
                  <a:pos x="741" y="408"/>
                </a:cxn>
                <a:cxn ang="0">
                  <a:pos x="370" y="816"/>
                </a:cxn>
                <a:cxn ang="0">
                  <a:pos x="0" y="408"/>
                </a:cxn>
                <a:cxn ang="0">
                  <a:pos x="370" y="0"/>
                </a:cxn>
                <a:cxn ang="0">
                  <a:pos x="370" y="204"/>
                </a:cxn>
                <a:cxn ang="0">
                  <a:pos x="556" y="408"/>
                </a:cxn>
                <a:cxn ang="0">
                  <a:pos x="370" y="612"/>
                </a:cxn>
                <a:cxn ang="0">
                  <a:pos x="185" y="408"/>
                </a:cxn>
                <a:cxn ang="0">
                  <a:pos x="370" y="204"/>
                </a:cxn>
              </a:cxnLst>
              <a:rect l="0" t="0" r="r" b="b"/>
              <a:pathLst>
                <a:path w="742" h="817">
                  <a:moveTo>
                    <a:pt x="370" y="0"/>
                  </a:moveTo>
                  <a:cubicBezTo>
                    <a:pt x="580" y="0"/>
                    <a:pt x="741" y="177"/>
                    <a:pt x="741" y="408"/>
                  </a:cubicBezTo>
                  <a:cubicBezTo>
                    <a:pt x="741" y="639"/>
                    <a:pt x="580" y="816"/>
                    <a:pt x="370" y="816"/>
                  </a:cubicBezTo>
                  <a:cubicBezTo>
                    <a:pt x="160" y="816"/>
                    <a:pt x="0" y="639"/>
                    <a:pt x="0" y="408"/>
                  </a:cubicBezTo>
                  <a:cubicBezTo>
                    <a:pt x="0" y="177"/>
                    <a:pt x="160" y="0"/>
                    <a:pt x="370" y="0"/>
                  </a:cubicBezTo>
                  <a:close/>
                  <a:moveTo>
                    <a:pt x="370" y="204"/>
                  </a:moveTo>
                  <a:cubicBezTo>
                    <a:pt x="475" y="204"/>
                    <a:pt x="556" y="293"/>
                    <a:pt x="556" y="408"/>
                  </a:cubicBezTo>
                  <a:cubicBezTo>
                    <a:pt x="556" y="523"/>
                    <a:pt x="475" y="612"/>
                    <a:pt x="370" y="612"/>
                  </a:cubicBezTo>
                  <a:cubicBezTo>
                    <a:pt x="265" y="612"/>
                    <a:pt x="185" y="523"/>
                    <a:pt x="185" y="408"/>
                  </a:cubicBezTo>
                  <a:cubicBezTo>
                    <a:pt x="185" y="293"/>
                    <a:pt x="265" y="204"/>
                    <a:pt x="370" y="204"/>
                  </a:cubicBezTo>
                  <a:close/>
                </a:path>
              </a:pathLst>
            </a:custGeom>
            <a:solidFill>
              <a:srgbClr val="FF6600"/>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56" name="Freeform 67"/>
            <p:cNvSpPr>
              <a:spLocks noChangeArrowheads="1"/>
            </p:cNvSpPr>
            <p:nvPr/>
          </p:nvSpPr>
          <p:spPr bwMode="auto">
            <a:xfrm>
              <a:off x="1454" y="3540"/>
              <a:ext cx="167" cy="186"/>
            </a:xfrm>
            <a:custGeom>
              <a:avLst/>
              <a:gdLst/>
              <a:ahLst/>
              <a:cxnLst>
                <a:cxn ang="0">
                  <a:pos x="368" y="0"/>
                </a:cxn>
                <a:cxn ang="0">
                  <a:pos x="736" y="410"/>
                </a:cxn>
                <a:cxn ang="0">
                  <a:pos x="368" y="820"/>
                </a:cxn>
                <a:cxn ang="0">
                  <a:pos x="0" y="410"/>
                </a:cxn>
                <a:cxn ang="0">
                  <a:pos x="368" y="0"/>
                </a:cxn>
                <a:cxn ang="0">
                  <a:pos x="368" y="205"/>
                </a:cxn>
                <a:cxn ang="0">
                  <a:pos x="552" y="410"/>
                </a:cxn>
                <a:cxn ang="0">
                  <a:pos x="368" y="615"/>
                </a:cxn>
                <a:cxn ang="0">
                  <a:pos x="184" y="410"/>
                </a:cxn>
                <a:cxn ang="0">
                  <a:pos x="368" y="205"/>
                </a:cxn>
              </a:cxnLst>
              <a:rect l="0" t="0" r="r" b="b"/>
              <a:pathLst>
                <a:path w="737" h="821">
                  <a:moveTo>
                    <a:pt x="368" y="0"/>
                  </a:moveTo>
                  <a:cubicBezTo>
                    <a:pt x="576" y="0"/>
                    <a:pt x="736" y="178"/>
                    <a:pt x="736" y="410"/>
                  </a:cubicBezTo>
                  <a:cubicBezTo>
                    <a:pt x="736" y="642"/>
                    <a:pt x="576" y="820"/>
                    <a:pt x="368" y="820"/>
                  </a:cubicBezTo>
                  <a:cubicBezTo>
                    <a:pt x="160" y="820"/>
                    <a:pt x="0" y="642"/>
                    <a:pt x="0" y="410"/>
                  </a:cubicBezTo>
                  <a:cubicBezTo>
                    <a:pt x="0" y="178"/>
                    <a:pt x="160" y="0"/>
                    <a:pt x="368" y="0"/>
                  </a:cubicBezTo>
                  <a:close/>
                  <a:moveTo>
                    <a:pt x="368" y="205"/>
                  </a:moveTo>
                  <a:cubicBezTo>
                    <a:pt x="472" y="205"/>
                    <a:pt x="552" y="294"/>
                    <a:pt x="552" y="410"/>
                  </a:cubicBezTo>
                  <a:cubicBezTo>
                    <a:pt x="552" y="526"/>
                    <a:pt x="472" y="615"/>
                    <a:pt x="368" y="615"/>
                  </a:cubicBezTo>
                  <a:cubicBezTo>
                    <a:pt x="264" y="615"/>
                    <a:pt x="184" y="526"/>
                    <a:pt x="184" y="410"/>
                  </a:cubicBezTo>
                  <a:cubicBezTo>
                    <a:pt x="184" y="294"/>
                    <a:pt x="264" y="205"/>
                    <a:pt x="368" y="205"/>
                  </a:cubicBezTo>
                  <a:close/>
                </a:path>
              </a:pathLst>
            </a:custGeom>
            <a:solidFill>
              <a:srgbClr val="FF6600"/>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57" name="Freeform 68"/>
            <p:cNvSpPr>
              <a:spLocks noChangeArrowheads="1"/>
            </p:cNvSpPr>
            <p:nvPr/>
          </p:nvSpPr>
          <p:spPr bwMode="auto">
            <a:xfrm>
              <a:off x="2128" y="3599"/>
              <a:ext cx="168" cy="185"/>
            </a:xfrm>
            <a:custGeom>
              <a:avLst/>
              <a:gdLst/>
              <a:ahLst/>
              <a:cxnLst>
                <a:cxn ang="0">
                  <a:pos x="370" y="0"/>
                </a:cxn>
                <a:cxn ang="0">
                  <a:pos x="741" y="408"/>
                </a:cxn>
                <a:cxn ang="0">
                  <a:pos x="370" y="816"/>
                </a:cxn>
                <a:cxn ang="0">
                  <a:pos x="0" y="408"/>
                </a:cxn>
                <a:cxn ang="0">
                  <a:pos x="370" y="0"/>
                </a:cxn>
                <a:cxn ang="0">
                  <a:pos x="370" y="204"/>
                </a:cxn>
                <a:cxn ang="0">
                  <a:pos x="556" y="408"/>
                </a:cxn>
                <a:cxn ang="0">
                  <a:pos x="370" y="612"/>
                </a:cxn>
                <a:cxn ang="0">
                  <a:pos x="185" y="408"/>
                </a:cxn>
                <a:cxn ang="0">
                  <a:pos x="370" y="204"/>
                </a:cxn>
              </a:cxnLst>
              <a:rect l="0" t="0" r="r" b="b"/>
              <a:pathLst>
                <a:path w="742" h="817">
                  <a:moveTo>
                    <a:pt x="370" y="0"/>
                  </a:moveTo>
                  <a:cubicBezTo>
                    <a:pt x="580" y="0"/>
                    <a:pt x="741" y="177"/>
                    <a:pt x="741" y="408"/>
                  </a:cubicBezTo>
                  <a:cubicBezTo>
                    <a:pt x="741" y="639"/>
                    <a:pt x="580" y="816"/>
                    <a:pt x="370" y="816"/>
                  </a:cubicBezTo>
                  <a:cubicBezTo>
                    <a:pt x="160" y="816"/>
                    <a:pt x="0" y="639"/>
                    <a:pt x="0" y="408"/>
                  </a:cubicBezTo>
                  <a:cubicBezTo>
                    <a:pt x="0" y="177"/>
                    <a:pt x="160" y="0"/>
                    <a:pt x="370" y="0"/>
                  </a:cubicBezTo>
                  <a:close/>
                  <a:moveTo>
                    <a:pt x="370" y="204"/>
                  </a:moveTo>
                  <a:cubicBezTo>
                    <a:pt x="475" y="204"/>
                    <a:pt x="556" y="293"/>
                    <a:pt x="556" y="408"/>
                  </a:cubicBezTo>
                  <a:cubicBezTo>
                    <a:pt x="556" y="523"/>
                    <a:pt x="475" y="612"/>
                    <a:pt x="370" y="612"/>
                  </a:cubicBezTo>
                  <a:cubicBezTo>
                    <a:pt x="265" y="612"/>
                    <a:pt x="185" y="523"/>
                    <a:pt x="185" y="408"/>
                  </a:cubicBezTo>
                  <a:cubicBezTo>
                    <a:pt x="185" y="293"/>
                    <a:pt x="265" y="204"/>
                    <a:pt x="370" y="204"/>
                  </a:cubicBezTo>
                  <a:close/>
                </a:path>
              </a:pathLst>
            </a:custGeom>
            <a:solidFill>
              <a:srgbClr val="FF6600"/>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grpSp>
          <p:nvGrpSpPr>
            <p:cNvPr id="58" name="Group 69"/>
            <p:cNvGrpSpPr>
              <a:grpSpLocks/>
            </p:cNvGrpSpPr>
            <p:nvPr/>
          </p:nvGrpSpPr>
          <p:grpSpPr bwMode="auto">
            <a:xfrm>
              <a:off x="1422" y="4146"/>
              <a:ext cx="167" cy="220"/>
              <a:chOff x="1422" y="4146"/>
              <a:chExt cx="167" cy="220"/>
            </a:xfrm>
          </p:grpSpPr>
          <p:sp>
            <p:nvSpPr>
              <p:cNvPr id="88" name="Freeform 70"/>
              <p:cNvSpPr>
                <a:spLocks noChangeArrowheads="1"/>
              </p:cNvSpPr>
              <p:nvPr/>
            </p:nvSpPr>
            <p:spPr bwMode="auto">
              <a:xfrm>
                <a:off x="1422" y="4240"/>
                <a:ext cx="34" cy="32"/>
              </a:xfrm>
              <a:custGeom>
                <a:avLst/>
                <a:gdLst/>
                <a:ahLst/>
                <a:cxnLst>
                  <a:cxn ang="0">
                    <a:pos x="0" y="70"/>
                  </a:cxn>
                  <a:cxn ang="0">
                    <a:pos x="150" y="141"/>
                  </a:cxn>
                  <a:cxn ang="0">
                    <a:pos x="150" y="0"/>
                  </a:cxn>
                  <a:cxn ang="0">
                    <a:pos x="0" y="70"/>
                  </a:cxn>
                </a:cxnLst>
                <a:rect l="0" t="0" r="r" b="b"/>
                <a:pathLst>
                  <a:path w="151" h="142">
                    <a:moveTo>
                      <a:pt x="0" y="70"/>
                    </a:moveTo>
                    <a:lnTo>
                      <a:pt x="150" y="141"/>
                    </a:lnTo>
                    <a:lnTo>
                      <a:pt x="150" y="0"/>
                    </a:lnTo>
                    <a:lnTo>
                      <a:pt x="0" y="7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89" name="Freeform 71"/>
              <p:cNvSpPr>
                <a:spLocks noChangeArrowheads="1"/>
              </p:cNvSpPr>
              <p:nvPr/>
            </p:nvSpPr>
            <p:spPr bwMode="auto">
              <a:xfrm>
                <a:off x="1446" y="4292"/>
                <a:ext cx="33" cy="43"/>
              </a:xfrm>
              <a:custGeom>
                <a:avLst/>
                <a:gdLst/>
                <a:ahLst/>
                <a:cxnLst>
                  <a:cxn ang="0">
                    <a:pos x="0" y="190"/>
                  </a:cxn>
                  <a:cxn ang="0">
                    <a:pos x="145" y="99"/>
                  </a:cxn>
                  <a:cxn ang="0">
                    <a:pos x="69" y="0"/>
                  </a:cxn>
                  <a:cxn ang="0">
                    <a:pos x="0" y="190"/>
                  </a:cxn>
                </a:cxnLst>
                <a:rect l="0" t="0" r="r" b="b"/>
                <a:pathLst>
                  <a:path w="146" h="191">
                    <a:moveTo>
                      <a:pt x="0" y="190"/>
                    </a:moveTo>
                    <a:lnTo>
                      <a:pt x="145" y="99"/>
                    </a:lnTo>
                    <a:lnTo>
                      <a:pt x="69" y="0"/>
                    </a:lnTo>
                    <a:lnTo>
                      <a:pt x="0" y="19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90" name="Freeform 72"/>
              <p:cNvSpPr>
                <a:spLocks noChangeArrowheads="1"/>
              </p:cNvSpPr>
              <p:nvPr/>
            </p:nvSpPr>
            <p:spPr bwMode="auto">
              <a:xfrm>
                <a:off x="1494" y="4322"/>
                <a:ext cx="24" cy="45"/>
              </a:xfrm>
              <a:custGeom>
                <a:avLst/>
                <a:gdLst/>
                <a:ahLst/>
                <a:cxnLst>
                  <a:cxn ang="0">
                    <a:pos x="53" y="198"/>
                  </a:cxn>
                  <a:cxn ang="0">
                    <a:pos x="107" y="0"/>
                  </a:cxn>
                  <a:cxn ang="0">
                    <a:pos x="0" y="0"/>
                  </a:cxn>
                  <a:cxn ang="0">
                    <a:pos x="53" y="198"/>
                  </a:cxn>
                </a:cxnLst>
                <a:rect l="0" t="0" r="r" b="b"/>
                <a:pathLst>
                  <a:path w="108" h="199">
                    <a:moveTo>
                      <a:pt x="53" y="198"/>
                    </a:moveTo>
                    <a:lnTo>
                      <a:pt x="107" y="0"/>
                    </a:lnTo>
                    <a:lnTo>
                      <a:pt x="0" y="0"/>
                    </a:lnTo>
                    <a:lnTo>
                      <a:pt x="53" y="198"/>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91" name="Freeform 73"/>
              <p:cNvSpPr>
                <a:spLocks noChangeArrowheads="1"/>
              </p:cNvSpPr>
              <p:nvPr/>
            </p:nvSpPr>
            <p:spPr bwMode="auto">
              <a:xfrm>
                <a:off x="1533" y="4292"/>
                <a:ext cx="33" cy="43"/>
              </a:xfrm>
              <a:custGeom>
                <a:avLst/>
                <a:gdLst/>
                <a:ahLst/>
                <a:cxnLst>
                  <a:cxn ang="0">
                    <a:pos x="145" y="190"/>
                  </a:cxn>
                  <a:cxn ang="0">
                    <a:pos x="76" y="0"/>
                  </a:cxn>
                  <a:cxn ang="0">
                    <a:pos x="0" y="99"/>
                  </a:cxn>
                  <a:cxn ang="0">
                    <a:pos x="145" y="190"/>
                  </a:cxn>
                </a:cxnLst>
                <a:rect l="0" t="0" r="r" b="b"/>
                <a:pathLst>
                  <a:path w="146" h="191">
                    <a:moveTo>
                      <a:pt x="145" y="190"/>
                    </a:moveTo>
                    <a:lnTo>
                      <a:pt x="76" y="0"/>
                    </a:lnTo>
                    <a:lnTo>
                      <a:pt x="0" y="99"/>
                    </a:lnTo>
                    <a:lnTo>
                      <a:pt x="145" y="19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92" name="Freeform 74"/>
              <p:cNvSpPr>
                <a:spLocks noChangeArrowheads="1"/>
              </p:cNvSpPr>
              <p:nvPr/>
            </p:nvSpPr>
            <p:spPr bwMode="auto">
              <a:xfrm>
                <a:off x="1556" y="4240"/>
                <a:ext cx="34" cy="32"/>
              </a:xfrm>
              <a:custGeom>
                <a:avLst/>
                <a:gdLst/>
                <a:ahLst/>
                <a:cxnLst>
                  <a:cxn ang="0">
                    <a:pos x="150" y="71"/>
                  </a:cxn>
                  <a:cxn ang="0">
                    <a:pos x="0" y="0"/>
                  </a:cxn>
                  <a:cxn ang="0">
                    <a:pos x="0" y="141"/>
                  </a:cxn>
                  <a:cxn ang="0">
                    <a:pos x="150" y="71"/>
                  </a:cxn>
                </a:cxnLst>
                <a:rect l="0" t="0" r="r" b="b"/>
                <a:pathLst>
                  <a:path w="151" h="142">
                    <a:moveTo>
                      <a:pt x="150" y="71"/>
                    </a:moveTo>
                    <a:lnTo>
                      <a:pt x="0" y="0"/>
                    </a:lnTo>
                    <a:lnTo>
                      <a:pt x="0" y="141"/>
                    </a:lnTo>
                    <a:lnTo>
                      <a:pt x="150" y="71"/>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93" name="Freeform 75"/>
              <p:cNvSpPr>
                <a:spLocks noChangeArrowheads="1"/>
              </p:cNvSpPr>
              <p:nvPr/>
            </p:nvSpPr>
            <p:spPr bwMode="auto">
              <a:xfrm>
                <a:off x="1533" y="4178"/>
                <a:ext cx="33" cy="43"/>
              </a:xfrm>
              <a:custGeom>
                <a:avLst/>
                <a:gdLst/>
                <a:ahLst/>
                <a:cxnLst>
                  <a:cxn ang="0">
                    <a:pos x="145" y="0"/>
                  </a:cxn>
                  <a:cxn ang="0">
                    <a:pos x="0" y="91"/>
                  </a:cxn>
                  <a:cxn ang="0">
                    <a:pos x="76" y="190"/>
                  </a:cxn>
                  <a:cxn ang="0">
                    <a:pos x="145" y="0"/>
                  </a:cxn>
                </a:cxnLst>
                <a:rect l="0" t="0" r="r" b="b"/>
                <a:pathLst>
                  <a:path w="146" h="191">
                    <a:moveTo>
                      <a:pt x="145" y="0"/>
                    </a:moveTo>
                    <a:lnTo>
                      <a:pt x="0" y="91"/>
                    </a:lnTo>
                    <a:lnTo>
                      <a:pt x="76" y="190"/>
                    </a:lnTo>
                    <a:lnTo>
                      <a:pt x="145" y="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94" name="Freeform 76"/>
              <p:cNvSpPr>
                <a:spLocks noChangeArrowheads="1"/>
              </p:cNvSpPr>
              <p:nvPr/>
            </p:nvSpPr>
            <p:spPr bwMode="auto">
              <a:xfrm>
                <a:off x="1494" y="4146"/>
                <a:ext cx="24" cy="45"/>
              </a:xfrm>
              <a:custGeom>
                <a:avLst/>
                <a:gdLst/>
                <a:ahLst/>
                <a:cxnLst>
                  <a:cxn ang="0">
                    <a:pos x="54" y="0"/>
                  </a:cxn>
                  <a:cxn ang="0">
                    <a:pos x="0" y="198"/>
                  </a:cxn>
                  <a:cxn ang="0">
                    <a:pos x="107" y="198"/>
                  </a:cxn>
                  <a:cxn ang="0">
                    <a:pos x="54" y="0"/>
                  </a:cxn>
                </a:cxnLst>
                <a:rect l="0" t="0" r="r" b="b"/>
                <a:pathLst>
                  <a:path w="108" h="199">
                    <a:moveTo>
                      <a:pt x="54" y="0"/>
                    </a:moveTo>
                    <a:lnTo>
                      <a:pt x="0" y="198"/>
                    </a:lnTo>
                    <a:lnTo>
                      <a:pt x="107" y="198"/>
                    </a:lnTo>
                    <a:lnTo>
                      <a:pt x="54" y="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95" name="Freeform 77"/>
              <p:cNvSpPr>
                <a:spLocks noChangeArrowheads="1"/>
              </p:cNvSpPr>
              <p:nvPr/>
            </p:nvSpPr>
            <p:spPr bwMode="auto">
              <a:xfrm>
                <a:off x="1446" y="4178"/>
                <a:ext cx="33" cy="43"/>
              </a:xfrm>
              <a:custGeom>
                <a:avLst/>
                <a:gdLst/>
                <a:ahLst/>
                <a:cxnLst>
                  <a:cxn ang="0">
                    <a:pos x="0" y="0"/>
                  </a:cxn>
                  <a:cxn ang="0">
                    <a:pos x="69" y="190"/>
                  </a:cxn>
                  <a:cxn ang="0">
                    <a:pos x="145" y="91"/>
                  </a:cxn>
                  <a:cxn ang="0">
                    <a:pos x="0" y="0"/>
                  </a:cxn>
                </a:cxnLst>
                <a:rect l="0" t="0" r="r" b="b"/>
                <a:pathLst>
                  <a:path w="146" h="191">
                    <a:moveTo>
                      <a:pt x="0" y="0"/>
                    </a:moveTo>
                    <a:lnTo>
                      <a:pt x="69" y="190"/>
                    </a:lnTo>
                    <a:lnTo>
                      <a:pt x="145" y="91"/>
                    </a:lnTo>
                    <a:lnTo>
                      <a:pt x="0" y="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96" name="Freeform 78"/>
              <p:cNvSpPr>
                <a:spLocks noChangeArrowheads="1"/>
              </p:cNvSpPr>
              <p:nvPr/>
            </p:nvSpPr>
            <p:spPr bwMode="auto">
              <a:xfrm>
                <a:off x="1464" y="4201"/>
                <a:ext cx="84" cy="111"/>
              </a:xfrm>
              <a:custGeom>
                <a:avLst/>
                <a:gdLst/>
                <a:ahLst/>
                <a:cxnLst>
                  <a:cxn ang="0">
                    <a:pos x="185" y="0"/>
                  </a:cxn>
                  <a:cxn ang="0">
                    <a:pos x="371" y="244"/>
                  </a:cxn>
                  <a:cxn ang="0">
                    <a:pos x="185" y="488"/>
                  </a:cxn>
                  <a:cxn ang="0">
                    <a:pos x="0" y="244"/>
                  </a:cxn>
                  <a:cxn ang="0">
                    <a:pos x="185" y="0"/>
                  </a:cxn>
                </a:cxnLst>
                <a:rect l="0" t="0" r="r" b="b"/>
                <a:pathLst>
                  <a:path w="372" h="489">
                    <a:moveTo>
                      <a:pt x="185" y="0"/>
                    </a:moveTo>
                    <a:cubicBezTo>
                      <a:pt x="290" y="0"/>
                      <a:pt x="371" y="106"/>
                      <a:pt x="371" y="244"/>
                    </a:cubicBezTo>
                    <a:cubicBezTo>
                      <a:pt x="371" y="382"/>
                      <a:pt x="290" y="488"/>
                      <a:pt x="185" y="488"/>
                    </a:cubicBezTo>
                    <a:cubicBezTo>
                      <a:pt x="80" y="488"/>
                      <a:pt x="0" y="382"/>
                      <a:pt x="0" y="244"/>
                    </a:cubicBezTo>
                    <a:cubicBezTo>
                      <a:pt x="0" y="106"/>
                      <a:pt x="80" y="0"/>
                      <a:pt x="185" y="0"/>
                    </a:cubicBez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grpSp>
        <p:grpSp>
          <p:nvGrpSpPr>
            <p:cNvPr id="59" name="Group 79"/>
            <p:cNvGrpSpPr>
              <a:grpSpLocks/>
            </p:cNvGrpSpPr>
            <p:nvPr/>
          </p:nvGrpSpPr>
          <p:grpSpPr bwMode="auto">
            <a:xfrm>
              <a:off x="2092" y="4143"/>
              <a:ext cx="166" cy="220"/>
              <a:chOff x="2092" y="4143"/>
              <a:chExt cx="166" cy="220"/>
            </a:xfrm>
          </p:grpSpPr>
          <p:sp>
            <p:nvSpPr>
              <p:cNvPr id="79" name="Freeform 80"/>
              <p:cNvSpPr>
                <a:spLocks noChangeArrowheads="1"/>
              </p:cNvSpPr>
              <p:nvPr/>
            </p:nvSpPr>
            <p:spPr bwMode="auto">
              <a:xfrm>
                <a:off x="2092" y="4237"/>
                <a:ext cx="34" cy="32"/>
              </a:xfrm>
              <a:custGeom>
                <a:avLst/>
                <a:gdLst/>
                <a:ahLst/>
                <a:cxnLst>
                  <a:cxn ang="0">
                    <a:pos x="0" y="70"/>
                  </a:cxn>
                  <a:cxn ang="0">
                    <a:pos x="149" y="141"/>
                  </a:cxn>
                  <a:cxn ang="0">
                    <a:pos x="149" y="0"/>
                  </a:cxn>
                  <a:cxn ang="0">
                    <a:pos x="0" y="70"/>
                  </a:cxn>
                </a:cxnLst>
                <a:rect l="0" t="0" r="r" b="b"/>
                <a:pathLst>
                  <a:path w="150" h="142">
                    <a:moveTo>
                      <a:pt x="0" y="70"/>
                    </a:moveTo>
                    <a:lnTo>
                      <a:pt x="149" y="141"/>
                    </a:lnTo>
                    <a:lnTo>
                      <a:pt x="149" y="0"/>
                    </a:lnTo>
                    <a:lnTo>
                      <a:pt x="0" y="7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80" name="Freeform 81"/>
              <p:cNvSpPr>
                <a:spLocks noChangeArrowheads="1"/>
              </p:cNvSpPr>
              <p:nvPr/>
            </p:nvSpPr>
            <p:spPr bwMode="auto">
              <a:xfrm>
                <a:off x="2116" y="4289"/>
                <a:ext cx="33" cy="43"/>
              </a:xfrm>
              <a:custGeom>
                <a:avLst/>
                <a:gdLst/>
                <a:ahLst/>
                <a:cxnLst>
                  <a:cxn ang="0">
                    <a:pos x="0" y="190"/>
                  </a:cxn>
                  <a:cxn ang="0">
                    <a:pos x="143" y="99"/>
                  </a:cxn>
                  <a:cxn ang="0">
                    <a:pos x="68" y="0"/>
                  </a:cxn>
                  <a:cxn ang="0">
                    <a:pos x="0" y="190"/>
                  </a:cxn>
                </a:cxnLst>
                <a:rect l="0" t="0" r="r" b="b"/>
                <a:pathLst>
                  <a:path w="144" h="191">
                    <a:moveTo>
                      <a:pt x="0" y="190"/>
                    </a:moveTo>
                    <a:lnTo>
                      <a:pt x="143" y="99"/>
                    </a:lnTo>
                    <a:lnTo>
                      <a:pt x="68" y="0"/>
                    </a:lnTo>
                    <a:lnTo>
                      <a:pt x="0" y="19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81" name="Freeform 82"/>
              <p:cNvSpPr>
                <a:spLocks noChangeArrowheads="1"/>
              </p:cNvSpPr>
              <p:nvPr/>
            </p:nvSpPr>
            <p:spPr bwMode="auto">
              <a:xfrm>
                <a:off x="2163" y="4319"/>
                <a:ext cx="24" cy="45"/>
              </a:xfrm>
              <a:custGeom>
                <a:avLst/>
                <a:gdLst/>
                <a:ahLst/>
                <a:cxnLst>
                  <a:cxn ang="0">
                    <a:pos x="53" y="198"/>
                  </a:cxn>
                  <a:cxn ang="0">
                    <a:pos x="107" y="0"/>
                  </a:cxn>
                  <a:cxn ang="0">
                    <a:pos x="0" y="0"/>
                  </a:cxn>
                  <a:cxn ang="0">
                    <a:pos x="53" y="198"/>
                  </a:cxn>
                </a:cxnLst>
                <a:rect l="0" t="0" r="r" b="b"/>
                <a:pathLst>
                  <a:path w="108" h="199">
                    <a:moveTo>
                      <a:pt x="53" y="198"/>
                    </a:moveTo>
                    <a:lnTo>
                      <a:pt x="107" y="0"/>
                    </a:lnTo>
                    <a:lnTo>
                      <a:pt x="0" y="0"/>
                    </a:lnTo>
                    <a:lnTo>
                      <a:pt x="53" y="198"/>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82" name="Freeform 83"/>
              <p:cNvSpPr>
                <a:spLocks noChangeArrowheads="1"/>
              </p:cNvSpPr>
              <p:nvPr/>
            </p:nvSpPr>
            <p:spPr bwMode="auto">
              <a:xfrm>
                <a:off x="2202" y="4289"/>
                <a:ext cx="33" cy="43"/>
              </a:xfrm>
              <a:custGeom>
                <a:avLst/>
                <a:gdLst/>
                <a:ahLst/>
                <a:cxnLst>
                  <a:cxn ang="0">
                    <a:pos x="143" y="190"/>
                  </a:cxn>
                  <a:cxn ang="0">
                    <a:pos x="75" y="0"/>
                  </a:cxn>
                  <a:cxn ang="0">
                    <a:pos x="0" y="99"/>
                  </a:cxn>
                  <a:cxn ang="0">
                    <a:pos x="143" y="190"/>
                  </a:cxn>
                </a:cxnLst>
                <a:rect l="0" t="0" r="r" b="b"/>
                <a:pathLst>
                  <a:path w="144" h="191">
                    <a:moveTo>
                      <a:pt x="143" y="190"/>
                    </a:moveTo>
                    <a:lnTo>
                      <a:pt x="75" y="0"/>
                    </a:lnTo>
                    <a:lnTo>
                      <a:pt x="0" y="99"/>
                    </a:lnTo>
                    <a:lnTo>
                      <a:pt x="143" y="19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83" name="Freeform 84"/>
              <p:cNvSpPr>
                <a:spLocks noChangeArrowheads="1"/>
              </p:cNvSpPr>
              <p:nvPr/>
            </p:nvSpPr>
            <p:spPr bwMode="auto">
              <a:xfrm>
                <a:off x="2225" y="4237"/>
                <a:ext cx="34" cy="32"/>
              </a:xfrm>
              <a:custGeom>
                <a:avLst/>
                <a:gdLst/>
                <a:ahLst/>
                <a:cxnLst>
                  <a:cxn ang="0">
                    <a:pos x="149" y="71"/>
                  </a:cxn>
                  <a:cxn ang="0">
                    <a:pos x="0" y="0"/>
                  </a:cxn>
                  <a:cxn ang="0">
                    <a:pos x="0" y="141"/>
                  </a:cxn>
                  <a:cxn ang="0">
                    <a:pos x="149" y="71"/>
                  </a:cxn>
                </a:cxnLst>
                <a:rect l="0" t="0" r="r" b="b"/>
                <a:pathLst>
                  <a:path w="150" h="142">
                    <a:moveTo>
                      <a:pt x="149" y="71"/>
                    </a:moveTo>
                    <a:lnTo>
                      <a:pt x="0" y="0"/>
                    </a:lnTo>
                    <a:lnTo>
                      <a:pt x="0" y="141"/>
                    </a:lnTo>
                    <a:lnTo>
                      <a:pt x="149" y="71"/>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84" name="Freeform 85"/>
              <p:cNvSpPr>
                <a:spLocks noChangeArrowheads="1"/>
              </p:cNvSpPr>
              <p:nvPr/>
            </p:nvSpPr>
            <p:spPr bwMode="auto">
              <a:xfrm>
                <a:off x="2202" y="4175"/>
                <a:ext cx="33" cy="43"/>
              </a:xfrm>
              <a:custGeom>
                <a:avLst/>
                <a:gdLst/>
                <a:ahLst/>
                <a:cxnLst>
                  <a:cxn ang="0">
                    <a:pos x="143" y="0"/>
                  </a:cxn>
                  <a:cxn ang="0">
                    <a:pos x="0" y="91"/>
                  </a:cxn>
                  <a:cxn ang="0">
                    <a:pos x="75" y="190"/>
                  </a:cxn>
                  <a:cxn ang="0">
                    <a:pos x="143" y="0"/>
                  </a:cxn>
                </a:cxnLst>
                <a:rect l="0" t="0" r="r" b="b"/>
                <a:pathLst>
                  <a:path w="144" h="191">
                    <a:moveTo>
                      <a:pt x="143" y="0"/>
                    </a:moveTo>
                    <a:lnTo>
                      <a:pt x="0" y="91"/>
                    </a:lnTo>
                    <a:lnTo>
                      <a:pt x="75" y="190"/>
                    </a:lnTo>
                    <a:lnTo>
                      <a:pt x="143" y="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85" name="Freeform 86"/>
              <p:cNvSpPr>
                <a:spLocks noChangeArrowheads="1"/>
              </p:cNvSpPr>
              <p:nvPr/>
            </p:nvSpPr>
            <p:spPr bwMode="auto">
              <a:xfrm>
                <a:off x="2163" y="4143"/>
                <a:ext cx="24" cy="45"/>
              </a:xfrm>
              <a:custGeom>
                <a:avLst/>
                <a:gdLst/>
                <a:ahLst/>
                <a:cxnLst>
                  <a:cxn ang="0">
                    <a:pos x="54" y="0"/>
                  </a:cxn>
                  <a:cxn ang="0">
                    <a:pos x="0" y="198"/>
                  </a:cxn>
                  <a:cxn ang="0">
                    <a:pos x="107" y="198"/>
                  </a:cxn>
                  <a:cxn ang="0">
                    <a:pos x="54" y="0"/>
                  </a:cxn>
                </a:cxnLst>
                <a:rect l="0" t="0" r="r" b="b"/>
                <a:pathLst>
                  <a:path w="108" h="199">
                    <a:moveTo>
                      <a:pt x="54" y="0"/>
                    </a:moveTo>
                    <a:lnTo>
                      <a:pt x="0" y="198"/>
                    </a:lnTo>
                    <a:lnTo>
                      <a:pt x="107" y="198"/>
                    </a:lnTo>
                    <a:lnTo>
                      <a:pt x="54" y="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86" name="Freeform 87"/>
              <p:cNvSpPr>
                <a:spLocks noChangeArrowheads="1"/>
              </p:cNvSpPr>
              <p:nvPr/>
            </p:nvSpPr>
            <p:spPr bwMode="auto">
              <a:xfrm>
                <a:off x="2116" y="4175"/>
                <a:ext cx="33" cy="43"/>
              </a:xfrm>
              <a:custGeom>
                <a:avLst/>
                <a:gdLst/>
                <a:ahLst/>
                <a:cxnLst>
                  <a:cxn ang="0">
                    <a:pos x="0" y="0"/>
                  </a:cxn>
                  <a:cxn ang="0">
                    <a:pos x="68" y="190"/>
                  </a:cxn>
                  <a:cxn ang="0">
                    <a:pos x="143" y="91"/>
                  </a:cxn>
                  <a:cxn ang="0">
                    <a:pos x="0" y="0"/>
                  </a:cxn>
                </a:cxnLst>
                <a:rect l="0" t="0" r="r" b="b"/>
                <a:pathLst>
                  <a:path w="144" h="191">
                    <a:moveTo>
                      <a:pt x="0" y="0"/>
                    </a:moveTo>
                    <a:lnTo>
                      <a:pt x="68" y="190"/>
                    </a:lnTo>
                    <a:lnTo>
                      <a:pt x="143" y="91"/>
                    </a:lnTo>
                    <a:lnTo>
                      <a:pt x="0" y="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87" name="Freeform 88"/>
              <p:cNvSpPr>
                <a:spLocks noChangeArrowheads="1"/>
              </p:cNvSpPr>
              <p:nvPr/>
            </p:nvSpPr>
            <p:spPr bwMode="auto">
              <a:xfrm>
                <a:off x="2133" y="4198"/>
                <a:ext cx="84" cy="111"/>
              </a:xfrm>
              <a:custGeom>
                <a:avLst/>
                <a:gdLst/>
                <a:ahLst/>
                <a:cxnLst>
                  <a:cxn ang="0">
                    <a:pos x="184" y="0"/>
                  </a:cxn>
                  <a:cxn ang="0">
                    <a:pos x="369" y="244"/>
                  </a:cxn>
                  <a:cxn ang="0">
                    <a:pos x="184" y="488"/>
                  </a:cxn>
                  <a:cxn ang="0">
                    <a:pos x="0" y="244"/>
                  </a:cxn>
                  <a:cxn ang="0">
                    <a:pos x="184" y="0"/>
                  </a:cxn>
                </a:cxnLst>
                <a:rect l="0" t="0" r="r" b="b"/>
                <a:pathLst>
                  <a:path w="370" h="489">
                    <a:moveTo>
                      <a:pt x="184" y="0"/>
                    </a:moveTo>
                    <a:cubicBezTo>
                      <a:pt x="288" y="0"/>
                      <a:pt x="369" y="106"/>
                      <a:pt x="369" y="244"/>
                    </a:cubicBezTo>
                    <a:cubicBezTo>
                      <a:pt x="369" y="382"/>
                      <a:pt x="288" y="488"/>
                      <a:pt x="184" y="488"/>
                    </a:cubicBezTo>
                    <a:cubicBezTo>
                      <a:pt x="80" y="488"/>
                      <a:pt x="0" y="382"/>
                      <a:pt x="0" y="244"/>
                    </a:cubicBezTo>
                    <a:cubicBezTo>
                      <a:pt x="0" y="106"/>
                      <a:pt x="80" y="0"/>
                      <a:pt x="184" y="0"/>
                    </a:cubicBez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grpSp>
        <p:grpSp>
          <p:nvGrpSpPr>
            <p:cNvPr id="60" name="Group 89"/>
            <p:cNvGrpSpPr>
              <a:grpSpLocks/>
            </p:cNvGrpSpPr>
            <p:nvPr/>
          </p:nvGrpSpPr>
          <p:grpSpPr bwMode="auto">
            <a:xfrm>
              <a:off x="3527" y="4205"/>
              <a:ext cx="167" cy="220"/>
              <a:chOff x="3527" y="4205"/>
              <a:chExt cx="167" cy="220"/>
            </a:xfrm>
          </p:grpSpPr>
          <p:sp>
            <p:nvSpPr>
              <p:cNvPr id="70" name="Freeform 90"/>
              <p:cNvSpPr>
                <a:spLocks noChangeArrowheads="1"/>
              </p:cNvSpPr>
              <p:nvPr/>
            </p:nvSpPr>
            <p:spPr bwMode="auto">
              <a:xfrm>
                <a:off x="3527" y="4300"/>
                <a:ext cx="34" cy="32"/>
              </a:xfrm>
              <a:custGeom>
                <a:avLst/>
                <a:gdLst/>
                <a:ahLst/>
                <a:cxnLst>
                  <a:cxn ang="0">
                    <a:pos x="0" y="70"/>
                  </a:cxn>
                  <a:cxn ang="0">
                    <a:pos x="150" y="140"/>
                  </a:cxn>
                  <a:cxn ang="0">
                    <a:pos x="150" y="0"/>
                  </a:cxn>
                  <a:cxn ang="0">
                    <a:pos x="0" y="70"/>
                  </a:cxn>
                </a:cxnLst>
                <a:rect l="0" t="0" r="r" b="b"/>
                <a:pathLst>
                  <a:path w="151" h="141">
                    <a:moveTo>
                      <a:pt x="0" y="70"/>
                    </a:moveTo>
                    <a:lnTo>
                      <a:pt x="150" y="140"/>
                    </a:lnTo>
                    <a:lnTo>
                      <a:pt x="150" y="0"/>
                    </a:lnTo>
                    <a:lnTo>
                      <a:pt x="0" y="7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71" name="Freeform 91"/>
              <p:cNvSpPr>
                <a:spLocks noChangeArrowheads="1"/>
              </p:cNvSpPr>
              <p:nvPr/>
            </p:nvSpPr>
            <p:spPr bwMode="auto">
              <a:xfrm>
                <a:off x="3551" y="4351"/>
                <a:ext cx="33" cy="43"/>
              </a:xfrm>
              <a:custGeom>
                <a:avLst/>
                <a:gdLst/>
                <a:ahLst/>
                <a:cxnLst>
                  <a:cxn ang="0">
                    <a:pos x="0" y="190"/>
                  </a:cxn>
                  <a:cxn ang="0">
                    <a:pos x="145" y="99"/>
                  </a:cxn>
                  <a:cxn ang="0">
                    <a:pos x="69" y="0"/>
                  </a:cxn>
                  <a:cxn ang="0">
                    <a:pos x="0" y="190"/>
                  </a:cxn>
                </a:cxnLst>
                <a:rect l="0" t="0" r="r" b="b"/>
                <a:pathLst>
                  <a:path w="146" h="191">
                    <a:moveTo>
                      <a:pt x="0" y="190"/>
                    </a:moveTo>
                    <a:lnTo>
                      <a:pt x="145" y="99"/>
                    </a:lnTo>
                    <a:lnTo>
                      <a:pt x="69" y="0"/>
                    </a:lnTo>
                    <a:lnTo>
                      <a:pt x="0" y="19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72" name="Freeform 92"/>
              <p:cNvSpPr>
                <a:spLocks noChangeArrowheads="1"/>
              </p:cNvSpPr>
              <p:nvPr/>
            </p:nvSpPr>
            <p:spPr bwMode="auto">
              <a:xfrm>
                <a:off x="3599" y="4381"/>
                <a:ext cx="24" cy="45"/>
              </a:xfrm>
              <a:custGeom>
                <a:avLst/>
                <a:gdLst/>
                <a:ahLst/>
                <a:cxnLst>
                  <a:cxn ang="0">
                    <a:pos x="53" y="198"/>
                  </a:cxn>
                  <a:cxn ang="0">
                    <a:pos x="107" y="0"/>
                  </a:cxn>
                  <a:cxn ang="0">
                    <a:pos x="0" y="0"/>
                  </a:cxn>
                  <a:cxn ang="0">
                    <a:pos x="53" y="198"/>
                  </a:cxn>
                </a:cxnLst>
                <a:rect l="0" t="0" r="r" b="b"/>
                <a:pathLst>
                  <a:path w="108" h="199">
                    <a:moveTo>
                      <a:pt x="53" y="198"/>
                    </a:moveTo>
                    <a:lnTo>
                      <a:pt x="107" y="0"/>
                    </a:lnTo>
                    <a:lnTo>
                      <a:pt x="0" y="0"/>
                    </a:lnTo>
                    <a:lnTo>
                      <a:pt x="53" y="198"/>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73" name="Freeform 93"/>
              <p:cNvSpPr>
                <a:spLocks noChangeArrowheads="1"/>
              </p:cNvSpPr>
              <p:nvPr/>
            </p:nvSpPr>
            <p:spPr bwMode="auto">
              <a:xfrm>
                <a:off x="3637" y="4351"/>
                <a:ext cx="33" cy="43"/>
              </a:xfrm>
              <a:custGeom>
                <a:avLst/>
                <a:gdLst/>
                <a:ahLst/>
                <a:cxnLst>
                  <a:cxn ang="0">
                    <a:pos x="145" y="190"/>
                  </a:cxn>
                  <a:cxn ang="0">
                    <a:pos x="76" y="0"/>
                  </a:cxn>
                  <a:cxn ang="0">
                    <a:pos x="0" y="99"/>
                  </a:cxn>
                  <a:cxn ang="0">
                    <a:pos x="145" y="190"/>
                  </a:cxn>
                </a:cxnLst>
                <a:rect l="0" t="0" r="r" b="b"/>
                <a:pathLst>
                  <a:path w="146" h="191">
                    <a:moveTo>
                      <a:pt x="145" y="190"/>
                    </a:moveTo>
                    <a:lnTo>
                      <a:pt x="76" y="0"/>
                    </a:lnTo>
                    <a:lnTo>
                      <a:pt x="0" y="99"/>
                    </a:lnTo>
                    <a:lnTo>
                      <a:pt x="145" y="19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74" name="Freeform 94"/>
              <p:cNvSpPr>
                <a:spLocks noChangeArrowheads="1"/>
              </p:cNvSpPr>
              <p:nvPr/>
            </p:nvSpPr>
            <p:spPr bwMode="auto">
              <a:xfrm>
                <a:off x="3661" y="4300"/>
                <a:ext cx="34" cy="32"/>
              </a:xfrm>
              <a:custGeom>
                <a:avLst/>
                <a:gdLst/>
                <a:ahLst/>
                <a:cxnLst>
                  <a:cxn ang="0">
                    <a:pos x="150" y="70"/>
                  </a:cxn>
                  <a:cxn ang="0">
                    <a:pos x="0" y="0"/>
                  </a:cxn>
                  <a:cxn ang="0">
                    <a:pos x="0" y="140"/>
                  </a:cxn>
                  <a:cxn ang="0">
                    <a:pos x="150" y="70"/>
                  </a:cxn>
                </a:cxnLst>
                <a:rect l="0" t="0" r="r" b="b"/>
                <a:pathLst>
                  <a:path w="151" h="141">
                    <a:moveTo>
                      <a:pt x="150" y="70"/>
                    </a:moveTo>
                    <a:lnTo>
                      <a:pt x="0" y="0"/>
                    </a:lnTo>
                    <a:lnTo>
                      <a:pt x="0" y="140"/>
                    </a:lnTo>
                    <a:lnTo>
                      <a:pt x="150" y="7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75" name="Freeform 95"/>
              <p:cNvSpPr>
                <a:spLocks noChangeArrowheads="1"/>
              </p:cNvSpPr>
              <p:nvPr/>
            </p:nvSpPr>
            <p:spPr bwMode="auto">
              <a:xfrm>
                <a:off x="3637" y="4237"/>
                <a:ext cx="33" cy="43"/>
              </a:xfrm>
              <a:custGeom>
                <a:avLst/>
                <a:gdLst/>
                <a:ahLst/>
                <a:cxnLst>
                  <a:cxn ang="0">
                    <a:pos x="145" y="0"/>
                  </a:cxn>
                  <a:cxn ang="0">
                    <a:pos x="0" y="91"/>
                  </a:cxn>
                  <a:cxn ang="0">
                    <a:pos x="76" y="190"/>
                  </a:cxn>
                  <a:cxn ang="0">
                    <a:pos x="145" y="0"/>
                  </a:cxn>
                </a:cxnLst>
                <a:rect l="0" t="0" r="r" b="b"/>
                <a:pathLst>
                  <a:path w="146" h="191">
                    <a:moveTo>
                      <a:pt x="145" y="0"/>
                    </a:moveTo>
                    <a:lnTo>
                      <a:pt x="0" y="91"/>
                    </a:lnTo>
                    <a:lnTo>
                      <a:pt x="76" y="190"/>
                    </a:lnTo>
                    <a:lnTo>
                      <a:pt x="145" y="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76" name="Freeform 96"/>
              <p:cNvSpPr>
                <a:spLocks noChangeArrowheads="1"/>
              </p:cNvSpPr>
              <p:nvPr/>
            </p:nvSpPr>
            <p:spPr bwMode="auto">
              <a:xfrm>
                <a:off x="3599" y="4205"/>
                <a:ext cx="24" cy="45"/>
              </a:xfrm>
              <a:custGeom>
                <a:avLst/>
                <a:gdLst/>
                <a:ahLst/>
                <a:cxnLst>
                  <a:cxn ang="0">
                    <a:pos x="54" y="0"/>
                  </a:cxn>
                  <a:cxn ang="0">
                    <a:pos x="0" y="198"/>
                  </a:cxn>
                  <a:cxn ang="0">
                    <a:pos x="107" y="198"/>
                  </a:cxn>
                  <a:cxn ang="0">
                    <a:pos x="54" y="0"/>
                  </a:cxn>
                </a:cxnLst>
                <a:rect l="0" t="0" r="r" b="b"/>
                <a:pathLst>
                  <a:path w="108" h="199">
                    <a:moveTo>
                      <a:pt x="54" y="0"/>
                    </a:moveTo>
                    <a:lnTo>
                      <a:pt x="0" y="198"/>
                    </a:lnTo>
                    <a:lnTo>
                      <a:pt x="107" y="198"/>
                    </a:lnTo>
                    <a:lnTo>
                      <a:pt x="54" y="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77" name="Freeform 97"/>
              <p:cNvSpPr>
                <a:spLocks noChangeArrowheads="1"/>
              </p:cNvSpPr>
              <p:nvPr/>
            </p:nvSpPr>
            <p:spPr bwMode="auto">
              <a:xfrm>
                <a:off x="3551" y="4237"/>
                <a:ext cx="33" cy="43"/>
              </a:xfrm>
              <a:custGeom>
                <a:avLst/>
                <a:gdLst/>
                <a:ahLst/>
                <a:cxnLst>
                  <a:cxn ang="0">
                    <a:pos x="0" y="0"/>
                  </a:cxn>
                  <a:cxn ang="0">
                    <a:pos x="69" y="190"/>
                  </a:cxn>
                  <a:cxn ang="0">
                    <a:pos x="145" y="91"/>
                  </a:cxn>
                  <a:cxn ang="0">
                    <a:pos x="0" y="0"/>
                  </a:cxn>
                </a:cxnLst>
                <a:rect l="0" t="0" r="r" b="b"/>
                <a:pathLst>
                  <a:path w="146" h="191">
                    <a:moveTo>
                      <a:pt x="0" y="0"/>
                    </a:moveTo>
                    <a:lnTo>
                      <a:pt x="69" y="190"/>
                    </a:lnTo>
                    <a:lnTo>
                      <a:pt x="145" y="91"/>
                    </a:lnTo>
                    <a:lnTo>
                      <a:pt x="0" y="0"/>
                    </a:ln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78" name="Freeform 98"/>
              <p:cNvSpPr>
                <a:spLocks noChangeArrowheads="1"/>
              </p:cNvSpPr>
              <p:nvPr/>
            </p:nvSpPr>
            <p:spPr bwMode="auto">
              <a:xfrm>
                <a:off x="3569" y="4260"/>
                <a:ext cx="84" cy="111"/>
              </a:xfrm>
              <a:custGeom>
                <a:avLst/>
                <a:gdLst/>
                <a:ahLst/>
                <a:cxnLst>
                  <a:cxn ang="0">
                    <a:pos x="185" y="0"/>
                  </a:cxn>
                  <a:cxn ang="0">
                    <a:pos x="371" y="244"/>
                  </a:cxn>
                  <a:cxn ang="0">
                    <a:pos x="185" y="488"/>
                  </a:cxn>
                  <a:cxn ang="0">
                    <a:pos x="0" y="244"/>
                  </a:cxn>
                  <a:cxn ang="0">
                    <a:pos x="185" y="0"/>
                  </a:cxn>
                </a:cxnLst>
                <a:rect l="0" t="0" r="r" b="b"/>
                <a:pathLst>
                  <a:path w="372" h="489">
                    <a:moveTo>
                      <a:pt x="185" y="0"/>
                    </a:moveTo>
                    <a:cubicBezTo>
                      <a:pt x="290" y="0"/>
                      <a:pt x="371" y="106"/>
                      <a:pt x="371" y="244"/>
                    </a:cubicBezTo>
                    <a:cubicBezTo>
                      <a:pt x="371" y="382"/>
                      <a:pt x="290" y="488"/>
                      <a:pt x="185" y="488"/>
                    </a:cubicBezTo>
                    <a:cubicBezTo>
                      <a:pt x="80" y="488"/>
                      <a:pt x="0" y="382"/>
                      <a:pt x="0" y="244"/>
                    </a:cubicBezTo>
                    <a:cubicBezTo>
                      <a:pt x="0" y="106"/>
                      <a:pt x="80" y="0"/>
                      <a:pt x="185" y="0"/>
                    </a:cubicBezTo>
                  </a:path>
                </a:pathLst>
              </a:custGeom>
              <a:solidFill>
                <a:srgbClr val="FF0066"/>
              </a:solidFill>
              <a:ln w="28440">
                <a:solidFill>
                  <a:srgbClr val="000000"/>
                </a:solidFill>
                <a:round/>
                <a:headEnd/>
                <a:tailEnd/>
              </a:ln>
              <a:effectLst/>
            </p:spPr>
            <p:txBody>
              <a:bodyPr wrap="none" anchor="ctr"/>
              <a:lstStyle/>
              <a:p>
                <a:pPr algn="r" rtl="1" latinLnBrk="0"/>
                <a:endParaRPr lang="en-US" sz="1350" dirty="0">
                  <a:solidFill>
                    <a:srgbClr val="000000"/>
                  </a:solidFill>
                </a:endParaRPr>
              </a:p>
            </p:txBody>
          </p:sp>
        </p:grpSp>
        <p:sp>
          <p:nvSpPr>
            <p:cNvPr id="61" name="Text Box 101"/>
            <p:cNvSpPr txBox="1">
              <a:spLocks noChangeArrowheads="1"/>
            </p:cNvSpPr>
            <p:nvPr/>
          </p:nvSpPr>
          <p:spPr bwMode="auto">
            <a:xfrm>
              <a:off x="4714" y="2627"/>
              <a:ext cx="1309" cy="242"/>
            </a:xfrm>
            <a:prstGeom prst="rect">
              <a:avLst/>
            </a:prstGeom>
            <a:noFill/>
            <a:ln w="9525">
              <a:noFill/>
              <a:round/>
              <a:headEnd/>
              <a:tailEnd/>
            </a:ln>
            <a:effectLst/>
          </p:spPr>
          <p:txBody>
            <a:bodyPr lIns="61229" tIns="31839" rIns="61229" bIns="31839">
              <a:spAutoFit/>
            </a:bodyPr>
            <a:lstStyle/>
            <a:p>
              <a:pPr defTabSz="310754" rtl="1" eaLnBrk="0" latinLnBrk="0" hangingPunct="0">
                <a:lnSpc>
                  <a:spcPct val="95000"/>
                </a:lnSpc>
                <a:buClr>
                  <a:srgbClr val="000000"/>
                </a:buClr>
                <a:buSzPct val="45000"/>
                <a:tabLst>
                  <a:tab pos="492919" algn="l"/>
                  <a:tab pos="984647" algn="l"/>
                </a:tabLst>
              </a:pPr>
              <a:r>
                <a:rPr lang="en-GB" sz="1350" b="1" dirty="0">
                  <a:solidFill>
                    <a:srgbClr val="000000"/>
                  </a:solidFill>
                  <a:latin typeface="Nimbus Roman No9 L" pitchFamily="16" charset="0"/>
                </a:rPr>
                <a:t>software fault</a:t>
              </a:r>
            </a:p>
          </p:txBody>
        </p:sp>
        <p:grpSp>
          <p:nvGrpSpPr>
            <p:cNvPr id="62" name="Group 102"/>
            <p:cNvGrpSpPr>
              <a:grpSpLocks/>
            </p:cNvGrpSpPr>
            <p:nvPr/>
          </p:nvGrpSpPr>
          <p:grpSpPr bwMode="auto">
            <a:xfrm>
              <a:off x="4707" y="2871"/>
              <a:ext cx="1309" cy="282"/>
              <a:chOff x="4707" y="2871"/>
              <a:chExt cx="1309" cy="282"/>
            </a:xfrm>
          </p:grpSpPr>
          <p:sp>
            <p:nvSpPr>
              <p:cNvPr id="68" name="AutoShape 103"/>
              <p:cNvSpPr>
                <a:spLocks noChangeArrowheads="1"/>
              </p:cNvSpPr>
              <p:nvPr/>
            </p:nvSpPr>
            <p:spPr bwMode="auto">
              <a:xfrm>
                <a:off x="4707" y="2871"/>
                <a:ext cx="1309" cy="282"/>
              </a:xfrm>
              <a:prstGeom prst="roundRect">
                <a:avLst>
                  <a:gd name="adj" fmla="val 352"/>
                </a:avLst>
              </a:prstGeom>
              <a:noFill/>
              <a:ln w="9525">
                <a:noFill/>
                <a:round/>
                <a:headEnd/>
                <a:tailEnd/>
              </a:ln>
              <a:effectLst/>
            </p:spPr>
            <p:txBody>
              <a:bodyPr wrap="none" anchor="ctr"/>
              <a:lstStyle/>
              <a:p>
                <a:pPr algn="r" rtl="1" latinLnBrk="0"/>
                <a:endParaRPr lang="en-US" sz="1350" dirty="0">
                  <a:solidFill>
                    <a:srgbClr val="000000"/>
                  </a:solidFill>
                </a:endParaRPr>
              </a:p>
            </p:txBody>
          </p:sp>
          <p:sp>
            <p:nvSpPr>
              <p:cNvPr id="69" name="Text Box 104"/>
              <p:cNvSpPr txBox="1">
                <a:spLocks noChangeArrowheads="1"/>
              </p:cNvSpPr>
              <p:nvPr/>
            </p:nvSpPr>
            <p:spPr bwMode="auto">
              <a:xfrm>
                <a:off x="4707" y="2871"/>
                <a:ext cx="1309" cy="242"/>
              </a:xfrm>
              <a:prstGeom prst="rect">
                <a:avLst/>
              </a:prstGeom>
              <a:noFill/>
              <a:ln w="9525">
                <a:noFill/>
                <a:round/>
                <a:headEnd/>
                <a:tailEnd/>
              </a:ln>
              <a:effectLst/>
            </p:spPr>
            <p:txBody>
              <a:bodyPr lIns="61229" tIns="31839" rIns="61229" bIns="31839">
                <a:spAutoFit/>
              </a:bodyPr>
              <a:lstStyle/>
              <a:p>
                <a:pPr defTabSz="310754" rtl="1" eaLnBrk="0" latinLnBrk="0" hangingPunct="0">
                  <a:lnSpc>
                    <a:spcPct val="95000"/>
                  </a:lnSpc>
                  <a:buClr>
                    <a:srgbClr val="000000"/>
                  </a:buClr>
                  <a:buSzPct val="45000"/>
                  <a:tabLst>
                    <a:tab pos="492919" algn="l"/>
                    <a:tab pos="984647" algn="l"/>
                  </a:tabLst>
                </a:pPr>
                <a:r>
                  <a:rPr lang="en-GB" sz="1350" b="1" dirty="0">
                    <a:solidFill>
                      <a:srgbClr val="000000"/>
                    </a:solidFill>
                    <a:latin typeface="Nimbus Roman No9 L" pitchFamily="16" charset="0"/>
                  </a:rPr>
                  <a:t>software</a:t>
                </a:r>
                <a:r>
                  <a:rPr lang="en-GB" sz="825" dirty="0">
                    <a:solidFill>
                      <a:srgbClr val="000000"/>
                    </a:solidFill>
                    <a:latin typeface="Nimbus Roman No9 L" pitchFamily="16" charset="0"/>
                  </a:rPr>
                  <a:t> </a:t>
                </a:r>
                <a:r>
                  <a:rPr lang="en-GB" sz="1350" b="1" dirty="0">
                    <a:solidFill>
                      <a:srgbClr val="000000"/>
                    </a:solidFill>
                    <a:latin typeface="Nimbus Roman No9 L" pitchFamily="16" charset="0"/>
                  </a:rPr>
                  <a:t>failure</a:t>
                </a:r>
              </a:p>
            </p:txBody>
          </p:sp>
        </p:grpSp>
        <p:sp>
          <p:nvSpPr>
            <p:cNvPr id="63" name="Freeform 105"/>
            <p:cNvSpPr>
              <a:spLocks noChangeArrowheads="1"/>
            </p:cNvSpPr>
            <p:nvPr/>
          </p:nvSpPr>
          <p:spPr bwMode="auto">
            <a:xfrm>
              <a:off x="1628" y="2848"/>
              <a:ext cx="95" cy="106"/>
            </a:xfrm>
            <a:custGeom>
              <a:avLst/>
              <a:gdLst/>
              <a:ahLst/>
              <a:cxnLst>
                <a:cxn ang="0">
                  <a:pos x="210" y="0"/>
                </a:cxn>
                <a:cxn ang="0">
                  <a:pos x="210" y="0"/>
                </a:cxn>
                <a:cxn ang="0">
                  <a:pos x="420" y="234"/>
                </a:cxn>
                <a:cxn ang="0">
                  <a:pos x="210" y="468"/>
                </a:cxn>
                <a:cxn ang="0">
                  <a:pos x="210" y="468"/>
                </a:cxn>
                <a:cxn ang="0">
                  <a:pos x="0" y="234"/>
                </a:cxn>
                <a:cxn ang="0">
                  <a:pos x="210" y="0"/>
                </a:cxn>
              </a:cxnLst>
              <a:rect l="0" t="0" r="r" b="b"/>
              <a:pathLst>
                <a:path w="421" h="469">
                  <a:moveTo>
                    <a:pt x="210" y="0"/>
                  </a:moveTo>
                  <a:lnTo>
                    <a:pt x="210" y="0"/>
                  </a:lnTo>
                  <a:lnTo>
                    <a:pt x="420" y="234"/>
                  </a:lnTo>
                  <a:lnTo>
                    <a:pt x="210" y="468"/>
                  </a:lnTo>
                  <a:lnTo>
                    <a:pt x="210" y="468"/>
                  </a:lnTo>
                  <a:lnTo>
                    <a:pt x="0" y="234"/>
                  </a:lnTo>
                  <a:lnTo>
                    <a:pt x="210" y="0"/>
                  </a:lnTo>
                </a:path>
              </a:pathLst>
            </a:custGeom>
            <a:solidFill>
              <a:srgbClr val="00CC99"/>
            </a:solidFill>
            <a:ln w="19080">
              <a:solidFill>
                <a:srgbClr val="000000"/>
              </a:solidFill>
              <a:round/>
              <a:headEnd/>
              <a:tailEnd/>
            </a:ln>
            <a:effectLst/>
          </p:spPr>
          <p:txBody>
            <a:bodyPr wrap="none" anchor="ctr"/>
            <a:lstStyle/>
            <a:p>
              <a:pPr algn="r" rtl="1" latinLnBrk="0"/>
              <a:endParaRPr lang="en-US" sz="1350" dirty="0">
                <a:solidFill>
                  <a:srgbClr val="000000"/>
                </a:solidFill>
              </a:endParaRPr>
            </a:p>
          </p:txBody>
        </p:sp>
        <p:sp>
          <p:nvSpPr>
            <p:cNvPr id="64" name="Line 106"/>
            <p:cNvSpPr>
              <a:spLocks noChangeShapeType="1"/>
            </p:cNvSpPr>
            <p:nvPr/>
          </p:nvSpPr>
          <p:spPr bwMode="auto">
            <a:xfrm>
              <a:off x="2188" y="2954"/>
              <a:ext cx="8" cy="625"/>
            </a:xfrm>
            <a:prstGeom prst="line">
              <a:avLst/>
            </a:prstGeom>
            <a:noFill/>
            <a:ln w="28440">
              <a:solidFill>
                <a:srgbClr val="000000"/>
              </a:solidFill>
              <a:prstDash val="sysDot"/>
              <a:round/>
              <a:headEnd/>
              <a:tailEnd type="triangle" w="med" len="med"/>
            </a:ln>
            <a:effectLst/>
          </p:spPr>
          <p:txBody>
            <a:bodyPr/>
            <a:lstStyle/>
            <a:p>
              <a:pPr algn="r" rtl="1" latinLnBrk="0"/>
              <a:endParaRPr lang="en-US" sz="1350" dirty="0">
                <a:solidFill>
                  <a:srgbClr val="000000"/>
                </a:solidFill>
              </a:endParaRPr>
            </a:p>
          </p:txBody>
        </p:sp>
        <p:grpSp>
          <p:nvGrpSpPr>
            <p:cNvPr id="65" name="Group 107"/>
            <p:cNvGrpSpPr>
              <a:grpSpLocks/>
            </p:cNvGrpSpPr>
            <p:nvPr/>
          </p:nvGrpSpPr>
          <p:grpSpPr bwMode="auto">
            <a:xfrm>
              <a:off x="4705" y="2324"/>
              <a:ext cx="1318" cy="282"/>
              <a:chOff x="4705" y="2324"/>
              <a:chExt cx="1318" cy="282"/>
            </a:xfrm>
          </p:grpSpPr>
          <p:sp>
            <p:nvSpPr>
              <p:cNvPr id="66" name="AutoShape 108"/>
              <p:cNvSpPr>
                <a:spLocks noChangeArrowheads="1"/>
              </p:cNvSpPr>
              <p:nvPr/>
            </p:nvSpPr>
            <p:spPr bwMode="auto">
              <a:xfrm>
                <a:off x="4705" y="2324"/>
                <a:ext cx="1311" cy="282"/>
              </a:xfrm>
              <a:prstGeom prst="roundRect">
                <a:avLst>
                  <a:gd name="adj" fmla="val 352"/>
                </a:avLst>
              </a:prstGeom>
              <a:noFill/>
              <a:ln w="9525">
                <a:noFill/>
                <a:round/>
                <a:headEnd/>
                <a:tailEnd/>
              </a:ln>
              <a:effectLst/>
            </p:spPr>
            <p:txBody>
              <a:bodyPr wrap="none" anchor="ctr"/>
              <a:lstStyle/>
              <a:p>
                <a:pPr algn="r" rtl="1" latinLnBrk="0"/>
                <a:endParaRPr lang="en-US" sz="1350" dirty="0">
                  <a:solidFill>
                    <a:srgbClr val="000000"/>
                  </a:solidFill>
                </a:endParaRPr>
              </a:p>
            </p:txBody>
          </p:sp>
          <p:sp>
            <p:nvSpPr>
              <p:cNvPr id="67" name="Text Box 109"/>
              <p:cNvSpPr txBox="1">
                <a:spLocks noChangeArrowheads="1"/>
              </p:cNvSpPr>
              <p:nvPr/>
            </p:nvSpPr>
            <p:spPr bwMode="auto">
              <a:xfrm>
                <a:off x="4712" y="2354"/>
                <a:ext cx="1311" cy="242"/>
              </a:xfrm>
              <a:prstGeom prst="rect">
                <a:avLst/>
              </a:prstGeom>
              <a:noFill/>
              <a:ln w="9525">
                <a:noFill/>
                <a:round/>
                <a:headEnd/>
                <a:tailEnd/>
              </a:ln>
              <a:effectLst/>
            </p:spPr>
            <p:txBody>
              <a:bodyPr lIns="61229" tIns="31839" rIns="61229" bIns="31839">
                <a:spAutoFit/>
              </a:bodyPr>
              <a:lstStyle/>
              <a:p>
                <a:pPr defTabSz="310754" rtl="1" eaLnBrk="0" latinLnBrk="0" hangingPunct="0">
                  <a:lnSpc>
                    <a:spcPct val="95000"/>
                  </a:lnSpc>
                  <a:buClr>
                    <a:srgbClr val="000000"/>
                  </a:buClr>
                  <a:buSzPct val="45000"/>
                  <a:tabLst>
                    <a:tab pos="492919" algn="l"/>
                    <a:tab pos="984647" algn="l"/>
                  </a:tabLst>
                </a:pPr>
                <a:r>
                  <a:rPr lang="en-GB" sz="1350" b="1" dirty="0">
                    <a:solidFill>
                      <a:srgbClr val="000000"/>
                    </a:solidFill>
                    <a:latin typeface="Nimbus Roman No9 L" pitchFamily="16" charset="0"/>
                  </a:rPr>
                  <a:t>software</a:t>
                </a:r>
                <a:r>
                  <a:rPr lang="en-GB" sz="825" dirty="0">
                    <a:solidFill>
                      <a:srgbClr val="000000"/>
                    </a:solidFill>
                    <a:latin typeface="Nimbus Roman No9 L" pitchFamily="16" charset="0"/>
                  </a:rPr>
                  <a:t> </a:t>
                </a:r>
                <a:r>
                  <a:rPr lang="en-GB" sz="1350" b="1" dirty="0">
                    <a:solidFill>
                      <a:srgbClr val="000000"/>
                    </a:solidFill>
                    <a:latin typeface="Nimbus Roman No9 L" pitchFamily="16" charset="0"/>
                  </a:rPr>
                  <a:t>error</a:t>
                </a:r>
              </a:p>
            </p:txBody>
          </p:sp>
        </p:grpSp>
      </p:grpSp>
      <p:sp>
        <p:nvSpPr>
          <p:cNvPr id="108" name="Text Box 4"/>
          <p:cNvSpPr txBox="1">
            <a:spLocks noChangeArrowheads="1"/>
          </p:cNvSpPr>
          <p:nvPr/>
        </p:nvSpPr>
        <p:spPr bwMode="auto">
          <a:xfrm>
            <a:off x="959405" y="5137286"/>
            <a:ext cx="6172200" cy="661720"/>
          </a:xfrm>
          <a:prstGeom prst="rect">
            <a:avLst/>
          </a:prstGeom>
          <a:solidFill>
            <a:schemeClr val="accent2"/>
          </a:solidFill>
          <a:ln w="9525">
            <a:solidFill>
              <a:srgbClr val="000000"/>
            </a:solidFill>
            <a:miter lim="800000"/>
            <a:headEnd type="none" w="sm" len="sm"/>
            <a:tailEnd type="none" w="sm" len="sm"/>
          </a:ln>
          <a:effectLst>
            <a:glow rad="228600">
              <a:schemeClr val="accent5">
                <a:satMod val="175000"/>
                <a:alpha val="40000"/>
              </a:schemeClr>
            </a:glow>
            <a:outerShdw dist="107763" dir="2700000" algn="ctr" rotWithShape="0">
              <a:schemeClr val="bg2"/>
            </a:outerShdw>
          </a:effectLst>
        </p:spPr>
        <p:txBody>
          <a:bodyPr wrap="square" lIns="47625" tIns="19050" rIns="47625" bIns="19050">
            <a:spAutoFit/>
          </a:bodyPr>
          <a:lstStyle/>
          <a:p>
            <a:pPr marL="257175" indent="-257175" algn="ctr" rtl="1" eaLnBrk="0" latinLnBrk="0" hangingPunct="0">
              <a:lnSpc>
                <a:spcPct val="90000"/>
              </a:lnSpc>
              <a:spcBef>
                <a:spcPct val="45000"/>
              </a:spcBef>
            </a:pPr>
            <a:r>
              <a:rPr lang="en-GB" b="1" dirty="0">
                <a:solidFill>
                  <a:prstClr val="white"/>
                </a:solidFill>
              </a:rPr>
              <a:t>Failure is an event; fault is a state of</a:t>
            </a:r>
          </a:p>
          <a:p>
            <a:pPr marL="257175" indent="-257175" algn="ctr" rtl="1" eaLnBrk="0" latinLnBrk="0" hangingPunct="0">
              <a:lnSpc>
                <a:spcPct val="90000"/>
              </a:lnSpc>
              <a:spcBef>
                <a:spcPct val="45000"/>
              </a:spcBef>
            </a:pPr>
            <a:r>
              <a:rPr lang="en-GB" b="1" dirty="0">
                <a:solidFill>
                  <a:prstClr val="white"/>
                </a:solidFill>
              </a:rPr>
              <a:t>the software, caused by an error</a:t>
            </a:r>
          </a:p>
        </p:txBody>
      </p:sp>
    </p:spTree>
    <p:extLst>
      <p:ext uri="{BB962C8B-B14F-4D97-AF65-F5344CB8AC3E}">
        <p14:creationId xmlns:p14="http://schemas.microsoft.com/office/powerpoint/2010/main" val="606054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GB" sz="3500" b="1" i="0" dirty="0">
                <a:latin typeface="Times New Roman" panose="02020603050405020304" pitchFamily="18" charset="0"/>
                <a:cs typeface="Times New Roman" panose="02020603050405020304" pitchFamily="18" charset="0"/>
              </a:rPr>
              <a:t>Verification</a:t>
            </a:r>
          </a:p>
          <a:p>
            <a:pPr lvl="2"/>
            <a:r>
              <a:rPr lang="en-GB" sz="3000" i="0" dirty="0">
                <a:latin typeface="Times New Roman" panose="02020603050405020304" pitchFamily="18" charset="0"/>
                <a:cs typeface="Times New Roman" panose="02020603050405020304" pitchFamily="18" charset="0"/>
              </a:rPr>
              <a:t>The process of evaluating a system or component to determine whether the products of the given development phase satisfy the conditions imposed at the start of that </a:t>
            </a:r>
            <a:r>
              <a:rPr lang="en-GB" sz="3000" i="0" dirty="0" smtClean="0">
                <a:latin typeface="Times New Roman" panose="02020603050405020304" pitchFamily="18" charset="0"/>
                <a:cs typeface="Times New Roman" panose="02020603050405020304" pitchFamily="18" charset="0"/>
              </a:rPr>
              <a:t>phase</a:t>
            </a:r>
          </a:p>
          <a:p>
            <a:pPr lvl="2"/>
            <a:r>
              <a:rPr lang="en-US" altLang="ar-EG" sz="3000" i="0" dirty="0" smtClean="0">
                <a:latin typeface="Times New Roman" panose="02020603050405020304" pitchFamily="18" charset="0"/>
                <a:cs typeface="Times New Roman" panose="02020603050405020304" pitchFamily="18" charset="0"/>
              </a:rPr>
              <a:t>Ex: Building </a:t>
            </a:r>
            <a:r>
              <a:rPr lang="en-US" altLang="ar-EG" sz="3000" i="0" dirty="0">
                <a:latin typeface="Times New Roman" panose="02020603050405020304" pitchFamily="18" charset="0"/>
                <a:cs typeface="Times New Roman" panose="02020603050405020304" pitchFamily="18" charset="0"/>
              </a:rPr>
              <a:t>the product </a:t>
            </a:r>
            <a:r>
              <a:rPr lang="en-US" altLang="ar-EG" sz="3000" i="0" dirty="0" smtClean="0">
                <a:latin typeface="Times New Roman" panose="02020603050405020304" pitchFamily="18" charset="0"/>
                <a:cs typeface="Times New Roman" panose="02020603050405020304" pitchFamily="18" charset="0"/>
              </a:rPr>
              <a:t>correctly</a:t>
            </a:r>
            <a:endParaRPr lang="en-GB" sz="3000" i="0" dirty="0">
              <a:latin typeface="Times New Roman" panose="02020603050405020304" pitchFamily="18" charset="0"/>
              <a:cs typeface="Times New Roman" panose="02020603050405020304" pitchFamily="18" charset="0"/>
            </a:endParaRPr>
          </a:p>
          <a:p>
            <a:r>
              <a:rPr lang="en-GB" sz="3500" b="1" i="0" dirty="0">
                <a:latin typeface="Times New Roman" panose="02020603050405020304" pitchFamily="18" charset="0"/>
                <a:cs typeface="Times New Roman" panose="02020603050405020304" pitchFamily="18" charset="0"/>
              </a:rPr>
              <a:t>Validation</a:t>
            </a:r>
          </a:p>
          <a:p>
            <a:pPr lvl="2"/>
            <a:r>
              <a:rPr lang="en-GB" sz="3000" i="0" dirty="0">
                <a:latin typeface="Times New Roman" panose="02020603050405020304" pitchFamily="18" charset="0"/>
                <a:cs typeface="Times New Roman" panose="02020603050405020304" pitchFamily="18" charset="0"/>
              </a:rPr>
              <a:t>Determination of the correctness of the products of software development with respect to the user needs and requirements</a:t>
            </a:r>
          </a:p>
          <a:p>
            <a:pPr lvl="3"/>
            <a:r>
              <a:rPr lang="en-US" altLang="ar-EG" sz="3000" i="0" dirty="0">
                <a:latin typeface="Times New Roman" panose="02020603050405020304" pitchFamily="18" charset="0"/>
                <a:cs typeface="Times New Roman" panose="02020603050405020304" pitchFamily="18" charset="0"/>
              </a:rPr>
              <a:t>Building the correct product</a:t>
            </a:r>
            <a:endParaRPr lang="en-GB" altLang="en-US" sz="3000" i="0" dirty="0">
              <a:latin typeface="Times New Roman" panose="02020603050405020304" pitchFamily="18" charset="0"/>
              <a:cs typeface="Times New Roman" panose="02020603050405020304" pitchFamily="18" charset="0"/>
            </a:endParaRPr>
          </a:p>
          <a:p>
            <a:r>
              <a:rPr lang="en-GB" sz="3500" b="1" i="0" dirty="0" smtClean="0">
                <a:latin typeface="Times New Roman" panose="02020603050405020304" pitchFamily="18" charset="0"/>
                <a:cs typeface="Times New Roman" panose="02020603050405020304" pitchFamily="18" charset="0"/>
              </a:rPr>
              <a:t>Testing</a:t>
            </a:r>
            <a:endParaRPr lang="en-GB" sz="3500" b="1" i="0" dirty="0">
              <a:latin typeface="Times New Roman" panose="02020603050405020304" pitchFamily="18" charset="0"/>
              <a:cs typeface="Times New Roman" panose="02020603050405020304" pitchFamily="18" charset="0"/>
            </a:endParaRPr>
          </a:p>
          <a:p>
            <a:pPr lvl="2"/>
            <a:r>
              <a:rPr lang="en-GB" sz="3000" i="0" dirty="0">
                <a:latin typeface="Times New Roman" panose="02020603050405020304" pitchFamily="18" charset="0"/>
                <a:cs typeface="Times New Roman" panose="02020603050405020304" pitchFamily="18" charset="0"/>
              </a:rPr>
              <a:t>The process of exercising software to verify that it satisfies specified requirements and to detect faults</a:t>
            </a:r>
          </a:p>
          <a:p>
            <a:endParaRPr lang="ar-EG" i="0" dirty="0"/>
          </a:p>
        </p:txBody>
      </p:sp>
      <p:sp>
        <p:nvSpPr>
          <p:cNvPr id="3" name="Title 2"/>
          <p:cNvSpPr>
            <a:spLocks noGrp="1"/>
          </p:cNvSpPr>
          <p:nvPr>
            <p:ph type="title"/>
          </p:nvPr>
        </p:nvSpPr>
        <p:spPr/>
        <p:txBody>
          <a:bodyPr/>
          <a:lstStyle/>
          <a:p>
            <a:r>
              <a:rPr lang="en-GB" sz="2800" dirty="0"/>
              <a:t>VV&amp;T</a:t>
            </a:r>
            <a:endParaRPr lang="ar-EG" dirty="0"/>
          </a:p>
        </p:txBody>
      </p:sp>
    </p:spTree>
    <p:extLst>
      <p:ext uri="{BB962C8B-B14F-4D97-AF65-F5344CB8AC3E}">
        <p14:creationId xmlns:p14="http://schemas.microsoft.com/office/powerpoint/2010/main" val="916831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059832" y="1340768"/>
            <a:ext cx="5328592" cy="2453590"/>
          </a:xfrm>
        </p:spPr>
        <p:txBody>
          <a:bodyPr/>
          <a:lstStyle/>
          <a:p>
            <a:r>
              <a:rPr lang="en-US" altLang="ko-KR" dirty="0">
                <a:solidFill>
                  <a:srgbClr val="C00000"/>
                </a:solidFill>
                <a:effectLst/>
              </a:rPr>
              <a:t>THANK</a:t>
            </a:r>
            <a:br>
              <a:rPr lang="en-US" altLang="ko-KR" dirty="0">
                <a:solidFill>
                  <a:srgbClr val="C00000"/>
                </a:solidFill>
                <a:effectLst/>
              </a:rPr>
            </a:br>
            <a:r>
              <a:rPr lang="en-US" altLang="ko-KR" dirty="0">
                <a:solidFill>
                  <a:srgbClr val="C00000"/>
                </a:solidFill>
                <a:effectLst/>
              </a:rPr>
              <a:t>YOU</a:t>
            </a:r>
            <a:endParaRPr lang="ko-KR" altLang="en-US" dirty="0">
              <a:solidFill>
                <a:srgbClr val="C00000"/>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15816" y="1700808"/>
            <a:ext cx="4176464" cy="3785652"/>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is </a:t>
            </a:r>
            <a:r>
              <a:rPr lang="en-US" sz="2400" dirty="0" smtClean="0">
                <a:latin typeface="Times New Roman" panose="02020603050405020304" pitchFamily="18" charset="0"/>
                <a:cs typeface="Times New Roman" panose="02020603050405020304" pitchFamily="18" charset="0"/>
              </a:rPr>
              <a:t>Quality?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Quality Management System</a:t>
            </a: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is Quality Assurance</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What is Quality Control?</a:t>
            </a: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ar-EG"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r>
              <a:rPr lang="en-US" sz="2400" b="1" i="0" dirty="0"/>
              <a:t>Customers:</a:t>
            </a:r>
          </a:p>
          <a:p>
            <a:pPr lvl="1"/>
            <a:r>
              <a:rPr lang="en-US" sz="2000" i="0" dirty="0"/>
              <a:t>The software you create lives up to expectations, is reliable, and easy to use and learn.</a:t>
            </a:r>
          </a:p>
          <a:p>
            <a:pPr marL="0" indent="0"/>
            <a:r>
              <a:rPr lang="en-US" sz="2400" b="1" i="0" dirty="0"/>
              <a:t>Development team</a:t>
            </a:r>
            <a:r>
              <a:rPr lang="en-US" sz="2400" i="0" dirty="0"/>
              <a:t>: </a:t>
            </a:r>
          </a:p>
          <a:p>
            <a:pPr lvl="1"/>
            <a:r>
              <a:rPr lang="en-US" sz="2000" i="0" dirty="0"/>
              <a:t>The work is completed as planned and as expected with acceptable performance, with few errors — and fewer surprises.</a:t>
            </a:r>
          </a:p>
          <a:p>
            <a:pPr marL="0" indent="0"/>
            <a:r>
              <a:rPr lang="en-US" sz="2400" b="1" i="0" dirty="0"/>
              <a:t>Managers</a:t>
            </a:r>
            <a:r>
              <a:rPr lang="en-US" sz="2400" i="0" dirty="0"/>
              <a:t>: </a:t>
            </a:r>
          </a:p>
          <a:p>
            <a:pPr lvl="1"/>
            <a:r>
              <a:rPr lang="en-US" sz="2000" i="0" dirty="0"/>
              <a:t>The customer is happy and the project delivers on time and on budget and acceptable resource usage.</a:t>
            </a:r>
          </a:p>
          <a:p>
            <a:pPr marL="0" indent="0"/>
            <a:r>
              <a:rPr lang="en-US" sz="2400" b="1" i="0" dirty="0"/>
              <a:t>Maintenance team</a:t>
            </a:r>
            <a:r>
              <a:rPr lang="en-US" sz="2400" i="0" dirty="0"/>
              <a:t>: </a:t>
            </a:r>
          </a:p>
          <a:p>
            <a:pPr lvl="1"/>
            <a:r>
              <a:rPr lang="en-US" sz="2000" i="0" dirty="0"/>
              <a:t>The simplicity and modularity of the system, The documentation produced by the developers; and The ease of understanding the implementation.</a:t>
            </a:r>
          </a:p>
          <a:p>
            <a:endParaRPr lang="en-US" sz="2400" i="0" dirty="0"/>
          </a:p>
          <a:p>
            <a:endParaRPr lang="ar-EG" sz="2000" i="0" dirty="0"/>
          </a:p>
        </p:txBody>
      </p:sp>
      <p:sp>
        <p:nvSpPr>
          <p:cNvPr id="3" name="Title 2"/>
          <p:cNvSpPr>
            <a:spLocks noGrp="1"/>
          </p:cNvSpPr>
          <p:nvPr>
            <p:ph type="title"/>
          </p:nvPr>
        </p:nvSpPr>
        <p:spPr/>
        <p:txBody>
          <a:bodyPr/>
          <a:lstStyle/>
          <a:p>
            <a:r>
              <a:rPr lang="en-US" dirty="0">
                <a:latin typeface="Cheltenham-Book"/>
              </a:rPr>
              <a:t>Defining Quality</a:t>
            </a:r>
            <a:endParaRPr lang="ar-EG" dirty="0"/>
          </a:p>
        </p:txBody>
      </p:sp>
    </p:spTree>
    <p:extLst>
      <p:ext uri="{BB962C8B-B14F-4D97-AF65-F5344CB8AC3E}">
        <p14:creationId xmlns:p14="http://schemas.microsoft.com/office/powerpoint/2010/main" val="76340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i="0" dirty="0">
                <a:latin typeface="Times New Roman" panose="02020603050405020304" pitchFamily="18" charset="0"/>
                <a:cs typeface="Times New Roman" panose="02020603050405020304" pitchFamily="18" charset="0"/>
              </a:rPr>
              <a:t> procedures required for planning and execution (production/development/service) in the core business area of an organization (i.e., areas that can impact the organization's ability to meet customer requirements).</a:t>
            </a:r>
          </a:p>
          <a:p>
            <a:r>
              <a:rPr lang="en-US" altLang="en-US" i="0" dirty="0"/>
              <a:t/>
            </a:r>
            <a:br>
              <a:rPr lang="en-US" altLang="en-US" i="0" dirty="0"/>
            </a:br>
            <a:endParaRPr lang="ar-EG" dirty="0"/>
          </a:p>
        </p:txBody>
      </p:sp>
      <p:sp>
        <p:nvSpPr>
          <p:cNvPr id="3" name="Title 2"/>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Quality Management System</a:t>
            </a:r>
            <a:endParaRPr lang="ar-EG" dirty="0"/>
          </a:p>
        </p:txBody>
      </p:sp>
    </p:spTree>
    <p:extLst>
      <p:ext uri="{BB962C8B-B14F-4D97-AF65-F5344CB8AC3E}">
        <p14:creationId xmlns:p14="http://schemas.microsoft.com/office/powerpoint/2010/main" val="4178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내용 개체 틀 36"/>
          <p:cNvSpPr>
            <a:spLocks noGrp="1"/>
          </p:cNvSpPr>
          <p:nvPr>
            <p:ph idx="1"/>
          </p:nvPr>
        </p:nvSpPr>
        <p:spPr>
          <a:xfrm>
            <a:off x="179512" y="1340768"/>
            <a:ext cx="8640960" cy="3945582"/>
          </a:xfrm>
        </p:spPr>
        <p:txBody>
          <a:bodyPr wrap="square" tIns="91440" bIns="457200" anchor="t" anchorCtr="0">
            <a:normAutofit/>
          </a:bodyPr>
          <a:lstStyle/>
          <a:p>
            <a:pPr>
              <a:buFont typeface="Arial" panose="020B0604020202020204" pitchFamily="34" charset="0"/>
              <a:buChar char="•"/>
            </a:pPr>
            <a:r>
              <a:rPr lang="en-US" altLang="en-US" sz="2400" b="1" i="0" dirty="0">
                <a:solidFill>
                  <a:srgbClr val="000000"/>
                </a:solidFill>
                <a:latin typeface="Times New Roman" panose="02020603050405020304" pitchFamily="18" charset="0"/>
                <a:cs typeface="Times New Roman" panose="02020603050405020304" pitchFamily="18" charset="0"/>
              </a:rPr>
              <a:t>Quality Assurance </a:t>
            </a:r>
            <a:r>
              <a:rPr lang="en-US" altLang="en-US" sz="2400" i="0" dirty="0">
                <a:solidFill>
                  <a:srgbClr val="000000"/>
                </a:solidFill>
                <a:latin typeface="Times New Roman" panose="02020603050405020304" pitchFamily="18" charset="0"/>
                <a:cs typeface="Times New Roman" panose="02020603050405020304" pitchFamily="18" charset="0"/>
              </a:rPr>
              <a:t>Methods for ensuring that </a:t>
            </a:r>
            <a:r>
              <a:rPr lang="en-US" altLang="en-US" sz="2400" i="0" dirty="0" smtClean="0">
                <a:solidFill>
                  <a:srgbClr val="000000"/>
                </a:solidFill>
                <a:latin typeface="Times New Roman" panose="02020603050405020304" pitchFamily="18" charset="0"/>
                <a:cs typeface="Times New Roman" panose="02020603050405020304" pitchFamily="18" charset="0"/>
              </a:rPr>
              <a:t>information systems </a:t>
            </a:r>
            <a:r>
              <a:rPr lang="en-US" altLang="en-US" sz="2400" i="0" dirty="0">
                <a:solidFill>
                  <a:srgbClr val="000000"/>
                </a:solidFill>
                <a:latin typeface="Times New Roman" panose="02020603050405020304" pitchFamily="18" charset="0"/>
                <a:cs typeface="Times New Roman" panose="02020603050405020304" pitchFamily="18" charset="0"/>
              </a:rPr>
              <a:t>are free from errors and fraud and </a:t>
            </a:r>
            <a:r>
              <a:rPr lang="en-US" altLang="en-US" sz="2400" i="0" dirty="0" smtClean="0">
                <a:solidFill>
                  <a:srgbClr val="000000"/>
                </a:solidFill>
                <a:latin typeface="Times New Roman" panose="02020603050405020304" pitchFamily="18" charset="0"/>
                <a:cs typeface="Times New Roman" panose="02020603050405020304" pitchFamily="18" charset="0"/>
              </a:rPr>
              <a:t>provide information </a:t>
            </a:r>
            <a:r>
              <a:rPr lang="en-US" altLang="en-US" sz="2400" i="0" dirty="0">
                <a:solidFill>
                  <a:srgbClr val="000000"/>
                </a:solidFill>
                <a:latin typeface="Times New Roman" panose="02020603050405020304" pitchFamily="18" charset="0"/>
                <a:cs typeface="Times New Roman" panose="02020603050405020304" pitchFamily="18" charset="0"/>
              </a:rPr>
              <a:t>products of high quality.</a:t>
            </a:r>
          </a:p>
          <a:p>
            <a:pPr algn="just">
              <a:buFont typeface="Arial" panose="020B0604020202020204" pitchFamily="34" charset="0"/>
              <a:buChar char="•"/>
            </a:pPr>
            <a:r>
              <a:rPr lang="en-US" sz="2400" i="0" dirty="0" smtClean="0">
                <a:solidFill>
                  <a:srgbClr val="000000"/>
                </a:solidFill>
                <a:latin typeface="Times New Roman" panose="02020603050405020304" pitchFamily="18" charset="0"/>
                <a:cs typeface="Times New Roman" panose="02020603050405020304" pitchFamily="18" charset="0"/>
              </a:rPr>
              <a:t>It </a:t>
            </a:r>
            <a:r>
              <a:rPr lang="en-US" sz="2400" i="0" dirty="0">
                <a:solidFill>
                  <a:srgbClr val="000000"/>
                </a:solidFill>
                <a:latin typeface="Times New Roman" panose="02020603050405020304" pitchFamily="18" charset="0"/>
                <a:cs typeface="Times New Roman" panose="02020603050405020304" pitchFamily="18" charset="0"/>
              </a:rPr>
              <a:t>is the Degree to which a system meets specified requirements and </a:t>
            </a:r>
            <a:r>
              <a:rPr lang="en-US" sz="2400" b="1" i="0" dirty="0">
                <a:solidFill>
                  <a:srgbClr val="000000"/>
                </a:solidFill>
                <a:latin typeface="Times New Roman" panose="02020603050405020304" pitchFamily="18" charset="0"/>
                <a:cs typeface="Times New Roman" panose="02020603050405020304" pitchFamily="18" charset="0"/>
              </a:rPr>
              <a:t>customer expectations</a:t>
            </a:r>
            <a:r>
              <a:rPr lang="en-US" sz="2400" i="0" dirty="0">
                <a:solidFill>
                  <a:srgbClr val="000000"/>
                </a:solidFill>
                <a:latin typeface="Times New Roman" panose="02020603050405020304" pitchFamily="18" charset="0"/>
                <a:cs typeface="Times New Roman" panose="02020603050405020304" pitchFamily="18" charset="0"/>
              </a:rPr>
              <a:t>. It is also monitoring the processes and products throughout the SDLC</a:t>
            </a:r>
            <a:r>
              <a:rPr lang="en-US" sz="2400" i="0" dirty="0" smtClean="0">
                <a:solidFill>
                  <a:srgbClr val="000000"/>
                </a:solidFill>
                <a:latin typeface="Times New Roman" panose="02020603050405020304" pitchFamily="18" charset="0"/>
                <a:cs typeface="Times New Roman" panose="02020603050405020304" pitchFamily="18" charset="0"/>
              </a:rPr>
              <a:t>.</a:t>
            </a:r>
            <a:endParaRPr lang="en-US" sz="2400" i="0" dirty="0">
              <a:solidFill>
                <a:srgbClr val="000000"/>
              </a:solidFill>
              <a:latin typeface="Times New Roman" panose="02020603050405020304" pitchFamily="18" charset="0"/>
              <a:cs typeface="Times New Roman" panose="02020603050405020304" pitchFamily="18" charset="0"/>
            </a:endParaRPr>
          </a:p>
        </p:txBody>
      </p:sp>
      <p:sp>
        <p:nvSpPr>
          <p:cNvPr id="2" name="제목 1"/>
          <p:cNvSpPr>
            <a:spLocks noGrp="1"/>
          </p:cNvSpPr>
          <p:nvPr>
            <p:ph type="title"/>
          </p:nvPr>
        </p:nvSpPr>
        <p:spPr/>
        <p:txBody>
          <a:bodyPr/>
          <a:lstStyle/>
          <a:p>
            <a:r>
              <a:rPr lang="en-US" dirty="0">
                <a:latin typeface="Arial" panose="020B0604020202020204" pitchFamily="34" charset="0"/>
              </a:rPr>
              <a:t>Quality Assurance</a:t>
            </a:r>
            <a:endParaRPr lang="ko-KR"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33" y="1336692"/>
            <a:ext cx="8402525" cy="4881686"/>
          </a:xfrm>
        </p:spPr>
        <p:txBody>
          <a:bodyPr>
            <a:noAutofit/>
          </a:bodyPr>
          <a:lstStyle/>
          <a:p>
            <a:pPr algn="justLow">
              <a:buFont typeface="Wingdings" panose="05000000000000000000" pitchFamily="2" charset="2"/>
              <a:buChar char="§"/>
            </a:pPr>
            <a:r>
              <a:rPr lang="en-US" altLang="en-US" sz="2000" b="1" i="0" dirty="0">
                <a:solidFill>
                  <a:schemeClr val="tx1"/>
                </a:solidFill>
                <a:latin typeface="Times New Roman" panose="02020603050405020304" pitchFamily="18" charset="0"/>
                <a:cs typeface="Times New Roman" panose="02020603050405020304" pitchFamily="18" charset="0"/>
              </a:rPr>
              <a:t>Quality control </a:t>
            </a:r>
            <a:r>
              <a:rPr lang="en-US" altLang="en-US" sz="2000" i="0" dirty="0">
                <a:solidFill>
                  <a:schemeClr val="tx1"/>
                </a:solidFill>
                <a:latin typeface="Times New Roman" panose="02020603050405020304" pitchFamily="18" charset="0"/>
                <a:cs typeface="Times New Roman" panose="02020603050405020304" pitchFamily="18" charset="0"/>
              </a:rPr>
              <a:t>is a set of methods used by organizations to achieve quality parameters or quality goals and continually improve the organization's ability to ensure that a software product will meet quality </a:t>
            </a:r>
            <a:r>
              <a:rPr lang="en-US" altLang="en-US" sz="2000" i="0" dirty="0" smtClean="0">
                <a:solidFill>
                  <a:schemeClr val="tx1"/>
                </a:solidFill>
                <a:latin typeface="Times New Roman" panose="02020603050405020304" pitchFamily="18" charset="0"/>
                <a:cs typeface="Times New Roman" panose="02020603050405020304" pitchFamily="18" charset="0"/>
              </a:rPr>
              <a:t>goals.</a:t>
            </a:r>
          </a:p>
          <a:p>
            <a:pPr algn="justLow">
              <a:buFont typeface="Wingdings" panose="05000000000000000000" pitchFamily="2" charset="2"/>
              <a:buChar char="§"/>
            </a:pPr>
            <a:r>
              <a:rPr lang="en-US" altLang="en-US" sz="2000" i="0" dirty="0" smtClean="0">
                <a:solidFill>
                  <a:schemeClr val="tx1"/>
                </a:solidFill>
                <a:latin typeface="Times New Roman" panose="02020603050405020304" pitchFamily="18" charset="0"/>
                <a:cs typeface="Times New Roman" panose="02020603050405020304" pitchFamily="18" charset="0"/>
              </a:rPr>
              <a:t>The </a:t>
            </a:r>
            <a:r>
              <a:rPr lang="en-US" altLang="en-US" sz="2000" b="1" i="0" dirty="0">
                <a:solidFill>
                  <a:schemeClr val="tx1"/>
                </a:solidFill>
                <a:latin typeface="Times New Roman" panose="02020603050405020304" pitchFamily="18" charset="0"/>
                <a:cs typeface="Times New Roman" panose="02020603050405020304" pitchFamily="18" charset="0"/>
              </a:rPr>
              <a:t>three class parameters </a:t>
            </a:r>
            <a:r>
              <a:rPr lang="en-US" altLang="en-US" sz="2000" i="0" dirty="0">
                <a:solidFill>
                  <a:schemeClr val="tx1"/>
                </a:solidFill>
                <a:latin typeface="Times New Roman" panose="02020603050405020304" pitchFamily="18" charset="0"/>
                <a:cs typeface="Times New Roman" panose="02020603050405020304" pitchFamily="18" charset="0"/>
              </a:rPr>
              <a:t>that control software quality are:</a:t>
            </a:r>
          </a:p>
          <a:p>
            <a:pPr marL="1257300" lvl="2" indent="-342900">
              <a:buFont typeface="Wingdings" panose="05000000000000000000" pitchFamily="2" charset="2"/>
              <a:buChar char="ü"/>
            </a:pPr>
            <a:r>
              <a:rPr lang="en-US" altLang="en-US" sz="2000" i="0" dirty="0">
                <a:solidFill>
                  <a:schemeClr val="tx1"/>
                </a:solidFill>
                <a:latin typeface="Times New Roman" panose="02020603050405020304" pitchFamily="18" charset="0"/>
                <a:cs typeface="Times New Roman" panose="02020603050405020304" pitchFamily="18" charset="0"/>
              </a:rPr>
              <a:t>Products</a:t>
            </a:r>
          </a:p>
          <a:p>
            <a:pPr marL="1257300" lvl="2" indent="-342900">
              <a:buFont typeface="Wingdings" panose="05000000000000000000" pitchFamily="2" charset="2"/>
              <a:buChar char="ü"/>
            </a:pPr>
            <a:r>
              <a:rPr lang="en-US" altLang="en-US" sz="2000" i="0" dirty="0">
                <a:solidFill>
                  <a:schemeClr val="tx1"/>
                </a:solidFill>
                <a:latin typeface="Times New Roman" panose="02020603050405020304" pitchFamily="18" charset="0"/>
                <a:cs typeface="Times New Roman" panose="02020603050405020304" pitchFamily="18" charset="0"/>
              </a:rPr>
              <a:t>Processes</a:t>
            </a:r>
          </a:p>
          <a:p>
            <a:pPr marL="1257300" lvl="2" indent="-342900">
              <a:buFont typeface="Wingdings" panose="05000000000000000000" pitchFamily="2" charset="2"/>
              <a:buChar char="ü"/>
            </a:pPr>
            <a:r>
              <a:rPr lang="en-US" altLang="en-US" sz="2000" i="0" dirty="0">
                <a:solidFill>
                  <a:schemeClr val="tx1"/>
                </a:solidFill>
                <a:latin typeface="Times New Roman" panose="02020603050405020304" pitchFamily="18" charset="0"/>
                <a:cs typeface="Times New Roman" panose="02020603050405020304" pitchFamily="18" charset="0"/>
              </a:rPr>
              <a:t>Resources</a:t>
            </a:r>
          </a:p>
          <a:p>
            <a:pPr>
              <a:buFont typeface="Arial" panose="020B0604020202020204" pitchFamily="34" charset="0"/>
              <a:buChar char="•"/>
            </a:pPr>
            <a:r>
              <a:rPr lang="en-US" altLang="en-US" sz="2000" i="0" dirty="0" smtClean="0">
                <a:solidFill>
                  <a:schemeClr val="tx1"/>
                </a:solidFill>
                <a:latin typeface="Times New Roman" panose="02020603050405020304" pitchFamily="18" charset="0"/>
                <a:cs typeface="Times New Roman" panose="02020603050405020304" pitchFamily="18" charset="0"/>
              </a:rPr>
              <a:t>The </a:t>
            </a:r>
            <a:r>
              <a:rPr lang="en-US" altLang="en-US" sz="2000" i="0" dirty="0">
                <a:solidFill>
                  <a:schemeClr val="tx1"/>
                </a:solidFill>
                <a:latin typeface="Times New Roman" panose="02020603050405020304" pitchFamily="18" charset="0"/>
                <a:cs typeface="Times New Roman" panose="02020603050405020304" pitchFamily="18" charset="0"/>
              </a:rPr>
              <a:t>quality control process consists </a:t>
            </a:r>
            <a:r>
              <a:rPr lang="en-US" altLang="en-US" sz="2000" i="0" dirty="0" smtClean="0">
                <a:solidFill>
                  <a:schemeClr val="tx1"/>
                </a:solidFill>
                <a:latin typeface="Times New Roman" panose="02020603050405020304" pitchFamily="18" charset="0"/>
                <a:cs typeface="Times New Roman" panose="02020603050405020304" pitchFamily="18" charset="0"/>
              </a:rPr>
              <a:t>of:</a:t>
            </a:r>
            <a:endParaRPr lang="en-US" altLang="en-US" sz="2000" i="0" dirty="0">
              <a:solidFill>
                <a:schemeClr val="tx1"/>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ü"/>
            </a:pPr>
            <a:r>
              <a:rPr lang="en-US" altLang="en-US" sz="2000" i="0" dirty="0">
                <a:solidFill>
                  <a:schemeClr val="tx1"/>
                </a:solidFill>
                <a:latin typeface="Times New Roman" panose="02020603050405020304" pitchFamily="18" charset="0"/>
                <a:cs typeface="Times New Roman" panose="02020603050405020304" pitchFamily="18" charset="0"/>
              </a:rPr>
              <a:t>Plan - It is the stage where the Quality control processes are planned</a:t>
            </a:r>
          </a:p>
          <a:p>
            <a:pPr marL="1257300" lvl="2" indent="-342900">
              <a:buFont typeface="Wingdings" panose="05000000000000000000" pitchFamily="2" charset="2"/>
              <a:buChar char="ü"/>
            </a:pPr>
            <a:r>
              <a:rPr lang="en-US" altLang="en-US" sz="2000" i="0" dirty="0">
                <a:solidFill>
                  <a:schemeClr val="tx1"/>
                </a:solidFill>
                <a:latin typeface="Times New Roman" panose="02020603050405020304" pitchFamily="18" charset="0"/>
                <a:cs typeface="Times New Roman" panose="02020603050405020304" pitchFamily="18" charset="0"/>
              </a:rPr>
              <a:t>Do - Use a defined parameter to develop the quality</a:t>
            </a:r>
          </a:p>
          <a:p>
            <a:pPr marL="1257300" lvl="2" indent="-342900">
              <a:buFont typeface="Wingdings" panose="05000000000000000000" pitchFamily="2" charset="2"/>
              <a:buChar char="ü"/>
            </a:pPr>
            <a:r>
              <a:rPr lang="en-US" altLang="en-US" sz="2000" i="0" dirty="0">
                <a:solidFill>
                  <a:schemeClr val="tx1"/>
                </a:solidFill>
                <a:latin typeface="Times New Roman" panose="02020603050405020304" pitchFamily="18" charset="0"/>
                <a:cs typeface="Times New Roman" panose="02020603050405020304" pitchFamily="18" charset="0"/>
              </a:rPr>
              <a:t>Check - Stage to verify if the quality of the parameters are met</a:t>
            </a:r>
          </a:p>
          <a:p>
            <a:pPr marL="1257300" lvl="2" indent="-342900">
              <a:buFont typeface="Wingdings" panose="05000000000000000000" pitchFamily="2" charset="2"/>
              <a:buChar char="ü"/>
            </a:pPr>
            <a:r>
              <a:rPr lang="en-US" altLang="en-US" sz="2000" i="0" dirty="0">
                <a:solidFill>
                  <a:schemeClr val="tx1"/>
                </a:solidFill>
                <a:latin typeface="Times New Roman" panose="02020603050405020304" pitchFamily="18" charset="0"/>
                <a:cs typeface="Times New Roman" panose="02020603050405020304" pitchFamily="18" charset="0"/>
              </a:rPr>
              <a:t>Act - Take corrective action if needed and repeat the work</a:t>
            </a:r>
          </a:p>
          <a:p>
            <a:endParaRPr lang="ar-EG" sz="2000"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altLang="en-US" dirty="0"/>
              <a:t>What is Quality Control?</a:t>
            </a:r>
            <a:br>
              <a:rPr lang="en-US" altLang="en-US" dirty="0"/>
            </a:br>
            <a:endParaRPr lang="ar-EG" dirty="0"/>
          </a:p>
        </p:txBody>
      </p:sp>
      <p:pic>
        <p:nvPicPr>
          <p:cNvPr id="1026" name="Picture 2" descr="Quality Control in Test Life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3209" y="2132856"/>
            <a:ext cx="2410791"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507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t>QA &amp; QC</a:t>
            </a:r>
            <a:endParaRPr lang="ar-EG" sz="3200" dirty="0"/>
          </a:p>
        </p:txBody>
      </p:sp>
      <p:pic>
        <p:nvPicPr>
          <p:cNvPr id="3074" name="Picture 2" descr="نتيجة بحث الصور عن compare between QA &amp; Q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91618" y="1284288"/>
            <a:ext cx="7609977" cy="488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74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Quality Principles </a:t>
            </a:r>
            <a:endParaRPr lang="ar-EG" dirty="0"/>
          </a:p>
        </p:txBody>
      </p:sp>
      <p:pic>
        <p:nvPicPr>
          <p:cNvPr id="2050" name="Picture 2" descr="نتيجة بحث الصور عن quality princip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5831" y="1796256"/>
            <a:ext cx="478155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34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altLang="en-US" sz="3200" dirty="0"/>
              <a:t>Quality Assurance Certifications</a:t>
            </a:r>
            <a:r>
              <a:rPr lang="en-US" altLang="en-US" sz="3200" dirty="0" smtClean="0"/>
              <a:t>:</a:t>
            </a:r>
            <a:r>
              <a:rPr lang="en-US" sz="3200" dirty="0"/>
              <a:t/>
            </a:r>
            <a:br>
              <a:rPr lang="en-US" sz="3200" dirty="0"/>
            </a:br>
            <a:r>
              <a:rPr lang="en-US" sz="3200" dirty="0" smtClean="0"/>
              <a:t>1. </a:t>
            </a:r>
            <a:r>
              <a:rPr lang="en-US" sz="3200" dirty="0" smtClean="0"/>
              <a:t>IOS </a:t>
            </a:r>
            <a:r>
              <a:rPr lang="en-US" sz="3200" dirty="0" smtClean="0"/>
              <a:t>9001</a:t>
            </a:r>
            <a:endParaRPr lang="ar-EG" sz="3200" dirty="0"/>
          </a:p>
        </p:txBody>
      </p:sp>
      <p:sp>
        <p:nvSpPr>
          <p:cNvPr id="5" name="AutoShape 4" descr="نتيجة بحث الصور عن iso 9001"/>
          <p:cNvSpPr>
            <a:spLocks noGrp="1" noChangeAspect="1" noChangeArrowheads="1"/>
          </p:cNvSpPr>
          <p:nvPr>
            <p:ph idx="1"/>
          </p:nvPr>
        </p:nvSpPr>
        <p:spPr bwMode="auto">
          <a:xfrm>
            <a:off x="323528" y="1283618"/>
            <a:ext cx="8424936" cy="48816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68275" indent="0"/>
            <a:r>
              <a:rPr lang="en-US" b="1" dirty="0" smtClean="0"/>
              <a:t> </a:t>
            </a:r>
            <a:r>
              <a:rPr lang="en-US" altLang="en-US" sz="2800" b="1" i="0" dirty="0" smtClean="0">
                <a:latin typeface="Times New Roman" panose="02020603050405020304" pitchFamily="18" charset="0"/>
                <a:cs typeface="Times New Roman" panose="02020603050405020304" pitchFamily="18" charset="0"/>
              </a:rPr>
              <a:t>This </a:t>
            </a:r>
            <a:r>
              <a:rPr lang="en-US" altLang="en-US" sz="2800" b="1" i="0" dirty="0">
                <a:latin typeface="Times New Roman" panose="02020603050405020304" pitchFamily="18" charset="0"/>
                <a:cs typeface="Times New Roman" panose="02020603050405020304" pitchFamily="18" charset="0"/>
              </a:rPr>
              <a:t>certification helps -</a:t>
            </a:r>
          </a:p>
          <a:p>
            <a:pPr marL="392113" indent="-392113">
              <a:buFont typeface="Arial" panose="020B0604020202020204" pitchFamily="34" charset="0"/>
              <a:buChar char="•"/>
            </a:pPr>
            <a:r>
              <a:rPr lang="en-US" altLang="en-US" sz="2800" i="0" dirty="0">
                <a:latin typeface="Times New Roman" panose="02020603050405020304" pitchFamily="18" charset="0"/>
                <a:cs typeface="Times New Roman" panose="02020603050405020304" pitchFamily="18" charset="0"/>
              </a:rPr>
              <a:t>Increase the profit of the organization</a:t>
            </a:r>
          </a:p>
          <a:p>
            <a:pPr marL="392113" indent="-392113">
              <a:buFont typeface="Arial" panose="020B0604020202020204" pitchFamily="34" charset="0"/>
              <a:buChar char="•"/>
            </a:pPr>
            <a:r>
              <a:rPr lang="en-US" altLang="en-US" sz="2800" i="0" dirty="0">
                <a:latin typeface="Times New Roman" panose="02020603050405020304" pitchFamily="18" charset="0"/>
                <a:cs typeface="Times New Roman" panose="02020603050405020304" pitchFamily="18" charset="0"/>
              </a:rPr>
              <a:t>Improves Domestic and International trade</a:t>
            </a:r>
          </a:p>
          <a:p>
            <a:pPr marL="392113" indent="-392113">
              <a:buFont typeface="Arial" panose="020B0604020202020204" pitchFamily="34" charset="0"/>
              <a:buChar char="•"/>
            </a:pPr>
            <a:r>
              <a:rPr lang="en-US" altLang="en-US" sz="2800" i="0" dirty="0">
                <a:latin typeface="Times New Roman" panose="02020603050405020304" pitchFamily="18" charset="0"/>
                <a:cs typeface="Times New Roman" panose="02020603050405020304" pitchFamily="18" charset="0"/>
              </a:rPr>
              <a:t>Reduces waste and increase the productivity of the </a:t>
            </a:r>
            <a:r>
              <a:rPr lang="en-US" altLang="en-US" sz="2800" i="0" dirty="0" smtClean="0">
                <a:latin typeface="Times New Roman" panose="02020603050405020304" pitchFamily="18" charset="0"/>
                <a:cs typeface="Times New Roman" panose="02020603050405020304" pitchFamily="18" charset="0"/>
              </a:rPr>
              <a:t>     employees</a:t>
            </a:r>
            <a:endParaRPr lang="en-US" altLang="en-US" sz="2800" i="0" dirty="0">
              <a:latin typeface="Times New Roman" panose="02020603050405020304" pitchFamily="18" charset="0"/>
              <a:cs typeface="Times New Roman" panose="02020603050405020304" pitchFamily="18" charset="0"/>
            </a:endParaRPr>
          </a:p>
          <a:p>
            <a:pPr marL="392113" indent="-392113">
              <a:buFont typeface="Arial" panose="020B0604020202020204" pitchFamily="34" charset="0"/>
              <a:buChar char="•"/>
            </a:pPr>
            <a:r>
              <a:rPr lang="en-US" altLang="en-US" sz="2800" i="0" dirty="0">
                <a:latin typeface="Times New Roman" panose="02020603050405020304" pitchFamily="18" charset="0"/>
                <a:cs typeface="Times New Roman" panose="02020603050405020304" pitchFamily="18" charset="0"/>
              </a:rPr>
              <a:t>Provide Excellent customer satisfaction</a:t>
            </a:r>
          </a:p>
          <a:p>
            <a:endParaRPr lang="ar-EG" dirty="0"/>
          </a:p>
        </p:txBody>
      </p:sp>
      <p:pic>
        <p:nvPicPr>
          <p:cNvPr id="9" name="Picture 8"/>
          <p:cNvPicPr>
            <a:picLocks noChangeAspect="1"/>
          </p:cNvPicPr>
          <p:nvPr/>
        </p:nvPicPr>
        <p:blipFill>
          <a:blip r:embed="rId3"/>
          <a:stretch>
            <a:fillRect/>
          </a:stretch>
        </p:blipFill>
        <p:spPr>
          <a:xfrm>
            <a:off x="6661011" y="4293096"/>
            <a:ext cx="2564904" cy="2564904"/>
          </a:xfrm>
          <a:prstGeom prst="rect">
            <a:avLst/>
          </a:prstGeom>
        </p:spPr>
      </p:pic>
    </p:spTree>
    <p:extLst>
      <p:ext uri="{BB962C8B-B14F-4D97-AF65-F5344CB8AC3E}">
        <p14:creationId xmlns:p14="http://schemas.microsoft.com/office/powerpoint/2010/main" val="23133780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13890</TotalTime>
  <Words>1036</Words>
  <Application>Microsoft Office PowerPoint</Application>
  <PresentationFormat>On-screen Show (4:3)</PresentationFormat>
  <Paragraphs>145</Paragraphs>
  <Slides>18</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맑은 고딕</vt:lpstr>
      <vt:lpstr>Cheltenham-Book</vt:lpstr>
      <vt:lpstr>Calibri</vt:lpstr>
      <vt:lpstr>Times New Roman</vt:lpstr>
      <vt:lpstr>Wingdings</vt:lpstr>
      <vt:lpstr>굴림체</vt:lpstr>
      <vt:lpstr>Arial</vt:lpstr>
      <vt:lpstr>Calibri Light</vt:lpstr>
      <vt:lpstr>Nimbus Roman No9 L</vt:lpstr>
      <vt:lpstr>Office 테마</vt:lpstr>
      <vt:lpstr>Retrospect</vt:lpstr>
      <vt:lpstr>Quality Assurance of Software and  Information Systems</vt:lpstr>
      <vt:lpstr>PowerPoint Presentation</vt:lpstr>
      <vt:lpstr>Defining Quality</vt:lpstr>
      <vt:lpstr>Quality Management System</vt:lpstr>
      <vt:lpstr>Quality Assurance</vt:lpstr>
      <vt:lpstr>What is Quality Control? </vt:lpstr>
      <vt:lpstr>QA &amp; QC</vt:lpstr>
      <vt:lpstr>Quality Principles </vt:lpstr>
      <vt:lpstr>Quality Assurance Certifications: 1. IOS 9001</vt:lpstr>
      <vt:lpstr>2 - CMMI level (Capability Maturity Model Integrated)</vt:lpstr>
      <vt:lpstr>3 - Test Maturity Model (TMM):</vt:lpstr>
      <vt:lpstr>Software Quality Attribute</vt:lpstr>
      <vt:lpstr>Software testing</vt:lpstr>
      <vt:lpstr>Testing &amp; QA</vt:lpstr>
      <vt:lpstr>Error - Fault - Failure</vt:lpstr>
      <vt:lpstr>Error - Fault - Failure</vt:lpstr>
      <vt:lpstr>VV&amp;T</vt:lpstr>
      <vt:lpstr>THANK YOU</vt:lpstr>
    </vt:vector>
  </TitlesOfParts>
  <Manager>Slide Members</Manager>
  <Company>YESFORM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 _x000d_
회사 : YESFORM Co.,Ltd.</dc:creator>
  <cp:keywords>SlideMembers, ppt, PPT Templates, Presentation, Diagram, Chart, Yesform, Google slides, Keynote, Free Slides</cp:keywords>
  <dc:description>The copyright of this document is at Slide Members. Unauthorized copying may result in legal sanctions.</dc:description>
  <cp:lastModifiedBy>Marawan</cp:lastModifiedBy>
  <cp:revision>30</cp:revision>
  <dcterms:created xsi:type="dcterms:W3CDTF">2010-02-01T08:03:16Z</dcterms:created>
  <dcterms:modified xsi:type="dcterms:W3CDTF">2020-02-19T22:47:36Z</dcterms:modified>
  <cp:category>www.slidemembers.com</cp:category>
</cp:coreProperties>
</file>