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4" r:id="rId1"/>
  </p:sldMasterIdLst>
  <p:notesMasterIdLst>
    <p:notesMasterId r:id="rId29"/>
  </p:notesMasterIdLst>
  <p:handoutMasterIdLst>
    <p:handoutMasterId r:id="rId30"/>
  </p:handoutMasterIdLst>
  <p:sldIdLst>
    <p:sldId id="293" r:id="rId2"/>
    <p:sldId id="298" r:id="rId3"/>
    <p:sldId id="299" r:id="rId4"/>
    <p:sldId id="300" r:id="rId5"/>
    <p:sldId id="301" r:id="rId6"/>
    <p:sldId id="305" r:id="rId7"/>
    <p:sldId id="306" r:id="rId8"/>
    <p:sldId id="307"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4" r:id="rId23"/>
    <p:sldId id="325" r:id="rId24"/>
    <p:sldId id="326" r:id="rId25"/>
    <p:sldId id="327" r:id="rId26"/>
    <p:sldId id="328" r:id="rId27"/>
    <p:sldId id="297" r:id="rId28"/>
  </p:sldIdLst>
  <p:sldSz cx="9144000" cy="6858000" type="screen4x3"/>
  <p:notesSz cx="6858000" cy="9144000"/>
  <p:embeddedFontLst>
    <p:embeddedFont>
      <p:font typeface="Calibri Light" panose="020F0302020204030204" pitchFamily="34" charset="0"/>
      <p:regular r:id="rId31"/>
      <p:italic r:id="rId32"/>
    </p:embeddedFont>
    <p:embeddedFont>
      <p:font typeface="Wingdings 2" panose="05020102010507070707" pitchFamily="18" charset="2"/>
      <p:regular r:id="rId33"/>
    </p:embeddedFont>
    <p:embeddedFont>
      <p:font typeface="Malgun Gothic" panose="020B0503020000020004" pitchFamily="34" charset="-127"/>
      <p:regular r:id="rId34"/>
      <p:bold r:id="rId35"/>
    </p:embeddedFont>
    <p:embeddedFont>
      <p:font typeface="Calibri" panose="020F0502020204030204" pitchFamily="34" charset="0"/>
      <p:regular r:id="rId36"/>
      <p:bold r:id="rId37"/>
      <p:italic r:id="rId38"/>
      <p:boldItalic r:id="rId39"/>
    </p:embeddedFont>
    <p:embeddedFont>
      <p:font typeface="GulimChe" panose="020B0609000101010101" pitchFamily="49" charset="-127"/>
      <p:regular r:id="rId40"/>
    </p:embeddedFont>
    <p:embeddedFont>
      <p:font typeface="AngsanaUPC" panose="02020603050405020304" pitchFamily="18" charset="-34"/>
      <p:regular r:id="rId41"/>
      <p:bold r:id="rId42"/>
      <p:italic r:id="rId43"/>
      <p:boldItalic r:id="rId44"/>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6EFCA7-4AE3-4507-AE8B-B37553F8C918}">
          <p14:sldIdLst>
            <p14:sldId id="293"/>
            <p14:sldId id="298"/>
            <p14:sldId id="299"/>
            <p14:sldId id="300"/>
            <p14:sldId id="301"/>
            <p14:sldId id="305"/>
            <p14:sldId id="306"/>
            <p14:sldId id="307"/>
            <p14:sldId id="310"/>
            <p14:sldId id="311"/>
            <p14:sldId id="312"/>
            <p14:sldId id="313"/>
            <p14:sldId id="314"/>
            <p14:sldId id="315"/>
            <p14:sldId id="316"/>
            <p14:sldId id="317"/>
            <p14:sldId id="318"/>
            <p14:sldId id="319"/>
            <p14:sldId id="320"/>
            <p14:sldId id="321"/>
            <p14:sldId id="322"/>
            <p14:sldId id="324"/>
            <p14:sldId id="325"/>
            <p14:sldId id="326"/>
            <p14:sldId id="327"/>
            <p14:sldId id="328"/>
          </p14:sldIdLst>
        </p14:section>
        <p14:section name="Untitled Section" id="{420CCF1E-B500-46D5-A5BC-C7E92563C0BC}">
          <p14:sldIdLst>
            <p14:sldId id="29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1DA"/>
    <a:srgbClr val="89585B"/>
    <a:srgbClr val="543143"/>
    <a:srgbClr val="330C29"/>
    <a:srgbClr val="95E6CB"/>
    <a:srgbClr val="45D3A4"/>
    <a:srgbClr val="B6F573"/>
    <a:srgbClr val="BC6903"/>
    <a:srgbClr val="FCDF21"/>
    <a:srgbClr val="C46E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autoAdjust="0"/>
    <p:restoredTop sz="93322" autoAdjust="0"/>
  </p:normalViewPr>
  <p:slideViewPr>
    <p:cSldViewPr>
      <p:cViewPr>
        <p:scale>
          <a:sx n="60" d="100"/>
          <a:sy n="60" d="100"/>
        </p:scale>
        <p:origin x="1836" y="22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7" d="100"/>
          <a:sy n="67" d="100"/>
        </p:scale>
        <p:origin x="811"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ableStyles" Target="tableStyles.xml"/><Relationship Id="rId56"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4C32B2-27F5-4446-B4CC-22B361DA9C32}" type="doc">
      <dgm:prSet loTypeId="urn:microsoft.com/office/officeart/2005/8/layout/lProcess3" loCatId="process" qsTypeId="urn:microsoft.com/office/officeart/2005/8/quickstyle/simple1" qsCatId="simple" csTypeId="urn:microsoft.com/office/officeart/2005/8/colors/colorful1" csCatId="colorful" phldr="1"/>
      <dgm:spPr/>
      <dgm:t>
        <a:bodyPr/>
        <a:lstStyle/>
        <a:p>
          <a:endParaRPr lang="en-US"/>
        </a:p>
      </dgm:t>
    </dgm:pt>
    <dgm:pt modelId="{316975C5-0E19-4CB3-A75A-D994AB0ADC60}">
      <dgm:prSet/>
      <dgm:spPr/>
      <dgm:t>
        <a:bodyPr/>
        <a:lstStyle/>
        <a:p>
          <a:pPr algn="l" rtl="0"/>
          <a:r>
            <a:rPr lang="en-US" dirty="0" smtClean="0"/>
            <a:t>Principle 1</a:t>
          </a:r>
          <a:endParaRPr lang="en-US" dirty="0"/>
        </a:p>
      </dgm:t>
    </dgm:pt>
    <dgm:pt modelId="{3E90F9D8-1128-43F4-9289-FD6120A291E5}" type="parTrans" cxnId="{E8A5AC0C-9545-4579-8C6B-E14DC87F22F8}">
      <dgm:prSet/>
      <dgm:spPr/>
      <dgm:t>
        <a:bodyPr/>
        <a:lstStyle/>
        <a:p>
          <a:pPr algn="l"/>
          <a:endParaRPr lang="en-US"/>
        </a:p>
      </dgm:t>
    </dgm:pt>
    <dgm:pt modelId="{D5EC8274-AD17-4039-95E8-82B035BCD8D9}" type="sibTrans" cxnId="{E8A5AC0C-9545-4579-8C6B-E14DC87F22F8}">
      <dgm:prSet/>
      <dgm:spPr/>
      <dgm:t>
        <a:bodyPr/>
        <a:lstStyle/>
        <a:p>
          <a:pPr algn="l"/>
          <a:endParaRPr lang="en-US"/>
        </a:p>
      </dgm:t>
    </dgm:pt>
    <dgm:pt modelId="{579B5AE9-E4E5-489E-819F-1E40DD16796C}">
      <dgm:prSet/>
      <dgm:spPr/>
      <dgm:t>
        <a:bodyPr/>
        <a:lstStyle/>
        <a:p>
          <a:pPr algn="l" rtl="0"/>
          <a:r>
            <a:rPr lang="en-US" dirty="0" smtClean="0"/>
            <a:t>Principle 2</a:t>
          </a:r>
          <a:endParaRPr lang="en-US" dirty="0"/>
        </a:p>
      </dgm:t>
    </dgm:pt>
    <dgm:pt modelId="{D3CB452B-75A1-4C18-B717-F7BBDD1107BC}" type="parTrans" cxnId="{CAE6BEBA-D400-4106-8D91-699286128635}">
      <dgm:prSet/>
      <dgm:spPr/>
      <dgm:t>
        <a:bodyPr/>
        <a:lstStyle/>
        <a:p>
          <a:pPr algn="l"/>
          <a:endParaRPr lang="en-US"/>
        </a:p>
      </dgm:t>
    </dgm:pt>
    <dgm:pt modelId="{EB0CFD39-4BC6-418C-99F0-78AE2F757C5D}" type="sibTrans" cxnId="{CAE6BEBA-D400-4106-8D91-699286128635}">
      <dgm:prSet/>
      <dgm:spPr/>
      <dgm:t>
        <a:bodyPr/>
        <a:lstStyle/>
        <a:p>
          <a:pPr algn="l"/>
          <a:endParaRPr lang="en-US"/>
        </a:p>
      </dgm:t>
    </dgm:pt>
    <dgm:pt modelId="{71F08D91-6A12-4D96-A6C4-7DFB3463CF12}">
      <dgm:prSet/>
      <dgm:spPr/>
      <dgm:t>
        <a:bodyPr/>
        <a:lstStyle/>
        <a:p>
          <a:pPr algn="l" rtl="0"/>
          <a:r>
            <a:rPr lang="en-US" dirty="0" smtClean="0"/>
            <a:t>Principle 3</a:t>
          </a:r>
          <a:endParaRPr lang="en-US" dirty="0"/>
        </a:p>
      </dgm:t>
    </dgm:pt>
    <dgm:pt modelId="{C027DD72-1377-43D3-A95F-E44DA3F991A0}" type="parTrans" cxnId="{5CC6A121-8AC0-4DED-AEE9-6F933FBFF759}">
      <dgm:prSet/>
      <dgm:spPr/>
      <dgm:t>
        <a:bodyPr/>
        <a:lstStyle/>
        <a:p>
          <a:pPr algn="l"/>
          <a:endParaRPr lang="en-US"/>
        </a:p>
      </dgm:t>
    </dgm:pt>
    <dgm:pt modelId="{9998CEB8-6C13-4049-B084-A46247CA972F}" type="sibTrans" cxnId="{5CC6A121-8AC0-4DED-AEE9-6F933FBFF759}">
      <dgm:prSet/>
      <dgm:spPr/>
      <dgm:t>
        <a:bodyPr/>
        <a:lstStyle/>
        <a:p>
          <a:pPr algn="l"/>
          <a:endParaRPr lang="en-US"/>
        </a:p>
      </dgm:t>
    </dgm:pt>
    <dgm:pt modelId="{B12516CC-CA43-4AD9-BB3A-8FDECC6935BC}">
      <dgm:prSet/>
      <dgm:spPr/>
      <dgm:t>
        <a:bodyPr/>
        <a:lstStyle/>
        <a:p>
          <a:pPr algn="l" rtl="0"/>
          <a:r>
            <a:rPr lang="en-US" dirty="0" smtClean="0"/>
            <a:t>Principle 4</a:t>
          </a:r>
          <a:endParaRPr lang="en-US" dirty="0"/>
        </a:p>
      </dgm:t>
    </dgm:pt>
    <dgm:pt modelId="{997FFDBF-0E47-496C-B288-76DE08C71BC3}" type="parTrans" cxnId="{14A5C3D1-1F1D-4B8C-8141-CFAB86791D87}">
      <dgm:prSet/>
      <dgm:spPr/>
      <dgm:t>
        <a:bodyPr/>
        <a:lstStyle/>
        <a:p>
          <a:pPr algn="l"/>
          <a:endParaRPr lang="en-US"/>
        </a:p>
      </dgm:t>
    </dgm:pt>
    <dgm:pt modelId="{B0AA2A3E-00AB-4B0C-AA88-12A2FDFEC02C}" type="sibTrans" cxnId="{14A5C3D1-1F1D-4B8C-8141-CFAB86791D87}">
      <dgm:prSet/>
      <dgm:spPr/>
      <dgm:t>
        <a:bodyPr/>
        <a:lstStyle/>
        <a:p>
          <a:pPr algn="l"/>
          <a:endParaRPr lang="en-US"/>
        </a:p>
      </dgm:t>
    </dgm:pt>
    <dgm:pt modelId="{1EA51EE0-E83B-42D3-8A43-67E551347809}">
      <dgm:prSet/>
      <dgm:spPr/>
      <dgm:t>
        <a:bodyPr/>
        <a:lstStyle/>
        <a:p>
          <a:pPr algn="l" rtl="0"/>
          <a:r>
            <a:rPr lang="en-US" dirty="0" smtClean="0"/>
            <a:t>Principle 5</a:t>
          </a:r>
          <a:endParaRPr lang="en-US" dirty="0"/>
        </a:p>
      </dgm:t>
    </dgm:pt>
    <dgm:pt modelId="{E77C9CDB-E825-4F02-AEAC-DA77D6B62045}" type="parTrans" cxnId="{D35A1FEF-6D4A-4FCB-AAB5-C114537D001B}">
      <dgm:prSet/>
      <dgm:spPr/>
      <dgm:t>
        <a:bodyPr/>
        <a:lstStyle/>
        <a:p>
          <a:pPr algn="l"/>
          <a:endParaRPr lang="en-US"/>
        </a:p>
      </dgm:t>
    </dgm:pt>
    <dgm:pt modelId="{02DC37F7-DD73-457B-9723-62DF2D41308D}" type="sibTrans" cxnId="{D35A1FEF-6D4A-4FCB-AAB5-C114537D001B}">
      <dgm:prSet/>
      <dgm:spPr/>
      <dgm:t>
        <a:bodyPr/>
        <a:lstStyle/>
        <a:p>
          <a:pPr algn="l"/>
          <a:endParaRPr lang="en-US"/>
        </a:p>
      </dgm:t>
    </dgm:pt>
    <dgm:pt modelId="{4B8FD7CD-96C8-4141-A6BE-A58575ED8605}">
      <dgm:prSet/>
      <dgm:spPr/>
      <dgm:t>
        <a:bodyPr/>
        <a:lstStyle/>
        <a:p>
          <a:pPr algn="l" rtl="0"/>
          <a:r>
            <a:rPr lang="en-US" dirty="0" smtClean="0"/>
            <a:t>Principle 6</a:t>
          </a:r>
          <a:endParaRPr lang="en-US" dirty="0"/>
        </a:p>
      </dgm:t>
    </dgm:pt>
    <dgm:pt modelId="{9E0D2141-53DB-4BDB-8D37-5170910A6005}" type="parTrans" cxnId="{CE7A4A58-A932-4FEA-8135-86FE27C7BC3D}">
      <dgm:prSet/>
      <dgm:spPr/>
      <dgm:t>
        <a:bodyPr/>
        <a:lstStyle/>
        <a:p>
          <a:pPr algn="l"/>
          <a:endParaRPr lang="en-US"/>
        </a:p>
      </dgm:t>
    </dgm:pt>
    <dgm:pt modelId="{C7617E95-246D-4A33-9F8F-8BD00B41D550}" type="sibTrans" cxnId="{CE7A4A58-A932-4FEA-8135-86FE27C7BC3D}">
      <dgm:prSet/>
      <dgm:spPr/>
      <dgm:t>
        <a:bodyPr/>
        <a:lstStyle/>
        <a:p>
          <a:pPr algn="l"/>
          <a:endParaRPr lang="en-US"/>
        </a:p>
      </dgm:t>
    </dgm:pt>
    <dgm:pt modelId="{A174401B-5A56-496E-9462-439128EAAC8C}">
      <dgm:prSet/>
      <dgm:spPr/>
      <dgm:t>
        <a:bodyPr/>
        <a:lstStyle/>
        <a:p>
          <a:pPr algn="l" rtl="0"/>
          <a:r>
            <a:rPr lang="en-US" dirty="0" smtClean="0"/>
            <a:t>Principle 7</a:t>
          </a:r>
          <a:endParaRPr lang="en-US" dirty="0"/>
        </a:p>
      </dgm:t>
    </dgm:pt>
    <dgm:pt modelId="{A9A1D8E1-0308-41D1-8B95-5F85CE7D9C07}" type="parTrans" cxnId="{CBC6E681-CD2C-4D6D-96AA-5440EE88CE8C}">
      <dgm:prSet/>
      <dgm:spPr/>
      <dgm:t>
        <a:bodyPr/>
        <a:lstStyle/>
        <a:p>
          <a:pPr algn="l"/>
          <a:endParaRPr lang="en-US"/>
        </a:p>
      </dgm:t>
    </dgm:pt>
    <dgm:pt modelId="{B640FD90-B55D-47C8-9510-203812217D52}" type="sibTrans" cxnId="{CBC6E681-CD2C-4D6D-96AA-5440EE88CE8C}">
      <dgm:prSet/>
      <dgm:spPr/>
      <dgm:t>
        <a:bodyPr/>
        <a:lstStyle/>
        <a:p>
          <a:pPr algn="l"/>
          <a:endParaRPr lang="en-US"/>
        </a:p>
      </dgm:t>
    </dgm:pt>
    <dgm:pt modelId="{8B155603-6619-40F9-A27C-93F76D150D45}">
      <dgm:prSet/>
      <dgm:spPr/>
      <dgm:t>
        <a:bodyPr/>
        <a:lstStyle/>
        <a:p>
          <a:pPr algn="l" rtl="0"/>
          <a:r>
            <a:rPr lang="en-US" dirty="0" smtClean="0"/>
            <a:t>Testing shows presence of defects.</a:t>
          </a:r>
          <a:endParaRPr lang="en-US" dirty="0"/>
        </a:p>
      </dgm:t>
    </dgm:pt>
    <dgm:pt modelId="{CCE6BB83-C9E3-4C56-876D-D302B743F288}" type="parTrans" cxnId="{2A277778-BE4B-402F-BE6D-3A32FFE69366}">
      <dgm:prSet/>
      <dgm:spPr/>
      <dgm:t>
        <a:bodyPr/>
        <a:lstStyle/>
        <a:p>
          <a:pPr algn="l"/>
          <a:endParaRPr lang="en-US"/>
        </a:p>
      </dgm:t>
    </dgm:pt>
    <dgm:pt modelId="{56931A53-11AB-42E4-A235-1FA580E99C07}" type="sibTrans" cxnId="{2A277778-BE4B-402F-BE6D-3A32FFE69366}">
      <dgm:prSet/>
      <dgm:spPr/>
      <dgm:t>
        <a:bodyPr/>
        <a:lstStyle/>
        <a:p>
          <a:pPr algn="l"/>
          <a:endParaRPr lang="en-US"/>
        </a:p>
      </dgm:t>
    </dgm:pt>
    <dgm:pt modelId="{4D129F8D-9407-44B2-86CF-A60B79B376E9}">
      <dgm:prSet/>
      <dgm:spPr/>
      <dgm:t>
        <a:bodyPr/>
        <a:lstStyle/>
        <a:p>
          <a:pPr algn="l" rtl="0"/>
          <a:r>
            <a:rPr lang="en-US" dirty="0" smtClean="0"/>
            <a:t>Exhaustive testing is impossible</a:t>
          </a:r>
          <a:endParaRPr lang="en-US" dirty="0"/>
        </a:p>
      </dgm:t>
    </dgm:pt>
    <dgm:pt modelId="{37C0BF94-E9F4-4545-9550-1B61DECA3720}" type="parTrans" cxnId="{481BE91D-9B18-42AA-ADEF-45E2A14F03B9}">
      <dgm:prSet/>
      <dgm:spPr/>
      <dgm:t>
        <a:bodyPr/>
        <a:lstStyle/>
        <a:p>
          <a:pPr algn="l"/>
          <a:endParaRPr lang="en-US"/>
        </a:p>
      </dgm:t>
    </dgm:pt>
    <dgm:pt modelId="{2CC40A75-9B12-4102-A4F9-C1B1F19D2F91}" type="sibTrans" cxnId="{481BE91D-9B18-42AA-ADEF-45E2A14F03B9}">
      <dgm:prSet/>
      <dgm:spPr/>
      <dgm:t>
        <a:bodyPr/>
        <a:lstStyle/>
        <a:p>
          <a:pPr algn="l"/>
          <a:endParaRPr lang="en-US"/>
        </a:p>
      </dgm:t>
    </dgm:pt>
    <dgm:pt modelId="{4BECCFB1-EAA1-4B67-B9FB-B3604737071E}">
      <dgm:prSet/>
      <dgm:spPr/>
      <dgm:t>
        <a:bodyPr/>
        <a:lstStyle/>
        <a:p>
          <a:pPr algn="l" rtl="0"/>
          <a:r>
            <a:rPr lang="en-US" dirty="0" smtClean="0"/>
            <a:t>Early testing</a:t>
          </a:r>
          <a:endParaRPr lang="en-US" dirty="0"/>
        </a:p>
      </dgm:t>
    </dgm:pt>
    <dgm:pt modelId="{7AD86F62-9F9B-4176-8F3E-C1C4B97E6FBF}" type="parTrans" cxnId="{39901C15-28D0-43BA-A882-4759D4DA0C8E}">
      <dgm:prSet/>
      <dgm:spPr/>
      <dgm:t>
        <a:bodyPr/>
        <a:lstStyle/>
        <a:p>
          <a:pPr algn="l"/>
          <a:endParaRPr lang="en-US"/>
        </a:p>
      </dgm:t>
    </dgm:pt>
    <dgm:pt modelId="{49C09139-C27A-4D18-A49B-492E64F54827}" type="sibTrans" cxnId="{39901C15-28D0-43BA-A882-4759D4DA0C8E}">
      <dgm:prSet/>
      <dgm:spPr/>
      <dgm:t>
        <a:bodyPr/>
        <a:lstStyle/>
        <a:p>
          <a:pPr algn="l"/>
          <a:endParaRPr lang="en-US"/>
        </a:p>
      </dgm:t>
    </dgm:pt>
    <dgm:pt modelId="{59B059A0-56BF-41C7-835B-A9C658EFA169}">
      <dgm:prSet/>
      <dgm:spPr/>
      <dgm:t>
        <a:bodyPr/>
        <a:lstStyle/>
        <a:p>
          <a:pPr algn="l" rtl="0"/>
          <a:r>
            <a:rPr lang="en-US" dirty="0" smtClean="0"/>
            <a:t>Defect clustering</a:t>
          </a:r>
          <a:endParaRPr lang="en-US" dirty="0"/>
        </a:p>
      </dgm:t>
    </dgm:pt>
    <dgm:pt modelId="{05FE3D31-529F-438C-826E-F2B17694A483}" type="parTrans" cxnId="{5E899584-1C54-49D6-81CA-343864E35D99}">
      <dgm:prSet/>
      <dgm:spPr/>
      <dgm:t>
        <a:bodyPr/>
        <a:lstStyle/>
        <a:p>
          <a:pPr algn="l"/>
          <a:endParaRPr lang="en-US"/>
        </a:p>
      </dgm:t>
    </dgm:pt>
    <dgm:pt modelId="{E0E0F9DD-CCB6-4723-82AB-2D13078525CE}" type="sibTrans" cxnId="{5E899584-1C54-49D6-81CA-343864E35D99}">
      <dgm:prSet/>
      <dgm:spPr/>
      <dgm:t>
        <a:bodyPr/>
        <a:lstStyle/>
        <a:p>
          <a:pPr algn="l"/>
          <a:endParaRPr lang="en-US"/>
        </a:p>
      </dgm:t>
    </dgm:pt>
    <dgm:pt modelId="{E3BFDFFF-9AE0-4E50-8C9F-47F05C44ABC8}">
      <dgm:prSet/>
      <dgm:spPr/>
      <dgm:t>
        <a:bodyPr/>
        <a:lstStyle/>
        <a:p>
          <a:pPr algn="l" rtl="0"/>
          <a:r>
            <a:rPr lang="en-US" dirty="0" smtClean="0"/>
            <a:t>Pesticide paradox</a:t>
          </a:r>
          <a:endParaRPr lang="en-US" dirty="0"/>
        </a:p>
      </dgm:t>
    </dgm:pt>
    <dgm:pt modelId="{3AB00FC8-E212-4BE4-82E1-D7884BCB4197}" type="parTrans" cxnId="{1E63F71E-BC6D-4599-BE5F-0E52DFF8878C}">
      <dgm:prSet/>
      <dgm:spPr/>
      <dgm:t>
        <a:bodyPr/>
        <a:lstStyle/>
        <a:p>
          <a:pPr algn="l"/>
          <a:endParaRPr lang="en-US"/>
        </a:p>
      </dgm:t>
    </dgm:pt>
    <dgm:pt modelId="{698FF6F4-5D5B-4902-AA99-E8111A3EED5A}" type="sibTrans" cxnId="{1E63F71E-BC6D-4599-BE5F-0E52DFF8878C}">
      <dgm:prSet/>
      <dgm:spPr/>
      <dgm:t>
        <a:bodyPr/>
        <a:lstStyle/>
        <a:p>
          <a:pPr algn="l"/>
          <a:endParaRPr lang="en-US"/>
        </a:p>
      </dgm:t>
    </dgm:pt>
    <dgm:pt modelId="{A7AC8A64-89BB-48D0-8A0F-7568F3ABB024}">
      <dgm:prSet/>
      <dgm:spPr/>
      <dgm:t>
        <a:bodyPr/>
        <a:lstStyle/>
        <a:p>
          <a:pPr algn="l" rtl="0"/>
          <a:r>
            <a:rPr lang="en-US" dirty="0" smtClean="0"/>
            <a:t>Testing is context dependent</a:t>
          </a:r>
          <a:endParaRPr lang="en-US" dirty="0"/>
        </a:p>
      </dgm:t>
    </dgm:pt>
    <dgm:pt modelId="{167C2FBF-916B-4211-A8FF-25873D31B1AB}" type="parTrans" cxnId="{AB1845F7-A496-4D2A-80DD-EA2B34DE6562}">
      <dgm:prSet/>
      <dgm:spPr/>
      <dgm:t>
        <a:bodyPr/>
        <a:lstStyle/>
        <a:p>
          <a:pPr algn="l"/>
          <a:endParaRPr lang="en-US"/>
        </a:p>
      </dgm:t>
    </dgm:pt>
    <dgm:pt modelId="{01A11A26-68B9-451F-B8D5-746E21C7CAAB}" type="sibTrans" cxnId="{AB1845F7-A496-4D2A-80DD-EA2B34DE6562}">
      <dgm:prSet/>
      <dgm:spPr/>
      <dgm:t>
        <a:bodyPr/>
        <a:lstStyle/>
        <a:p>
          <a:pPr algn="l"/>
          <a:endParaRPr lang="en-US"/>
        </a:p>
      </dgm:t>
    </dgm:pt>
    <dgm:pt modelId="{3A6E25E5-A5A2-40D3-BD9E-87F5D9E61B20}">
      <dgm:prSet/>
      <dgm:spPr/>
      <dgm:t>
        <a:bodyPr/>
        <a:lstStyle/>
        <a:p>
          <a:pPr algn="l" rtl="0"/>
          <a:r>
            <a:rPr lang="en-US" dirty="0" smtClean="0"/>
            <a:t>Absence-of-errors fallacy</a:t>
          </a:r>
          <a:endParaRPr lang="en-US" dirty="0"/>
        </a:p>
      </dgm:t>
    </dgm:pt>
    <dgm:pt modelId="{B0960C16-2B52-4AFA-93F5-A22F4AC3A303}" type="parTrans" cxnId="{AA932419-C503-4FA2-862F-B236AF5D13C9}">
      <dgm:prSet/>
      <dgm:spPr/>
      <dgm:t>
        <a:bodyPr/>
        <a:lstStyle/>
        <a:p>
          <a:pPr algn="l"/>
          <a:endParaRPr lang="en-US"/>
        </a:p>
      </dgm:t>
    </dgm:pt>
    <dgm:pt modelId="{7A7897AC-FBE6-4873-86F8-003E2B1CFC37}" type="sibTrans" cxnId="{AA932419-C503-4FA2-862F-B236AF5D13C9}">
      <dgm:prSet/>
      <dgm:spPr/>
      <dgm:t>
        <a:bodyPr/>
        <a:lstStyle/>
        <a:p>
          <a:pPr algn="l"/>
          <a:endParaRPr lang="en-US"/>
        </a:p>
      </dgm:t>
    </dgm:pt>
    <dgm:pt modelId="{99CE9136-4947-4D36-AB2F-90FB74621304}" type="pres">
      <dgm:prSet presAssocID="{3B4C32B2-27F5-4446-B4CC-22B361DA9C32}" presName="Name0" presStyleCnt="0">
        <dgm:presLayoutVars>
          <dgm:chPref val="3"/>
          <dgm:dir/>
          <dgm:animLvl val="lvl"/>
          <dgm:resizeHandles/>
        </dgm:presLayoutVars>
      </dgm:prSet>
      <dgm:spPr/>
      <dgm:t>
        <a:bodyPr/>
        <a:lstStyle/>
        <a:p>
          <a:endParaRPr lang="en-US"/>
        </a:p>
      </dgm:t>
    </dgm:pt>
    <dgm:pt modelId="{21D68482-FB2F-4521-8CA9-93A37CE15567}" type="pres">
      <dgm:prSet presAssocID="{316975C5-0E19-4CB3-A75A-D994AB0ADC60}" presName="horFlow" presStyleCnt="0"/>
      <dgm:spPr/>
      <dgm:t>
        <a:bodyPr/>
        <a:lstStyle/>
        <a:p>
          <a:pPr rtl="1"/>
          <a:endParaRPr lang="ar-EG"/>
        </a:p>
      </dgm:t>
    </dgm:pt>
    <dgm:pt modelId="{551F39A2-A76C-4C9B-BD3F-5B3A13B243BB}" type="pres">
      <dgm:prSet presAssocID="{316975C5-0E19-4CB3-A75A-D994AB0ADC60}" presName="bigChev" presStyleLbl="node1" presStyleIdx="0" presStyleCnt="7" custScaleX="144203"/>
      <dgm:spPr/>
      <dgm:t>
        <a:bodyPr/>
        <a:lstStyle/>
        <a:p>
          <a:endParaRPr lang="en-US"/>
        </a:p>
      </dgm:t>
    </dgm:pt>
    <dgm:pt modelId="{C9DBD238-7CBD-4BF8-8039-87411777637C}" type="pres">
      <dgm:prSet presAssocID="{CCE6BB83-C9E3-4C56-876D-D302B743F288}" presName="parTrans" presStyleCnt="0"/>
      <dgm:spPr/>
      <dgm:t>
        <a:bodyPr/>
        <a:lstStyle/>
        <a:p>
          <a:pPr rtl="1"/>
          <a:endParaRPr lang="ar-EG"/>
        </a:p>
      </dgm:t>
    </dgm:pt>
    <dgm:pt modelId="{0721CD7A-A57C-44E5-9A02-592EF2B3A44F}" type="pres">
      <dgm:prSet presAssocID="{8B155603-6619-40F9-A27C-93F76D150D45}" presName="node" presStyleLbl="alignAccFollowNode1" presStyleIdx="0" presStyleCnt="7" custScaleX="374487">
        <dgm:presLayoutVars>
          <dgm:bulletEnabled val="1"/>
        </dgm:presLayoutVars>
      </dgm:prSet>
      <dgm:spPr/>
      <dgm:t>
        <a:bodyPr/>
        <a:lstStyle/>
        <a:p>
          <a:endParaRPr lang="en-US"/>
        </a:p>
      </dgm:t>
    </dgm:pt>
    <dgm:pt modelId="{3D8BA67C-125D-49D8-8559-3B539E3280B3}" type="pres">
      <dgm:prSet presAssocID="{316975C5-0E19-4CB3-A75A-D994AB0ADC60}" presName="vSp" presStyleCnt="0"/>
      <dgm:spPr/>
      <dgm:t>
        <a:bodyPr/>
        <a:lstStyle/>
        <a:p>
          <a:pPr rtl="1"/>
          <a:endParaRPr lang="ar-EG"/>
        </a:p>
      </dgm:t>
    </dgm:pt>
    <dgm:pt modelId="{5BACB185-AE3E-495C-A5CF-7938A18D42FD}" type="pres">
      <dgm:prSet presAssocID="{579B5AE9-E4E5-489E-819F-1E40DD16796C}" presName="horFlow" presStyleCnt="0"/>
      <dgm:spPr/>
      <dgm:t>
        <a:bodyPr/>
        <a:lstStyle/>
        <a:p>
          <a:pPr rtl="1"/>
          <a:endParaRPr lang="ar-EG"/>
        </a:p>
      </dgm:t>
    </dgm:pt>
    <dgm:pt modelId="{C4C2367D-485F-447E-807A-26496A3F4C0B}" type="pres">
      <dgm:prSet presAssocID="{579B5AE9-E4E5-489E-819F-1E40DD16796C}" presName="bigChev" presStyleLbl="node1" presStyleIdx="1" presStyleCnt="7" custScaleX="144203"/>
      <dgm:spPr/>
      <dgm:t>
        <a:bodyPr/>
        <a:lstStyle/>
        <a:p>
          <a:endParaRPr lang="en-US"/>
        </a:p>
      </dgm:t>
    </dgm:pt>
    <dgm:pt modelId="{C4F7F662-4A0E-4D1E-AA53-C219718D47E6}" type="pres">
      <dgm:prSet presAssocID="{37C0BF94-E9F4-4545-9550-1B61DECA3720}" presName="parTrans" presStyleCnt="0"/>
      <dgm:spPr/>
      <dgm:t>
        <a:bodyPr/>
        <a:lstStyle/>
        <a:p>
          <a:pPr rtl="1"/>
          <a:endParaRPr lang="ar-EG"/>
        </a:p>
      </dgm:t>
    </dgm:pt>
    <dgm:pt modelId="{BDC942D9-1F58-4152-B6D0-C730818694EE}" type="pres">
      <dgm:prSet presAssocID="{4D129F8D-9407-44B2-86CF-A60B79B376E9}" presName="node" presStyleLbl="alignAccFollowNode1" presStyleIdx="1" presStyleCnt="7" custScaleX="374487">
        <dgm:presLayoutVars>
          <dgm:bulletEnabled val="1"/>
        </dgm:presLayoutVars>
      </dgm:prSet>
      <dgm:spPr/>
      <dgm:t>
        <a:bodyPr/>
        <a:lstStyle/>
        <a:p>
          <a:endParaRPr lang="en-US"/>
        </a:p>
      </dgm:t>
    </dgm:pt>
    <dgm:pt modelId="{02C797E0-E599-4CD7-8711-6A6BA16CAF8E}" type="pres">
      <dgm:prSet presAssocID="{579B5AE9-E4E5-489E-819F-1E40DD16796C}" presName="vSp" presStyleCnt="0"/>
      <dgm:spPr/>
      <dgm:t>
        <a:bodyPr/>
        <a:lstStyle/>
        <a:p>
          <a:pPr rtl="1"/>
          <a:endParaRPr lang="ar-EG"/>
        </a:p>
      </dgm:t>
    </dgm:pt>
    <dgm:pt modelId="{D798EDDE-B314-449D-90C1-E352B5544734}" type="pres">
      <dgm:prSet presAssocID="{71F08D91-6A12-4D96-A6C4-7DFB3463CF12}" presName="horFlow" presStyleCnt="0"/>
      <dgm:spPr/>
      <dgm:t>
        <a:bodyPr/>
        <a:lstStyle/>
        <a:p>
          <a:pPr rtl="1"/>
          <a:endParaRPr lang="ar-EG"/>
        </a:p>
      </dgm:t>
    </dgm:pt>
    <dgm:pt modelId="{E2ACC6C1-5D98-448A-8200-B53A9684E5C7}" type="pres">
      <dgm:prSet presAssocID="{71F08D91-6A12-4D96-A6C4-7DFB3463CF12}" presName="bigChev" presStyleLbl="node1" presStyleIdx="2" presStyleCnt="7" custScaleX="144203"/>
      <dgm:spPr/>
      <dgm:t>
        <a:bodyPr/>
        <a:lstStyle/>
        <a:p>
          <a:endParaRPr lang="en-US"/>
        </a:p>
      </dgm:t>
    </dgm:pt>
    <dgm:pt modelId="{F170D1B4-1E08-4C37-9754-9493B3AB89AB}" type="pres">
      <dgm:prSet presAssocID="{7AD86F62-9F9B-4176-8F3E-C1C4B97E6FBF}" presName="parTrans" presStyleCnt="0"/>
      <dgm:spPr/>
      <dgm:t>
        <a:bodyPr/>
        <a:lstStyle/>
        <a:p>
          <a:pPr rtl="1"/>
          <a:endParaRPr lang="ar-EG"/>
        </a:p>
      </dgm:t>
    </dgm:pt>
    <dgm:pt modelId="{BE25199B-7AF3-471F-91F2-C46750FCCB3B}" type="pres">
      <dgm:prSet presAssocID="{4BECCFB1-EAA1-4B67-B9FB-B3604737071E}" presName="node" presStyleLbl="alignAccFollowNode1" presStyleIdx="2" presStyleCnt="7" custScaleX="374487">
        <dgm:presLayoutVars>
          <dgm:bulletEnabled val="1"/>
        </dgm:presLayoutVars>
      </dgm:prSet>
      <dgm:spPr/>
      <dgm:t>
        <a:bodyPr/>
        <a:lstStyle/>
        <a:p>
          <a:endParaRPr lang="en-US"/>
        </a:p>
      </dgm:t>
    </dgm:pt>
    <dgm:pt modelId="{417A8031-9972-4537-9062-1F3EDA59037F}" type="pres">
      <dgm:prSet presAssocID="{71F08D91-6A12-4D96-A6C4-7DFB3463CF12}" presName="vSp" presStyleCnt="0"/>
      <dgm:spPr/>
      <dgm:t>
        <a:bodyPr/>
        <a:lstStyle/>
        <a:p>
          <a:pPr rtl="1"/>
          <a:endParaRPr lang="ar-EG"/>
        </a:p>
      </dgm:t>
    </dgm:pt>
    <dgm:pt modelId="{CB2B9AC3-67BC-434D-A606-42855DB9AAD5}" type="pres">
      <dgm:prSet presAssocID="{B12516CC-CA43-4AD9-BB3A-8FDECC6935BC}" presName="horFlow" presStyleCnt="0"/>
      <dgm:spPr/>
      <dgm:t>
        <a:bodyPr/>
        <a:lstStyle/>
        <a:p>
          <a:pPr rtl="1"/>
          <a:endParaRPr lang="ar-EG"/>
        </a:p>
      </dgm:t>
    </dgm:pt>
    <dgm:pt modelId="{BF428D71-0EC5-4966-8D75-74FF479D735C}" type="pres">
      <dgm:prSet presAssocID="{B12516CC-CA43-4AD9-BB3A-8FDECC6935BC}" presName="bigChev" presStyleLbl="node1" presStyleIdx="3" presStyleCnt="7" custScaleX="144203"/>
      <dgm:spPr/>
      <dgm:t>
        <a:bodyPr/>
        <a:lstStyle/>
        <a:p>
          <a:endParaRPr lang="en-US"/>
        </a:p>
      </dgm:t>
    </dgm:pt>
    <dgm:pt modelId="{3A31C575-C45A-40B9-872B-31F7016126C0}" type="pres">
      <dgm:prSet presAssocID="{05FE3D31-529F-438C-826E-F2B17694A483}" presName="parTrans" presStyleCnt="0"/>
      <dgm:spPr/>
      <dgm:t>
        <a:bodyPr/>
        <a:lstStyle/>
        <a:p>
          <a:pPr rtl="1"/>
          <a:endParaRPr lang="ar-EG"/>
        </a:p>
      </dgm:t>
    </dgm:pt>
    <dgm:pt modelId="{57F009F1-C32E-402A-812F-70D0033136B2}" type="pres">
      <dgm:prSet presAssocID="{59B059A0-56BF-41C7-835B-A9C658EFA169}" presName="node" presStyleLbl="alignAccFollowNode1" presStyleIdx="3" presStyleCnt="7" custScaleX="374487">
        <dgm:presLayoutVars>
          <dgm:bulletEnabled val="1"/>
        </dgm:presLayoutVars>
      </dgm:prSet>
      <dgm:spPr/>
      <dgm:t>
        <a:bodyPr/>
        <a:lstStyle/>
        <a:p>
          <a:endParaRPr lang="en-US"/>
        </a:p>
      </dgm:t>
    </dgm:pt>
    <dgm:pt modelId="{954D668C-6758-4EDB-A8C2-0A47ABBFDC67}" type="pres">
      <dgm:prSet presAssocID="{B12516CC-CA43-4AD9-BB3A-8FDECC6935BC}" presName="vSp" presStyleCnt="0"/>
      <dgm:spPr/>
      <dgm:t>
        <a:bodyPr/>
        <a:lstStyle/>
        <a:p>
          <a:pPr rtl="1"/>
          <a:endParaRPr lang="ar-EG"/>
        </a:p>
      </dgm:t>
    </dgm:pt>
    <dgm:pt modelId="{35456CB0-49C9-4039-BDE6-C8B12AA02941}" type="pres">
      <dgm:prSet presAssocID="{1EA51EE0-E83B-42D3-8A43-67E551347809}" presName="horFlow" presStyleCnt="0"/>
      <dgm:spPr/>
      <dgm:t>
        <a:bodyPr/>
        <a:lstStyle/>
        <a:p>
          <a:pPr rtl="1"/>
          <a:endParaRPr lang="ar-EG"/>
        </a:p>
      </dgm:t>
    </dgm:pt>
    <dgm:pt modelId="{8CA5DAAB-5989-4925-8909-33D1E48B9178}" type="pres">
      <dgm:prSet presAssocID="{1EA51EE0-E83B-42D3-8A43-67E551347809}" presName="bigChev" presStyleLbl="node1" presStyleIdx="4" presStyleCnt="7" custScaleX="144203"/>
      <dgm:spPr/>
      <dgm:t>
        <a:bodyPr/>
        <a:lstStyle/>
        <a:p>
          <a:endParaRPr lang="en-US"/>
        </a:p>
      </dgm:t>
    </dgm:pt>
    <dgm:pt modelId="{D2FBE424-CDF5-4D41-B96C-19F6F68312D9}" type="pres">
      <dgm:prSet presAssocID="{3AB00FC8-E212-4BE4-82E1-D7884BCB4197}" presName="parTrans" presStyleCnt="0"/>
      <dgm:spPr/>
      <dgm:t>
        <a:bodyPr/>
        <a:lstStyle/>
        <a:p>
          <a:pPr rtl="1"/>
          <a:endParaRPr lang="ar-EG"/>
        </a:p>
      </dgm:t>
    </dgm:pt>
    <dgm:pt modelId="{20F84155-863F-40CA-9AE2-5DBF10068F89}" type="pres">
      <dgm:prSet presAssocID="{E3BFDFFF-9AE0-4E50-8C9F-47F05C44ABC8}" presName="node" presStyleLbl="alignAccFollowNode1" presStyleIdx="4" presStyleCnt="7" custScaleX="374487">
        <dgm:presLayoutVars>
          <dgm:bulletEnabled val="1"/>
        </dgm:presLayoutVars>
      </dgm:prSet>
      <dgm:spPr/>
      <dgm:t>
        <a:bodyPr/>
        <a:lstStyle/>
        <a:p>
          <a:endParaRPr lang="en-US"/>
        </a:p>
      </dgm:t>
    </dgm:pt>
    <dgm:pt modelId="{A7847CD8-EC9C-4048-9D60-F4EBAA9504BD}" type="pres">
      <dgm:prSet presAssocID="{1EA51EE0-E83B-42D3-8A43-67E551347809}" presName="vSp" presStyleCnt="0"/>
      <dgm:spPr/>
      <dgm:t>
        <a:bodyPr/>
        <a:lstStyle/>
        <a:p>
          <a:pPr rtl="1"/>
          <a:endParaRPr lang="ar-EG"/>
        </a:p>
      </dgm:t>
    </dgm:pt>
    <dgm:pt modelId="{C040913C-C8FA-4F38-B21C-AB874D294436}" type="pres">
      <dgm:prSet presAssocID="{4B8FD7CD-96C8-4141-A6BE-A58575ED8605}" presName="horFlow" presStyleCnt="0"/>
      <dgm:spPr/>
      <dgm:t>
        <a:bodyPr/>
        <a:lstStyle/>
        <a:p>
          <a:pPr rtl="1"/>
          <a:endParaRPr lang="ar-EG"/>
        </a:p>
      </dgm:t>
    </dgm:pt>
    <dgm:pt modelId="{37DB92C3-F82C-4C63-A7F5-888A7563196C}" type="pres">
      <dgm:prSet presAssocID="{4B8FD7CD-96C8-4141-A6BE-A58575ED8605}" presName="bigChev" presStyleLbl="node1" presStyleIdx="5" presStyleCnt="7" custScaleX="144203"/>
      <dgm:spPr/>
      <dgm:t>
        <a:bodyPr/>
        <a:lstStyle/>
        <a:p>
          <a:endParaRPr lang="en-US"/>
        </a:p>
      </dgm:t>
    </dgm:pt>
    <dgm:pt modelId="{7A49C27C-012B-4A52-82F1-9DAE5DA009E7}" type="pres">
      <dgm:prSet presAssocID="{167C2FBF-916B-4211-A8FF-25873D31B1AB}" presName="parTrans" presStyleCnt="0"/>
      <dgm:spPr/>
      <dgm:t>
        <a:bodyPr/>
        <a:lstStyle/>
        <a:p>
          <a:pPr rtl="1"/>
          <a:endParaRPr lang="ar-EG"/>
        </a:p>
      </dgm:t>
    </dgm:pt>
    <dgm:pt modelId="{48B8E83F-BB87-4E40-9805-53B3F3DF6430}" type="pres">
      <dgm:prSet presAssocID="{A7AC8A64-89BB-48D0-8A0F-7568F3ABB024}" presName="node" presStyleLbl="alignAccFollowNode1" presStyleIdx="5" presStyleCnt="7" custScaleX="374487">
        <dgm:presLayoutVars>
          <dgm:bulletEnabled val="1"/>
        </dgm:presLayoutVars>
      </dgm:prSet>
      <dgm:spPr/>
      <dgm:t>
        <a:bodyPr/>
        <a:lstStyle/>
        <a:p>
          <a:endParaRPr lang="en-US"/>
        </a:p>
      </dgm:t>
    </dgm:pt>
    <dgm:pt modelId="{9263729C-77D7-46A6-B9B6-0F860BC45C64}" type="pres">
      <dgm:prSet presAssocID="{4B8FD7CD-96C8-4141-A6BE-A58575ED8605}" presName="vSp" presStyleCnt="0"/>
      <dgm:spPr/>
      <dgm:t>
        <a:bodyPr/>
        <a:lstStyle/>
        <a:p>
          <a:pPr rtl="1"/>
          <a:endParaRPr lang="ar-EG"/>
        </a:p>
      </dgm:t>
    </dgm:pt>
    <dgm:pt modelId="{C19EB969-21E0-4030-BB08-DF7488F892BC}" type="pres">
      <dgm:prSet presAssocID="{A174401B-5A56-496E-9462-439128EAAC8C}" presName="horFlow" presStyleCnt="0"/>
      <dgm:spPr/>
      <dgm:t>
        <a:bodyPr/>
        <a:lstStyle/>
        <a:p>
          <a:pPr rtl="1"/>
          <a:endParaRPr lang="ar-EG"/>
        </a:p>
      </dgm:t>
    </dgm:pt>
    <dgm:pt modelId="{4A2D2F96-1C17-49F5-AF6C-6E39698DDDF2}" type="pres">
      <dgm:prSet presAssocID="{A174401B-5A56-496E-9462-439128EAAC8C}" presName="bigChev" presStyleLbl="node1" presStyleIdx="6" presStyleCnt="7" custScaleX="144203"/>
      <dgm:spPr/>
      <dgm:t>
        <a:bodyPr/>
        <a:lstStyle/>
        <a:p>
          <a:endParaRPr lang="en-US"/>
        </a:p>
      </dgm:t>
    </dgm:pt>
    <dgm:pt modelId="{E1A548FC-E4AB-4584-BCB2-33FC78E7491F}" type="pres">
      <dgm:prSet presAssocID="{B0960C16-2B52-4AFA-93F5-A22F4AC3A303}" presName="parTrans" presStyleCnt="0"/>
      <dgm:spPr/>
      <dgm:t>
        <a:bodyPr/>
        <a:lstStyle/>
        <a:p>
          <a:pPr rtl="1"/>
          <a:endParaRPr lang="ar-EG"/>
        </a:p>
      </dgm:t>
    </dgm:pt>
    <dgm:pt modelId="{AAE0D17D-FB09-4209-B689-9A2C65154BC4}" type="pres">
      <dgm:prSet presAssocID="{3A6E25E5-A5A2-40D3-BD9E-87F5D9E61B20}" presName="node" presStyleLbl="alignAccFollowNode1" presStyleIdx="6" presStyleCnt="7" custScaleX="374487">
        <dgm:presLayoutVars>
          <dgm:bulletEnabled val="1"/>
        </dgm:presLayoutVars>
      </dgm:prSet>
      <dgm:spPr/>
      <dgm:t>
        <a:bodyPr/>
        <a:lstStyle/>
        <a:p>
          <a:endParaRPr lang="en-US"/>
        </a:p>
      </dgm:t>
    </dgm:pt>
  </dgm:ptLst>
  <dgm:cxnLst>
    <dgm:cxn modelId="{D77E4372-048F-4786-A2D8-1B8878D9EDE7}" type="presOf" srcId="{E3BFDFFF-9AE0-4E50-8C9F-47F05C44ABC8}" destId="{20F84155-863F-40CA-9AE2-5DBF10068F89}" srcOrd="0" destOrd="0" presId="urn:microsoft.com/office/officeart/2005/8/layout/lProcess3"/>
    <dgm:cxn modelId="{01BD93DB-3410-4A97-991D-266266F17C57}" type="presOf" srcId="{1EA51EE0-E83B-42D3-8A43-67E551347809}" destId="{8CA5DAAB-5989-4925-8909-33D1E48B9178}" srcOrd="0" destOrd="0" presId="urn:microsoft.com/office/officeart/2005/8/layout/lProcess3"/>
    <dgm:cxn modelId="{2A277778-BE4B-402F-BE6D-3A32FFE69366}" srcId="{316975C5-0E19-4CB3-A75A-D994AB0ADC60}" destId="{8B155603-6619-40F9-A27C-93F76D150D45}" srcOrd="0" destOrd="0" parTransId="{CCE6BB83-C9E3-4C56-876D-D302B743F288}" sibTransId="{56931A53-11AB-42E4-A235-1FA580E99C07}"/>
    <dgm:cxn modelId="{B43C868E-0C01-468F-B36E-A7A8C24919E0}" type="presOf" srcId="{71F08D91-6A12-4D96-A6C4-7DFB3463CF12}" destId="{E2ACC6C1-5D98-448A-8200-B53A9684E5C7}" srcOrd="0" destOrd="0" presId="urn:microsoft.com/office/officeart/2005/8/layout/lProcess3"/>
    <dgm:cxn modelId="{CAE6BEBA-D400-4106-8D91-699286128635}" srcId="{3B4C32B2-27F5-4446-B4CC-22B361DA9C32}" destId="{579B5AE9-E4E5-489E-819F-1E40DD16796C}" srcOrd="1" destOrd="0" parTransId="{D3CB452B-75A1-4C18-B717-F7BBDD1107BC}" sibTransId="{EB0CFD39-4BC6-418C-99F0-78AE2F757C5D}"/>
    <dgm:cxn modelId="{460D0CFB-017E-4034-81E5-31704D50E09A}" type="presOf" srcId="{316975C5-0E19-4CB3-A75A-D994AB0ADC60}" destId="{551F39A2-A76C-4C9B-BD3F-5B3A13B243BB}" srcOrd="0" destOrd="0" presId="urn:microsoft.com/office/officeart/2005/8/layout/lProcess3"/>
    <dgm:cxn modelId="{7B81B198-AF78-4372-AB18-1377E0D9FA29}" type="presOf" srcId="{3A6E25E5-A5A2-40D3-BD9E-87F5D9E61B20}" destId="{AAE0D17D-FB09-4209-B689-9A2C65154BC4}" srcOrd="0" destOrd="0" presId="urn:microsoft.com/office/officeart/2005/8/layout/lProcess3"/>
    <dgm:cxn modelId="{CBC6E681-CD2C-4D6D-96AA-5440EE88CE8C}" srcId="{3B4C32B2-27F5-4446-B4CC-22B361DA9C32}" destId="{A174401B-5A56-496E-9462-439128EAAC8C}" srcOrd="6" destOrd="0" parTransId="{A9A1D8E1-0308-41D1-8B95-5F85CE7D9C07}" sibTransId="{B640FD90-B55D-47C8-9510-203812217D52}"/>
    <dgm:cxn modelId="{473CCA3B-DB8E-44FD-9FC8-1BB4DB9A66A2}" type="presOf" srcId="{A7AC8A64-89BB-48D0-8A0F-7568F3ABB024}" destId="{48B8E83F-BB87-4E40-9805-53B3F3DF6430}" srcOrd="0" destOrd="0" presId="urn:microsoft.com/office/officeart/2005/8/layout/lProcess3"/>
    <dgm:cxn modelId="{E8A5AC0C-9545-4579-8C6B-E14DC87F22F8}" srcId="{3B4C32B2-27F5-4446-B4CC-22B361DA9C32}" destId="{316975C5-0E19-4CB3-A75A-D994AB0ADC60}" srcOrd="0" destOrd="0" parTransId="{3E90F9D8-1128-43F4-9289-FD6120A291E5}" sibTransId="{D5EC8274-AD17-4039-95E8-82B035BCD8D9}"/>
    <dgm:cxn modelId="{95B0CB50-6155-483D-9BD2-09CBDF7C7D09}" type="presOf" srcId="{4B8FD7CD-96C8-4141-A6BE-A58575ED8605}" destId="{37DB92C3-F82C-4C63-A7F5-888A7563196C}" srcOrd="0" destOrd="0" presId="urn:microsoft.com/office/officeart/2005/8/layout/lProcess3"/>
    <dgm:cxn modelId="{87F75CAB-F530-4C2A-AADD-52D3CA9B0919}" type="presOf" srcId="{4D129F8D-9407-44B2-86CF-A60B79B376E9}" destId="{BDC942D9-1F58-4152-B6D0-C730818694EE}" srcOrd="0" destOrd="0" presId="urn:microsoft.com/office/officeart/2005/8/layout/lProcess3"/>
    <dgm:cxn modelId="{E8DC2FA6-E04A-4464-B057-D63A20C11DFB}" type="presOf" srcId="{B12516CC-CA43-4AD9-BB3A-8FDECC6935BC}" destId="{BF428D71-0EC5-4966-8D75-74FF479D735C}" srcOrd="0" destOrd="0" presId="urn:microsoft.com/office/officeart/2005/8/layout/lProcess3"/>
    <dgm:cxn modelId="{FD606215-1899-47AF-B9CA-023B45103E32}" type="presOf" srcId="{3B4C32B2-27F5-4446-B4CC-22B361DA9C32}" destId="{99CE9136-4947-4D36-AB2F-90FB74621304}" srcOrd="0" destOrd="0" presId="urn:microsoft.com/office/officeart/2005/8/layout/lProcess3"/>
    <dgm:cxn modelId="{AB1845F7-A496-4D2A-80DD-EA2B34DE6562}" srcId="{4B8FD7CD-96C8-4141-A6BE-A58575ED8605}" destId="{A7AC8A64-89BB-48D0-8A0F-7568F3ABB024}" srcOrd="0" destOrd="0" parTransId="{167C2FBF-916B-4211-A8FF-25873D31B1AB}" sibTransId="{01A11A26-68B9-451F-B8D5-746E21C7CAAB}"/>
    <dgm:cxn modelId="{481BE91D-9B18-42AA-ADEF-45E2A14F03B9}" srcId="{579B5AE9-E4E5-489E-819F-1E40DD16796C}" destId="{4D129F8D-9407-44B2-86CF-A60B79B376E9}" srcOrd="0" destOrd="0" parTransId="{37C0BF94-E9F4-4545-9550-1B61DECA3720}" sibTransId="{2CC40A75-9B12-4102-A4F9-C1B1F19D2F91}"/>
    <dgm:cxn modelId="{3AFE6392-7833-41ED-A052-B082EA0A5D2F}" type="presOf" srcId="{59B059A0-56BF-41C7-835B-A9C658EFA169}" destId="{57F009F1-C32E-402A-812F-70D0033136B2}" srcOrd="0" destOrd="0" presId="urn:microsoft.com/office/officeart/2005/8/layout/lProcess3"/>
    <dgm:cxn modelId="{5C67293A-F05B-4435-A706-1274F822519C}" type="presOf" srcId="{A174401B-5A56-496E-9462-439128EAAC8C}" destId="{4A2D2F96-1C17-49F5-AF6C-6E39698DDDF2}" srcOrd="0" destOrd="0" presId="urn:microsoft.com/office/officeart/2005/8/layout/lProcess3"/>
    <dgm:cxn modelId="{5CC6A121-8AC0-4DED-AEE9-6F933FBFF759}" srcId="{3B4C32B2-27F5-4446-B4CC-22B361DA9C32}" destId="{71F08D91-6A12-4D96-A6C4-7DFB3463CF12}" srcOrd="2" destOrd="0" parTransId="{C027DD72-1377-43D3-A95F-E44DA3F991A0}" sibTransId="{9998CEB8-6C13-4049-B084-A46247CA972F}"/>
    <dgm:cxn modelId="{39901C15-28D0-43BA-A882-4759D4DA0C8E}" srcId="{71F08D91-6A12-4D96-A6C4-7DFB3463CF12}" destId="{4BECCFB1-EAA1-4B67-B9FB-B3604737071E}" srcOrd="0" destOrd="0" parTransId="{7AD86F62-9F9B-4176-8F3E-C1C4B97E6FBF}" sibTransId="{49C09139-C27A-4D18-A49B-492E64F54827}"/>
    <dgm:cxn modelId="{A9EA5C23-3F2F-4A0F-B09A-D4DA154C1ED3}" type="presOf" srcId="{4BECCFB1-EAA1-4B67-B9FB-B3604737071E}" destId="{BE25199B-7AF3-471F-91F2-C46750FCCB3B}" srcOrd="0" destOrd="0" presId="urn:microsoft.com/office/officeart/2005/8/layout/lProcess3"/>
    <dgm:cxn modelId="{1E63F71E-BC6D-4599-BE5F-0E52DFF8878C}" srcId="{1EA51EE0-E83B-42D3-8A43-67E551347809}" destId="{E3BFDFFF-9AE0-4E50-8C9F-47F05C44ABC8}" srcOrd="0" destOrd="0" parTransId="{3AB00FC8-E212-4BE4-82E1-D7884BCB4197}" sibTransId="{698FF6F4-5D5B-4902-AA99-E8111A3EED5A}"/>
    <dgm:cxn modelId="{0934BFBA-9D18-419A-B14C-69BE3289743E}" type="presOf" srcId="{8B155603-6619-40F9-A27C-93F76D150D45}" destId="{0721CD7A-A57C-44E5-9A02-592EF2B3A44F}" srcOrd="0" destOrd="0" presId="urn:microsoft.com/office/officeart/2005/8/layout/lProcess3"/>
    <dgm:cxn modelId="{AA932419-C503-4FA2-862F-B236AF5D13C9}" srcId="{A174401B-5A56-496E-9462-439128EAAC8C}" destId="{3A6E25E5-A5A2-40D3-BD9E-87F5D9E61B20}" srcOrd="0" destOrd="0" parTransId="{B0960C16-2B52-4AFA-93F5-A22F4AC3A303}" sibTransId="{7A7897AC-FBE6-4873-86F8-003E2B1CFC37}"/>
    <dgm:cxn modelId="{CE7A4A58-A932-4FEA-8135-86FE27C7BC3D}" srcId="{3B4C32B2-27F5-4446-B4CC-22B361DA9C32}" destId="{4B8FD7CD-96C8-4141-A6BE-A58575ED8605}" srcOrd="5" destOrd="0" parTransId="{9E0D2141-53DB-4BDB-8D37-5170910A6005}" sibTransId="{C7617E95-246D-4A33-9F8F-8BD00B41D550}"/>
    <dgm:cxn modelId="{62774B8E-3BC2-4396-B372-42D4F2D81F28}" type="presOf" srcId="{579B5AE9-E4E5-489E-819F-1E40DD16796C}" destId="{C4C2367D-485F-447E-807A-26496A3F4C0B}" srcOrd="0" destOrd="0" presId="urn:microsoft.com/office/officeart/2005/8/layout/lProcess3"/>
    <dgm:cxn modelId="{D35A1FEF-6D4A-4FCB-AAB5-C114537D001B}" srcId="{3B4C32B2-27F5-4446-B4CC-22B361DA9C32}" destId="{1EA51EE0-E83B-42D3-8A43-67E551347809}" srcOrd="4" destOrd="0" parTransId="{E77C9CDB-E825-4F02-AEAC-DA77D6B62045}" sibTransId="{02DC37F7-DD73-457B-9723-62DF2D41308D}"/>
    <dgm:cxn modelId="{14A5C3D1-1F1D-4B8C-8141-CFAB86791D87}" srcId="{3B4C32B2-27F5-4446-B4CC-22B361DA9C32}" destId="{B12516CC-CA43-4AD9-BB3A-8FDECC6935BC}" srcOrd="3" destOrd="0" parTransId="{997FFDBF-0E47-496C-B288-76DE08C71BC3}" sibTransId="{B0AA2A3E-00AB-4B0C-AA88-12A2FDFEC02C}"/>
    <dgm:cxn modelId="{5E899584-1C54-49D6-81CA-343864E35D99}" srcId="{B12516CC-CA43-4AD9-BB3A-8FDECC6935BC}" destId="{59B059A0-56BF-41C7-835B-A9C658EFA169}" srcOrd="0" destOrd="0" parTransId="{05FE3D31-529F-438C-826E-F2B17694A483}" sibTransId="{E0E0F9DD-CCB6-4723-82AB-2D13078525CE}"/>
    <dgm:cxn modelId="{BD4FA1DD-9198-4934-8DAB-99DCE44E9B73}" type="presParOf" srcId="{99CE9136-4947-4D36-AB2F-90FB74621304}" destId="{21D68482-FB2F-4521-8CA9-93A37CE15567}" srcOrd="0" destOrd="0" presId="urn:microsoft.com/office/officeart/2005/8/layout/lProcess3"/>
    <dgm:cxn modelId="{5140396D-F310-450C-BD28-E648D6C6E770}" type="presParOf" srcId="{21D68482-FB2F-4521-8CA9-93A37CE15567}" destId="{551F39A2-A76C-4C9B-BD3F-5B3A13B243BB}" srcOrd="0" destOrd="0" presId="urn:microsoft.com/office/officeart/2005/8/layout/lProcess3"/>
    <dgm:cxn modelId="{6AD0A91C-8B47-4348-8BF1-53C41DD82418}" type="presParOf" srcId="{21D68482-FB2F-4521-8CA9-93A37CE15567}" destId="{C9DBD238-7CBD-4BF8-8039-87411777637C}" srcOrd="1" destOrd="0" presId="urn:microsoft.com/office/officeart/2005/8/layout/lProcess3"/>
    <dgm:cxn modelId="{5C1876AC-950F-4240-8C54-EBB99471384C}" type="presParOf" srcId="{21D68482-FB2F-4521-8CA9-93A37CE15567}" destId="{0721CD7A-A57C-44E5-9A02-592EF2B3A44F}" srcOrd="2" destOrd="0" presId="urn:microsoft.com/office/officeart/2005/8/layout/lProcess3"/>
    <dgm:cxn modelId="{0D0882E7-EDF4-45AC-8F33-7C3A998131E3}" type="presParOf" srcId="{99CE9136-4947-4D36-AB2F-90FB74621304}" destId="{3D8BA67C-125D-49D8-8559-3B539E3280B3}" srcOrd="1" destOrd="0" presId="urn:microsoft.com/office/officeart/2005/8/layout/lProcess3"/>
    <dgm:cxn modelId="{311236AE-D0A6-49C1-AAD9-FAC7D6E9C35A}" type="presParOf" srcId="{99CE9136-4947-4D36-AB2F-90FB74621304}" destId="{5BACB185-AE3E-495C-A5CF-7938A18D42FD}" srcOrd="2" destOrd="0" presId="urn:microsoft.com/office/officeart/2005/8/layout/lProcess3"/>
    <dgm:cxn modelId="{FE002BE8-5B36-4E99-B55D-B155971C4B48}" type="presParOf" srcId="{5BACB185-AE3E-495C-A5CF-7938A18D42FD}" destId="{C4C2367D-485F-447E-807A-26496A3F4C0B}" srcOrd="0" destOrd="0" presId="urn:microsoft.com/office/officeart/2005/8/layout/lProcess3"/>
    <dgm:cxn modelId="{A06EFECE-C53F-4801-A5A0-C297AD7BEDBF}" type="presParOf" srcId="{5BACB185-AE3E-495C-A5CF-7938A18D42FD}" destId="{C4F7F662-4A0E-4D1E-AA53-C219718D47E6}" srcOrd="1" destOrd="0" presId="urn:microsoft.com/office/officeart/2005/8/layout/lProcess3"/>
    <dgm:cxn modelId="{5B7BC956-D4D5-4418-94A9-3B54295F82D5}" type="presParOf" srcId="{5BACB185-AE3E-495C-A5CF-7938A18D42FD}" destId="{BDC942D9-1F58-4152-B6D0-C730818694EE}" srcOrd="2" destOrd="0" presId="urn:microsoft.com/office/officeart/2005/8/layout/lProcess3"/>
    <dgm:cxn modelId="{B34963D1-1F66-49D2-AEDC-B4E2EB47808E}" type="presParOf" srcId="{99CE9136-4947-4D36-AB2F-90FB74621304}" destId="{02C797E0-E599-4CD7-8711-6A6BA16CAF8E}" srcOrd="3" destOrd="0" presId="urn:microsoft.com/office/officeart/2005/8/layout/lProcess3"/>
    <dgm:cxn modelId="{0EACB425-FEB9-49DD-9023-F9F5EAE6CC34}" type="presParOf" srcId="{99CE9136-4947-4D36-AB2F-90FB74621304}" destId="{D798EDDE-B314-449D-90C1-E352B5544734}" srcOrd="4" destOrd="0" presId="urn:microsoft.com/office/officeart/2005/8/layout/lProcess3"/>
    <dgm:cxn modelId="{8E5F8229-FE26-4D81-ACE6-4BFA2B29C9B9}" type="presParOf" srcId="{D798EDDE-B314-449D-90C1-E352B5544734}" destId="{E2ACC6C1-5D98-448A-8200-B53A9684E5C7}" srcOrd="0" destOrd="0" presId="urn:microsoft.com/office/officeart/2005/8/layout/lProcess3"/>
    <dgm:cxn modelId="{7A6DCE94-7261-469C-9BFA-50FB0D842622}" type="presParOf" srcId="{D798EDDE-B314-449D-90C1-E352B5544734}" destId="{F170D1B4-1E08-4C37-9754-9493B3AB89AB}" srcOrd="1" destOrd="0" presId="urn:microsoft.com/office/officeart/2005/8/layout/lProcess3"/>
    <dgm:cxn modelId="{B8369989-042E-41FA-BA8C-7326029E44D0}" type="presParOf" srcId="{D798EDDE-B314-449D-90C1-E352B5544734}" destId="{BE25199B-7AF3-471F-91F2-C46750FCCB3B}" srcOrd="2" destOrd="0" presId="urn:microsoft.com/office/officeart/2005/8/layout/lProcess3"/>
    <dgm:cxn modelId="{41B62AF3-4BB0-4AC3-8F65-E7653E0280F7}" type="presParOf" srcId="{99CE9136-4947-4D36-AB2F-90FB74621304}" destId="{417A8031-9972-4537-9062-1F3EDA59037F}" srcOrd="5" destOrd="0" presId="urn:microsoft.com/office/officeart/2005/8/layout/lProcess3"/>
    <dgm:cxn modelId="{15F78FC1-B129-4739-B2D6-BBEEE06B4692}" type="presParOf" srcId="{99CE9136-4947-4D36-AB2F-90FB74621304}" destId="{CB2B9AC3-67BC-434D-A606-42855DB9AAD5}" srcOrd="6" destOrd="0" presId="urn:microsoft.com/office/officeart/2005/8/layout/lProcess3"/>
    <dgm:cxn modelId="{615D4CEC-FE27-4E27-A5D9-96827D2DB0A6}" type="presParOf" srcId="{CB2B9AC3-67BC-434D-A606-42855DB9AAD5}" destId="{BF428D71-0EC5-4966-8D75-74FF479D735C}" srcOrd="0" destOrd="0" presId="urn:microsoft.com/office/officeart/2005/8/layout/lProcess3"/>
    <dgm:cxn modelId="{78EEAAE6-5468-40AC-904C-5DE452BC9359}" type="presParOf" srcId="{CB2B9AC3-67BC-434D-A606-42855DB9AAD5}" destId="{3A31C575-C45A-40B9-872B-31F7016126C0}" srcOrd="1" destOrd="0" presId="urn:microsoft.com/office/officeart/2005/8/layout/lProcess3"/>
    <dgm:cxn modelId="{18E51408-22F0-4AA8-A5A1-12042FA22CAB}" type="presParOf" srcId="{CB2B9AC3-67BC-434D-A606-42855DB9AAD5}" destId="{57F009F1-C32E-402A-812F-70D0033136B2}" srcOrd="2" destOrd="0" presId="urn:microsoft.com/office/officeart/2005/8/layout/lProcess3"/>
    <dgm:cxn modelId="{968224F1-2126-45B9-A4D6-B99197F531DE}" type="presParOf" srcId="{99CE9136-4947-4D36-AB2F-90FB74621304}" destId="{954D668C-6758-4EDB-A8C2-0A47ABBFDC67}" srcOrd="7" destOrd="0" presId="urn:microsoft.com/office/officeart/2005/8/layout/lProcess3"/>
    <dgm:cxn modelId="{6B219367-E0C7-4A76-AFA5-DEB58DB895D5}" type="presParOf" srcId="{99CE9136-4947-4D36-AB2F-90FB74621304}" destId="{35456CB0-49C9-4039-BDE6-C8B12AA02941}" srcOrd="8" destOrd="0" presId="urn:microsoft.com/office/officeart/2005/8/layout/lProcess3"/>
    <dgm:cxn modelId="{FAF87E49-C10B-4E38-AD83-DA72B3D83F58}" type="presParOf" srcId="{35456CB0-49C9-4039-BDE6-C8B12AA02941}" destId="{8CA5DAAB-5989-4925-8909-33D1E48B9178}" srcOrd="0" destOrd="0" presId="urn:microsoft.com/office/officeart/2005/8/layout/lProcess3"/>
    <dgm:cxn modelId="{28C305CB-DBBB-4226-976E-22D8E1CCFD90}" type="presParOf" srcId="{35456CB0-49C9-4039-BDE6-C8B12AA02941}" destId="{D2FBE424-CDF5-4D41-B96C-19F6F68312D9}" srcOrd="1" destOrd="0" presId="urn:microsoft.com/office/officeart/2005/8/layout/lProcess3"/>
    <dgm:cxn modelId="{E96F9CD0-AE57-44DC-AD0D-D406F0C2EB96}" type="presParOf" srcId="{35456CB0-49C9-4039-BDE6-C8B12AA02941}" destId="{20F84155-863F-40CA-9AE2-5DBF10068F89}" srcOrd="2" destOrd="0" presId="urn:microsoft.com/office/officeart/2005/8/layout/lProcess3"/>
    <dgm:cxn modelId="{3E8BDC4A-83B7-401A-81B0-6DB7086CD603}" type="presParOf" srcId="{99CE9136-4947-4D36-AB2F-90FB74621304}" destId="{A7847CD8-EC9C-4048-9D60-F4EBAA9504BD}" srcOrd="9" destOrd="0" presId="urn:microsoft.com/office/officeart/2005/8/layout/lProcess3"/>
    <dgm:cxn modelId="{03D98488-0FA6-43EB-A766-66235AF1BDBD}" type="presParOf" srcId="{99CE9136-4947-4D36-AB2F-90FB74621304}" destId="{C040913C-C8FA-4F38-B21C-AB874D294436}" srcOrd="10" destOrd="0" presId="urn:microsoft.com/office/officeart/2005/8/layout/lProcess3"/>
    <dgm:cxn modelId="{866E7B15-086F-4A28-BC65-88F5663645C0}" type="presParOf" srcId="{C040913C-C8FA-4F38-B21C-AB874D294436}" destId="{37DB92C3-F82C-4C63-A7F5-888A7563196C}" srcOrd="0" destOrd="0" presId="urn:microsoft.com/office/officeart/2005/8/layout/lProcess3"/>
    <dgm:cxn modelId="{FFA951F6-9D51-495A-90DB-2590EA70180E}" type="presParOf" srcId="{C040913C-C8FA-4F38-B21C-AB874D294436}" destId="{7A49C27C-012B-4A52-82F1-9DAE5DA009E7}" srcOrd="1" destOrd="0" presId="urn:microsoft.com/office/officeart/2005/8/layout/lProcess3"/>
    <dgm:cxn modelId="{5AAF513D-546C-4B5E-B9D3-15B4D2266DF7}" type="presParOf" srcId="{C040913C-C8FA-4F38-B21C-AB874D294436}" destId="{48B8E83F-BB87-4E40-9805-53B3F3DF6430}" srcOrd="2" destOrd="0" presId="urn:microsoft.com/office/officeart/2005/8/layout/lProcess3"/>
    <dgm:cxn modelId="{F378F5E8-4DC0-4FD2-B62C-D99AB567627C}" type="presParOf" srcId="{99CE9136-4947-4D36-AB2F-90FB74621304}" destId="{9263729C-77D7-46A6-B9B6-0F860BC45C64}" srcOrd="11" destOrd="0" presId="urn:microsoft.com/office/officeart/2005/8/layout/lProcess3"/>
    <dgm:cxn modelId="{1E483BB5-B7AE-4A16-83BC-1503D7913217}" type="presParOf" srcId="{99CE9136-4947-4D36-AB2F-90FB74621304}" destId="{C19EB969-21E0-4030-BB08-DF7488F892BC}" srcOrd="12" destOrd="0" presId="urn:microsoft.com/office/officeart/2005/8/layout/lProcess3"/>
    <dgm:cxn modelId="{ABDEC287-AFA4-4644-9126-8CB3843C6427}" type="presParOf" srcId="{C19EB969-21E0-4030-BB08-DF7488F892BC}" destId="{4A2D2F96-1C17-49F5-AF6C-6E39698DDDF2}" srcOrd="0" destOrd="0" presId="urn:microsoft.com/office/officeart/2005/8/layout/lProcess3"/>
    <dgm:cxn modelId="{F7D2BE2C-B665-4EA1-B3AE-38D80BAC2C2B}" type="presParOf" srcId="{C19EB969-21E0-4030-BB08-DF7488F892BC}" destId="{E1A548FC-E4AB-4584-BCB2-33FC78E7491F}" srcOrd="1" destOrd="0" presId="urn:microsoft.com/office/officeart/2005/8/layout/lProcess3"/>
    <dgm:cxn modelId="{FAEF4549-C84F-4171-9FA4-4CB4916B6B3B}" type="presParOf" srcId="{C19EB969-21E0-4030-BB08-DF7488F892BC}" destId="{AAE0D17D-FB09-4209-B689-9A2C65154BC4}"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F39A2-A76C-4C9B-BD3F-5B3A13B243BB}">
      <dsp:nvSpPr>
        <dsp:cNvPr id="0" name=""/>
        <dsp:cNvSpPr/>
      </dsp:nvSpPr>
      <dsp:spPr>
        <a:xfrm>
          <a:off x="764600" y="2572"/>
          <a:ext cx="2242328" cy="621992"/>
        </a:xfrm>
        <a:prstGeom prst="chevron">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lvl="0" algn="l" defTabSz="1289050" rtl="0">
            <a:lnSpc>
              <a:spcPct val="90000"/>
            </a:lnSpc>
            <a:spcBef>
              <a:spcPct val="0"/>
            </a:spcBef>
            <a:spcAft>
              <a:spcPct val="35000"/>
            </a:spcAft>
          </a:pPr>
          <a:r>
            <a:rPr lang="en-US" sz="2900" kern="1200" dirty="0" smtClean="0"/>
            <a:t>Principle 1</a:t>
          </a:r>
          <a:endParaRPr lang="en-US" sz="2900" kern="1200" dirty="0"/>
        </a:p>
      </dsp:txBody>
      <dsp:txXfrm>
        <a:off x="1075596" y="2572"/>
        <a:ext cx="1620336" cy="621992"/>
      </dsp:txXfrm>
    </dsp:sp>
    <dsp:sp modelId="{0721CD7A-A57C-44E5-9A02-592EF2B3A44F}">
      <dsp:nvSpPr>
        <dsp:cNvPr id="0" name=""/>
        <dsp:cNvSpPr/>
      </dsp:nvSpPr>
      <dsp:spPr>
        <a:xfrm>
          <a:off x="2804781" y="55441"/>
          <a:ext cx="4833254" cy="516253"/>
        </a:xfrm>
        <a:prstGeom prst="chevron">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l" defTabSz="1066800" rtl="0">
            <a:lnSpc>
              <a:spcPct val="90000"/>
            </a:lnSpc>
            <a:spcBef>
              <a:spcPct val="0"/>
            </a:spcBef>
            <a:spcAft>
              <a:spcPct val="35000"/>
            </a:spcAft>
          </a:pPr>
          <a:r>
            <a:rPr lang="en-US" sz="2400" kern="1200" dirty="0" smtClean="0"/>
            <a:t>Testing shows presence of defects.</a:t>
          </a:r>
          <a:endParaRPr lang="en-US" sz="2400" kern="1200" dirty="0"/>
        </a:p>
      </dsp:txBody>
      <dsp:txXfrm>
        <a:off x="3062908" y="55441"/>
        <a:ext cx="4317001" cy="516253"/>
      </dsp:txXfrm>
    </dsp:sp>
    <dsp:sp modelId="{C4C2367D-485F-447E-807A-26496A3F4C0B}">
      <dsp:nvSpPr>
        <dsp:cNvPr id="0" name=""/>
        <dsp:cNvSpPr/>
      </dsp:nvSpPr>
      <dsp:spPr>
        <a:xfrm>
          <a:off x="764600" y="711643"/>
          <a:ext cx="2242328" cy="621992"/>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lvl="0" algn="l" defTabSz="1289050" rtl="0">
            <a:lnSpc>
              <a:spcPct val="90000"/>
            </a:lnSpc>
            <a:spcBef>
              <a:spcPct val="0"/>
            </a:spcBef>
            <a:spcAft>
              <a:spcPct val="35000"/>
            </a:spcAft>
          </a:pPr>
          <a:r>
            <a:rPr lang="en-US" sz="2900" kern="1200" dirty="0" smtClean="0"/>
            <a:t>Principle 2</a:t>
          </a:r>
          <a:endParaRPr lang="en-US" sz="2900" kern="1200" dirty="0"/>
        </a:p>
      </dsp:txBody>
      <dsp:txXfrm>
        <a:off x="1075596" y="711643"/>
        <a:ext cx="1620336" cy="621992"/>
      </dsp:txXfrm>
    </dsp:sp>
    <dsp:sp modelId="{BDC942D9-1F58-4152-B6D0-C730818694EE}">
      <dsp:nvSpPr>
        <dsp:cNvPr id="0" name=""/>
        <dsp:cNvSpPr/>
      </dsp:nvSpPr>
      <dsp:spPr>
        <a:xfrm>
          <a:off x="2804781" y="764512"/>
          <a:ext cx="4833254" cy="516253"/>
        </a:xfrm>
        <a:prstGeom prst="chevron">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l" defTabSz="1066800" rtl="0">
            <a:lnSpc>
              <a:spcPct val="90000"/>
            </a:lnSpc>
            <a:spcBef>
              <a:spcPct val="0"/>
            </a:spcBef>
            <a:spcAft>
              <a:spcPct val="35000"/>
            </a:spcAft>
          </a:pPr>
          <a:r>
            <a:rPr lang="en-US" sz="2400" kern="1200" dirty="0" smtClean="0"/>
            <a:t>Exhaustive testing is impossible</a:t>
          </a:r>
          <a:endParaRPr lang="en-US" sz="2400" kern="1200" dirty="0"/>
        </a:p>
      </dsp:txBody>
      <dsp:txXfrm>
        <a:off x="3062908" y="764512"/>
        <a:ext cx="4317001" cy="516253"/>
      </dsp:txXfrm>
    </dsp:sp>
    <dsp:sp modelId="{E2ACC6C1-5D98-448A-8200-B53A9684E5C7}">
      <dsp:nvSpPr>
        <dsp:cNvPr id="0" name=""/>
        <dsp:cNvSpPr/>
      </dsp:nvSpPr>
      <dsp:spPr>
        <a:xfrm>
          <a:off x="764600" y="1420713"/>
          <a:ext cx="2242328" cy="621992"/>
        </a:xfrm>
        <a:prstGeom prst="chevron">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lvl="0" algn="l" defTabSz="1289050" rtl="0">
            <a:lnSpc>
              <a:spcPct val="90000"/>
            </a:lnSpc>
            <a:spcBef>
              <a:spcPct val="0"/>
            </a:spcBef>
            <a:spcAft>
              <a:spcPct val="35000"/>
            </a:spcAft>
          </a:pPr>
          <a:r>
            <a:rPr lang="en-US" sz="2900" kern="1200" dirty="0" smtClean="0"/>
            <a:t>Principle 3</a:t>
          </a:r>
          <a:endParaRPr lang="en-US" sz="2900" kern="1200" dirty="0"/>
        </a:p>
      </dsp:txBody>
      <dsp:txXfrm>
        <a:off x="1075596" y="1420713"/>
        <a:ext cx="1620336" cy="621992"/>
      </dsp:txXfrm>
    </dsp:sp>
    <dsp:sp modelId="{BE25199B-7AF3-471F-91F2-C46750FCCB3B}">
      <dsp:nvSpPr>
        <dsp:cNvPr id="0" name=""/>
        <dsp:cNvSpPr/>
      </dsp:nvSpPr>
      <dsp:spPr>
        <a:xfrm>
          <a:off x="2804781" y="1473583"/>
          <a:ext cx="4833254" cy="516253"/>
        </a:xfrm>
        <a:prstGeom prst="chevron">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l" defTabSz="1066800" rtl="0">
            <a:lnSpc>
              <a:spcPct val="90000"/>
            </a:lnSpc>
            <a:spcBef>
              <a:spcPct val="0"/>
            </a:spcBef>
            <a:spcAft>
              <a:spcPct val="35000"/>
            </a:spcAft>
          </a:pPr>
          <a:r>
            <a:rPr lang="en-US" sz="2400" kern="1200" dirty="0" smtClean="0"/>
            <a:t>Early testing</a:t>
          </a:r>
          <a:endParaRPr lang="en-US" sz="2400" kern="1200" dirty="0"/>
        </a:p>
      </dsp:txBody>
      <dsp:txXfrm>
        <a:off x="3062908" y="1473583"/>
        <a:ext cx="4317001" cy="516253"/>
      </dsp:txXfrm>
    </dsp:sp>
    <dsp:sp modelId="{BF428D71-0EC5-4966-8D75-74FF479D735C}">
      <dsp:nvSpPr>
        <dsp:cNvPr id="0" name=""/>
        <dsp:cNvSpPr/>
      </dsp:nvSpPr>
      <dsp:spPr>
        <a:xfrm>
          <a:off x="764600" y="2129784"/>
          <a:ext cx="2242328" cy="621992"/>
        </a:xfrm>
        <a:prstGeom prst="chevron">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lvl="0" algn="l" defTabSz="1289050" rtl="0">
            <a:lnSpc>
              <a:spcPct val="90000"/>
            </a:lnSpc>
            <a:spcBef>
              <a:spcPct val="0"/>
            </a:spcBef>
            <a:spcAft>
              <a:spcPct val="35000"/>
            </a:spcAft>
          </a:pPr>
          <a:r>
            <a:rPr lang="en-US" sz="2900" kern="1200" dirty="0" smtClean="0"/>
            <a:t>Principle 4</a:t>
          </a:r>
          <a:endParaRPr lang="en-US" sz="2900" kern="1200" dirty="0"/>
        </a:p>
      </dsp:txBody>
      <dsp:txXfrm>
        <a:off x="1075596" y="2129784"/>
        <a:ext cx="1620336" cy="621992"/>
      </dsp:txXfrm>
    </dsp:sp>
    <dsp:sp modelId="{57F009F1-C32E-402A-812F-70D0033136B2}">
      <dsp:nvSpPr>
        <dsp:cNvPr id="0" name=""/>
        <dsp:cNvSpPr/>
      </dsp:nvSpPr>
      <dsp:spPr>
        <a:xfrm>
          <a:off x="2804781" y="2182654"/>
          <a:ext cx="4833254" cy="516253"/>
        </a:xfrm>
        <a:prstGeom prst="chevron">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l" defTabSz="1066800" rtl="0">
            <a:lnSpc>
              <a:spcPct val="90000"/>
            </a:lnSpc>
            <a:spcBef>
              <a:spcPct val="0"/>
            </a:spcBef>
            <a:spcAft>
              <a:spcPct val="35000"/>
            </a:spcAft>
          </a:pPr>
          <a:r>
            <a:rPr lang="en-US" sz="2400" kern="1200" dirty="0" smtClean="0"/>
            <a:t>Defect clustering</a:t>
          </a:r>
          <a:endParaRPr lang="en-US" sz="2400" kern="1200" dirty="0"/>
        </a:p>
      </dsp:txBody>
      <dsp:txXfrm>
        <a:off x="3062908" y="2182654"/>
        <a:ext cx="4317001" cy="516253"/>
      </dsp:txXfrm>
    </dsp:sp>
    <dsp:sp modelId="{8CA5DAAB-5989-4925-8909-33D1E48B9178}">
      <dsp:nvSpPr>
        <dsp:cNvPr id="0" name=""/>
        <dsp:cNvSpPr/>
      </dsp:nvSpPr>
      <dsp:spPr>
        <a:xfrm>
          <a:off x="764600" y="2838855"/>
          <a:ext cx="2242328" cy="621992"/>
        </a:xfrm>
        <a:prstGeom prst="chevron">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lvl="0" algn="l" defTabSz="1289050" rtl="0">
            <a:lnSpc>
              <a:spcPct val="90000"/>
            </a:lnSpc>
            <a:spcBef>
              <a:spcPct val="0"/>
            </a:spcBef>
            <a:spcAft>
              <a:spcPct val="35000"/>
            </a:spcAft>
          </a:pPr>
          <a:r>
            <a:rPr lang="en-US" sz="2900" kern="1200" dirty="0" smtClean="0"/>
            <a:t>Principle 5</a:t>
          </a:r>
          <a:endParaRPr lang="en-US" sz="2900" kern="1200" dirty="0"/>
        </a:p>
      </dsp:txBody>
      <dsp:txXfrm>
        <a:off x="1075596" y="2838855"/>
        <a:ext cx="1620336" cy="621992"/>
      </dsp:txXfrm>
    </dsp:sp>
    <dsp:sp modelId="{20F84155-863F-40CA-9AE2-5DBF10068F89}">
      <dsp:nvSpPr>
        <dsp:cNvPr id="0" name=""/>
        <dsp:cNvSpPr/>
      </dsp:nvSpPr>
      <dsp:spPr>
        <a:xfrm>
          <a:off x="2804781" y="2891725"/>
          <a:ext cx="4833254" cy="516253"/>
        </a:xfrm>
        <a:prstGeom prst="chevron">
          <a:avLst/>
        </a:prstGeom>
        <a:solidFill>
          <a:schemeClr val="accent6">
            <a:tint val="40000"/>
            <a:alpha val="90000"/>
            <a:hueOff val="0"/>
            <a:satOff val="0"/>
            <a:lumOff val="0"/>
            <a:alphaOff val="0"/>
          </a:schemeClr>
        </a:solidFill>
        <a:ln w="15875"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l" defTabSz="1066800" rtl="0">
            <a:lnSpc>
              <a:spcPct val="90000"/>
            </a:lnSpc>
            <a:spcBef>
              <a:spcPct val="0"/>
            </a:spcBef>
            <a:spcAft>
              <a:spcPct val="35000"/>
            </a:spcAft>
          </a:pPr>
          <a:r>
            <a:rPr lang="en-US" sz="2400" kern="1200" dirty="0" smtClean="0"/>
            <a:t>Pesticide paradox</a:t>
          </a:r>
          <a:endParaRPr lang="en-US" sz="2400" kern="1200" dirty="0"/>
        </a:p>
      </dsp:txBody>
      <dsp:txXfrm>
        <a:off x="3062908" y="2891725"/>
        <a:ext cx="4317001" cy="516253"/>
      </dsp:txXfrm>
    </dsp:sp>
    <dsp:sp modelId="{37DB92C3-F82C-4C63-A7F5-888A7563196C}">
      <dsp:nvSpPr>
        <dsp:cNvPr id="0" name=""/>
        <dsp:cNvSpPr/>
      </dsp:nvSpPr>
      <dsp:spPr>
        <a:xfrm>
          <a:off x="764600" y="3547926"/>
          <a:ext cx="2242328" cy="621992"/>
        </a:xfrm>
        <a:prstGeom prst="chevron">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lvl="0" algn="l" defTabSz="1289050" rtl="0">
            <a:lnSpc>
              <a:spcPct val="90000"/>
            </a:lnSpc>
            <a:spcBef>
              <a:spcPct val="0"/>
            </a:spcBef>
            <a:spcAft>
              <a:spcPct val="35000"/>
            </a:spcAft>
          </a:pPr>
          <a:r>
            <a:rPr lang="en-US" sz="2900" kern="1200" dirty="0" smtClean="0"/>
            <a:t>Principle 6</a:t>
          </a:r>
          <a:endParaRPr lang="en-US" sz="2900" kern="1200" dirty="0"/>
        </a:p>
      </dsp:txBody>
      <dsp:txXfrm>
        <a:off x="1075596" y="3547926"/>
        <a:ext cx="1620336" cy="621992"/>
      </dsp:txXfrm>
    </dsp:sp>
    <dsp:sp modelId="{48B8E83F-BB87-4E40-9805-53B3F3DF6430}">
      <dsp:nvSpPr>
        <dsp:cNvPr id="0" name=""/>
        <dsp:cNvSpPr/>
      </dsp:nvSpPr>
      <dsp:spPr>
        <a:xfrm>
          <a:off x="2804781" y="3600796"/>
          <a:ext cx="4833254" cy="516253"/>
        </a:xfrm>
        <a:prstGeom prst="chevron">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l" defTabSz="1066800" rtl="0">
            <a:lnSpc>
              <a:spcPct val="90000"/>
            </a:lnSpc>
            <a:spcBef>
              <a:spcPct val="0"/>
            </a:spcBef>
            <a:spcAft>
              <a:spcPct val="35000"/>
            </a:spcAft>
          </a:pPr>
          <a:r>
            <a:rPr lang="en-US" sz="2400" kern="1200" dirty="0" smtClean="0"/>
            <a:t>Testing is context dependent</a:t>
          </a:r>
          <a:endParaRPr lang="en-US" sz="2400" kern="1200" dirty="0"/>
        </a:p>
      </dsp:txBody>
      <dsp:txXfrm>
        <a:off x="3062908" y="3600796"/>
        <a:ext cx="4317001" cy="516253"/>
      </dsp:txXfrm>
    </dsp:sp>
    <dsp:sp modelId="{4A2D2F96-1C17-49F5-AF6C-6E39698DDDF2}">
      <dsp:nvSpPr>
        <dsp:cNvPr id="0" name=""/>
        <dsp:cNvSpPr/>
      </dsp:nvSpPr>
      <dsp:spPr>
        <a:xfrm>
          <a:off x="764600" y="4256997"/>
          <a:ext cx="2242328" cy="621992"/>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18415" rIns="0" bIns="18415" numCol="1" spcCol="1270" anchor="ctr" anchorCtr="0">
          <a:noAutofit/>
        </a:bodyPr>
        <a:lstStyle/>
        <a:p>
          <a:pPr lvl="0" algn="l" defTabSz="1289050" rtl="0">
            <a:lnSpc>
              <a:spcPct val="90000"/>
            </a:lnSpc>
            <a:spcBef>
              <a:spcPct val="0"/>
            </a:spcBef>
            <a:spcAft>
              <a:spcPct val="35000"/>
            </a:spcAft>
          </a:pPr>
          <a:r>
            <a:rPr lang="en-US" sz="2900" kern="1200" dirty="0" smtClean="0"/>
            <a:t>Principle 7</a:t>
          </a:r>
          <a:endParaRPr lang="en-US" sz="2900" kern="1200" dirty="0"/>
        </a:p>
      </dsp:txBody>
      <dsp:txXfrm>
        <a:off x="1075596" y="4256997"/>
        <a:ext cx="1620336" cy="621992"/>
      </dsp:txXfrm>
    </dsp:sp>
    <dsp:sp modelId="{AAE0D17D-FB09-4209-B689-9A2C65154BC4}">
      <dsp:nvSpPr>
        <dsp:cNvPr id="0" name=""/>
        <dsp:cNvSpPr/>
      </dsp:nvSpPr>
      <dsp:spPr>
        <a:xfrm>
          <a:off x="2804781" y="4309867"/>
          <a:ext cx="4833254" cy="516253"/>
        </a:xfrm>
        <a:prstGeom prst="chevron">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l" defTabSz="1066800" rtl="0">
            <a:lnSpc>
              <a:spcPct val="90000"/>
            </a:lnSpc>
            <a:spcBef>
              <a:spcPct val="0"/>
            </a:spcBef>
            <a:spcAft>
              <a:spcPct val="35000"/>
            </a:spcAft>
          </a:pPr>
          <a:r>
            <a:rPr lang="en-US" sz="2400" kern="1200" dirty="0" smtClean="0"/>
            <a:t>Absence-of-errors fallacy</a:t>
          </a:r>
          <a:endParaRPr lang="en-US" sz="2400" kern="1200" dirty="0"/>
        </a:p>
      </dsp:txBody>
      <dsp:txXfrm>
        <a:off x="3062908" y="4309867"/>
        <a:ext cx="4317001" cy="51625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2020-04-02</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2020-04-02</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132477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endParaRPr lang="en-US" sz="1200" kern="1200" baseline="0" dirty="0" smtClean="0">
              <a:solidFill>
                <a:schemeClr val="tx1"/>
              </a:solidFill>
              <a:latin typeface="+mn-lt"/>
              <a:ea typeface="+mn-ea"/>
              <a:cs typeface="+mn-cs"/>
            </a:endParaRPr>
          </a:p>
          <a:p>
            <a:pPr algn="l" rtl="0"/>
            <a:endParaRPr lang="en-US" sz="1200" kern="1200" baseline="0" dirty="0" smtClean="0">
              <a:solidFill>
                <a:schemeClr val="tx1"/>
              </a:solidFill>
              <a:latin typeface="+mn-lt"/>
              <a:ea typeface="+mn-ea"/>
              <a:cs typeface="+mn-cs"/>
            </a:endParaRPr>
          </a:p>
          <a:p>
            <a:pPr algn="l" rtl="0"/>
            <a:r>
              <a:rPr lang="en-US" sz="1200" b="1" kern="1200" baseline="0" dirty="0" smtClean="0">
                <a:solidFill>
                  <a:schemeClr val="tx1"/>
                </a:solidFill>
                <a:latin typeface="+mn-lt"/>
                <a:ea typeface="+mn-ea"/>
                <a:cs typeface="+mn-cs"/>
              </a:rPr>
              <a:t>Principle 4 – Defect clustering</a:t>
            </a:r>
          </a:p>
          <a:p>
            <a:pPr algn="l" rtl="0"/>
            <a:r>
              <a:rPr lang="en-US" sz="1200" kern="1200" baseline="0" dirty="0" smtClean="0">
                <a:solidFill>
                  <a:schemeClr val="tx1"/>
                </a:solidFill>
                <a:latin typeface="+mn-lt"/>
                <a:ea typeface="+mn-ea"/>
                <a:cs typeface="+mn-cs"/>
              </a:rPr>
              <a:t>Testing effort shall be focused proportionally to the expected and later observed defect density of modules. </a:t>
            </a:r>
          </a:p>
          <a:p>
            <a:pPr algn="l" rtl="0"/>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may be fewer defects in the remaining code, but testers still need to search diligently for them.</a:t>
            </a:r>
          </a:p>
        </p:txBody>
      </p:sp>
      <p:sp>
        <p:nvSpPr>
          <p:cNvPr id="4" name="Slide Number Placeholder 3"/>
          <p:cNvSpPr>
            <a:spLocks noGrp="1"/>
          </p:cNvSpPr>
          <p:nvPr>
            <p:ph type="sldNum" sz="quarter" idx="10"/>
          </p:nvPr>
        </p:nvSpPr>
        <p:spPr/>
        <p:txBody>
          <a:bodyPr/>
          <a:lstStyle/>
          <a:p>
            <a:fld id="{6B17F58C-C97A-41FB-B225-3DA5EBA50D65}" type="slidenum">
              <a:rPr lang="en-US" smtClean="0"/>
              <a:pPr/>
              <a:t>10</a:t>
            </a:fld>
            <a:endParaRPr lang="en-US" dirty="0"/>
          </a:p>
        </p:txBody>
      </p:sp>
    </p:spTree>
    <p:extLst>
      <p:ext uri="{BB962C8B-B14F-4D97-AF65-F5344CB8AC3E}">
        <p14:creationId xmlns:p14="http://schemas.microsoft.com/office/powerpoint/2010/main" val="148583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endParaRPr lang="en-US" sz="1200" kern="1200" baseline="0" dirty="0" smtClean="0">
              <a:solidFill>
                <a:schemeClr val="tx1"/>
              </a:solidFill>
              <a:latin typeface="+mn-lt"/>
              <a:ea typeface="+mn-ea"/>
              <a:cs typeface="+mn-cs"/>
            </a:endParaRPr>
          </a:p>
          <a:p>
            <a:pPr algn="l" rtl="0"/>
            <a:r>
              <a:rPr lang="en-US" sz="1200" b="1" kern="1200" baseline="0" dirty="0" smtClean="0">
                <a:solidFill>
                  <a:schemeClr val="tx1"/>
                </a:solidFill>
                <a:latin typeface="+mn-lt"/>
                <a:ea typeface="+mn-ea"/>
                <a:cs typeface="+mn-cs"/>
              </a:rPr>
              <a:t>Principle 5 – Pesticide paradox</a:t>
            </a:r>
          </a:p>
          <a:p>
            <a:pPr algn="l" rtl="0"/>
            <a:r>
              <a:rPr lang="en-US" sz="1200" kern="1200" baseline="0" dirty="0" smtClean="0">
                <a:solidFill>
                  <a:schemeClr val="tx1"/>
                </a:solidFill>
                <a:latin typeface="+mn-lt"/>
                <a:ea typeface="+mn-ea"/>
                <a:cs typeface="+mn-cs"/>
              </a:rPr>
              <a:t>If the same tests are repeated over and over again, eventually the same set of test cases will no longer find any new defects. To overcome this “pesticide paradox”, test cases need to be regularly</a:t>
            </a:r>
          </a:p>
          <a:p>
            <a:pPr algn="l" rtl="0"/>
            <a:r>
              <a:rPr lang="en-US" sz="1200" kern="1200" baseline="0" dirty="0" smtClean="0">
                <a:solidFill>
                  <a:schemeClr val="tx1"/>
                </a:solidFill>
                <a:latin typeface="+mn-lt"/>
                <a:ea typeface="+mn-ea"/>
                <a:cs typeface="+mn-cs"/>
              </a:rPr>
              <a:t>reviewed and revised, and new and different tests need to be written to exercise different parts of</a:t>
            </a:r>
          </a:p>
          <a:p>
            <a:pPr algn="l" rtl="0"/>
            <a:r>
              <a:rPr lang="en-US" sz="1200" kern="1200" baseline="0" dirty="0" smtClean="0">
                <a:solidFill>
                  <a:schemeClr val="tx1"/>
                </a:solidFill>
                <a:latin typeface="+mn-lt"/>
                <a:ea typeface="+mn-ea"/>
                <a:cs typeface="+mn-cs"/>
              </a:rPr>
              <a:t>the software or system to find potentially more defects.</a:t>
            </a:r>
          </a:p>
          <a:p>
            <a:endParaRPr lang="en-US" dirty="0"/>
          </a:p>
        </p:txBody>
      </p:sp>
      <p:sp>
        <p:nvSpPr>
          <p:cNvPr id="4" name="Slide Number Placeholder 3"/>
          <p:cNvSpPr>
            <a:spLocks noGrp="1"/>
          </p:cNvSpPr>
          <p:nvPr>
            <p:ph type="sldNum" sz="quarter" idx="10"/>
          </p:nvPr>
        </p:nvSpPr>
        <p:spPr/>
        <p:txBody>
          <a:bodyPr/>
          <a:lstStyle/>
          <a:p>
            <a:fld id="{6B17F58C-C97A-41FB-B225-3DA5EBA50D65}" type="slidenum">
              <a:rPr lang="en-US" smtClean="0"/>
              <a:pPr/>
              <a:t>11</a:t>
            </a:fld>
            <a:endParaRPr lang="en-US" dirty="0"/>
          </a:p>
        </p:txBody>
      </p:sp>
    </p:spTree>
    <p:extLst>
      <p:ext uri="{BB962C8B-B14F-4D97-AF65-F5344CB8AC3E}">
        <p14:creationId xmlns:p14="http://schemas.microsoft.com/office/powerpoint/2010/main" val="2385217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endParaRPr lang="en-US" sz="1200" kern="1200" baseline="0" dirty="0" smtClean="0">
              <a:solidFill>
                <a:schemeClr val="tx1"/>
              </a:solidFill>
              <a:latin typeface="+mn-lt"/>
              <a:ea typeface="+mn-ea"/>
              <a:cs typeface="+mn-cs"/>
            </a:endParaRPr>
          </a:p>
          <a:p>
            <a:pPr algn="l" rtl="0"/>
            <a:endParaRPr lang="en-US" sz="1200" kern="1200" baseline="0" dirty="0" smtClean="0">
              <a:solidFill>
                <a:schemeClr val="tx1"/>
              </a:solidFill>
              <a:latin typeface="+mn-lt"/>
              <a:ea typeface="+mn-ea"/>
              <a:cs typeface="+mn-cs"/>
            </a:endParaRPr>
          </a:p>
          <a:p>
            <a:pPr algn="l" rtl="0"/>
            <a:r>
              <a:rPr lang="en-US" sz="1200" b="1" kern="1200" baseline="0" dirty="0" smtClean="0">
                <a:solidFill>
                  <a:schemeClr val="tx1"/>
                </a:solidFill>
                <a:latin typeface="+mn-lt"/>
                <a:ea typeface="+mn-ea"/>
                <a:cs typeface="+mn-cs"/>
              </a:rPr>
              <a:t>Principle 6 – Testing is context dependent</a:t>
            </a:r>
          </a:p>
          <a:p>
            <a:pPr algn="l" rtl="0"/>
            <a:r>
              <a:rPr lang="en-US" sz="1200" kern="1200" baseline="0" dirty="0" smtClean="0">
                <a:solidFill>
                  <a:schemeClr val="tx1"/>
                </a:solidFill>
                <a:latin typeface="+mn-lt"/>
                <a:ea typeface="+mn-ea"/>
                <a:cs typeface="+mn-cs"/>
              </a:rPr>
              <a:t>Testing is done differently in different contexts. For example, safety-critical software is tested</a:t>
            </a:r>
          </a:p>
          <a:p>
            <a:pPr algn="l" rtl="0"/>
            <a:r>
              <a:rPr lang="en-US" sz="1200" kern="1200" baseline="0" dirty="0" smtClean="0">
                <a:solidFill>
                  <a:schemeClr val="tx1"/>
                </a:solidFill>
                <a:latin typeface="+mn-lt"/>
                <a:ea typeface="+mn-ea"/>
                <a:cs typeface="+mn-cs"/>
              </a:rPr>
              <a:t>differently from an e-commerce site.</a:t>
            </a:r>
          </a:p>
        </p:txBody>
      </p:sp>
      <p:sp>
        <p:nvSpPr>
          <p:cNvPr id="4" name="Slide Number Placeholder 3"/>
          <p:cNvSpPr>
            <a:spLocks noGrp="1"/>
          </p:cNvSpPr>
          <p:nvPr>
            <p:ph type="sldNum" sz="quarter" idx="10"/>
          </p:nvPr>
        </p:nvSpPr>
        <p:spPr/>
        <p:txBody>
          <a:bodyPr/>
          <a:lstStyle/>
          <a:p>
            <a:fld id="{6B17F58C-C97A-41FB-B225-3DA5EBA50D65}" type="slidenum">
              <a:rPr lang="en-US" smtClean="0"/>
              <a:pPr/>
              <a:t>12</a:t>
            </a:fld>
            <a:endParaRPr lang="en-US" dirty="0"/>
          </a:p>
        </p:txBody>
      </p:sp>
    </p:spTree>
    <p:extLst>
      <p:ext uri="{BB962C8B-B14F-4D97-AF65-F5344CB8AC3E}">
        <p14:creationId xmlns:p14="http://schemas.microsoft.com/office/powerpoint/2010/main" val="1124041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endParaRPr lang="en-US" sz="1200" kern="1200" baseline="0" dirty="0" smtClean="0">
              <a:solidFill>
                <a:schemeClr val="tx1"/>
              </a:solidFill>
              <a:latin typeface="+mn-lt"/>
              <a:ea typeface="+mn-ea"/>
              <a:cs typeface="+mn-cs"/>
            </a:endParaRPr>
          </a:p>
          <a:p>
            <a:pPr algn="l" rtl="0"/>
            <a:endParaRPr lang="en-US" sz="1200" kern="1200" baseline="0" dirty="0" smtClean="0">
              <a:solidFill>
                <a:schemeClr val="tx1"/>
              </a:solidFill>
              <a:latin typeface="+mn-lt"/>
              <a:ea typeface="+mn-ea"/>
              <a:cs typeface="+mn-cs"/>
            </a:endParaRPr>
          </a:p>
          <a:p>
            <a:pPr algn="l" rtl="0"/>
            <a:r>
              <a:rPr lang="en-US" sz="1200" b="1" kern="1200" baseline="0" dirty="0" smtClean="0">
                <a:solidFill>
                  <a:schemeClr val="tx1"/>
                </a:solidFill>
                <a:latin typeface="+mn-lt"/>
                <a:ea typeface="+mn-ea"/>
                <a:cs typeface="+mn-cs"/>
              </a:rPr>
              <a:t>Principle 7 – Absence-of-errors fallacy</a:t>
            </a:r>
          </a:p>
          <a:p>
            <a:pPr algn="l" rtl="0"/>
            <a:r>
              <a:rPr lang="en-US" sz="1200" kern="1200" baseline="0" dirty="0" smtClean="0">
                <a:solidFill>
                  <a:schemeClr val="tx1"/>
                </a:solidFill>
                <a:latin typeface="+mn-lt"/>
                <a:ea typeface="+mn-ea"/>
                <a:cs typeface="+mn-cs"/>
              </a:rPr>
              <a:t>Finding and fixing defects does not help if the system built is unusable and does not fulfill the users’ needs and expectations. </a:t>
            </a:r>
            <a:endParaRPr lang="ar-EG" dirty="0" smtClean="0"/>
          </a:p>
          <a:p>
            <a:endParaRPr lang="en-US" dirty="0" smtClean="0"/>
          </a:p>
          <a:p>
            <a:r>
              <a:rPr lang="en-US" sz="1200" kern="1200" baseline="0" dirty="0" smtClean="0">
                <a:solidFill>
                  <a:schemeClr val="tx1"/>
                </a:solidFill>
                <a:latin typeface="+mn-lt"/>
                <a:ea typeface="+mn-ea"/>
                <a:cs typeface="+mn-cs"/>
              </a:rPr>
              <a:t>Before dynamic testing has begun, there are no defects reported against the code delivered. Does this mean that software that has not been tested (but has no outstanding defects against it) can be shipped? We think not!</a:t>
            </a:r>
            <a:endParaRPr lang="en-US" dirty="0"/>
          </a:p>
        </p:txBody>
      </p:sp>
      <p:sp>
        <p:nvSpPr>
          <p:cNvPr id="4" name="Slide Number Placeholder 3"/>
          <p:cNvSpPr>
            <a:spLocks noGrp="1"/>
          </p:cNvSpPr>
          <p:nvPr>
            <p:ph type="sldNum" sz="quarter" idx="10"/>
          </p:nvPr>
        </p:nvSpPr>
        <p:spPr/>
        <p:txBody>
          <a:bodyPr/>
          <a:lstStyle/>
          <a:p>
            <a:fld id="{6B17F58C-C97A-41FB-B225-3DA5EBA50D65}" type="slidenum">
              <a:rPr lang="en-US" smtClean="0"/>
              <a:pPr/>
              <a:t>13</a:t>
            </a:fld>
            <a:endParaRPr lang="en-US" dirty="0"/>
          </a:p>
        </p:txBody>
      </p:sp>
    </p:spTree>
    <p:extLst>
      <p:ext uri="{BB962C8B-B14F-4D97-AF65-F5344CB8AC3E}">
        <p14:creationId xmlns:p14="http://schemas.microsoft.com/office/powerpoint/2010/main" val="3215154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89C0F7-C442-48E9-B981-5D64F3D0F18F}" type="slidenum">
              <a:rPr lang="en-US" smtClean="0"/>
              <a:pPr/>
              <a:t>14</a:t>
            </a:fld>
            <a:endParaRPr lang="en-US" dirty="0"/>
          </a:p>
        </p:txBody>
      </p:sp>
    </p:spTree>
    <p:extLst>
      <p:ext uri="{BB962C8B-B14F-4D97-AF65-F5344CB8AC3E}">
        <p14:creationId xmlns:p14="http://schemas.microsoft.com/office/powerpoint/2010/main" val="4078480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89C0F7-C442-48E9-B981-5D64F3D0F18F}" type="slidenum">
              <a:rPr lang="en-US" smtClean="0"/>
              <a:pPr/>
              <a:t>15</a:t>
            </a:fld>
            <a:endParaRPr lang="en-US" dirty="0"/>
          </a:p>
        </p:txBody>
      </p:sp>
    </p:spTree>
    <p:extLst>
      <p:ext uri="{BB962C8B-B14F-4D97-AF65-F5344CB8AC3E}">
        <p14:creationId xmlns:p14="http://schemas.microsoft.com/office/powerpoint/2010/main" val="2301029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buFont typeface="Arial" pitchFamily="34" charset="0"/>
              <a:buNone/>
            </a:pPr>
            <a:endParaRPr lang="en-US" sz="1200" kern="1200" baseline="0" dirty="0" smtClean="0">
              <a:solidFill>
                <a:schemeClr val="tx1"/>
              </a:solidFill>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FC923BC1-E679-4884-930A-5A8BC7F81C09}" type="slidenum">
              <a:rPr lang="ar-EG" smtClean="0"/>
              <a:pPr/>
              <a:t>16</a:t>
            </a:fld>
            <a:endParaRPr lang="ar-EG"/>
          </a:p>
        </p:txBody>
      </p:sp>
    </p:spTree>
    <p:extLst>
      <p:ext uri="{BB962C8B-B14F-4D97-AF65-F5344CB8AC3E}">
        <p14:creationId xmlns:p14="http://schemas.microsoft.com/office/powerpoint/2010/main" val="3186911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sz="1200" b="1" kern="1200" baseline="0" dirty="0" smtClean="0">
                <a:solidFill>
                  <a:schemeClr val="tx1"/>
                </a:solidFill>
                <a:latin typeface="+mn-lt"/>
                <a:ea typeface="+mn-ea"/>
                <a:cs typeface="+mn-cs"/>
              </a:rPr>
              <a:t>Iterative-incremental Development Models</a:t>
            </a:r>
          </a:p>
          <a:p>
            <a:pPr algn="l" rtl="0"/>
            <a:r>
              <a:rPr lang="en-US" sz="1200" kern="1200" baseline="0" dirty="0" smtClean="0">
                <a:solidFill>
                  <a:schemeClr val="tx1"/>
                </a:solidFill>
                <a:latin typeface="+mn-lt"/>
                <a:ea typeface="+mn-ea"/>
                <a:cs typeface="+mn-cs"/>
              </a:rPr>
              <a:t>Iterative-incremental development is the process of establishing requirements, designing, building</a:t>
            </a:r>
          </a:p>
          <a:p>
            <a:pPr algn="l" rtl="0"/>
            <a:r>
              <a:rPr lang="en-US" sz="1200" kern="1200" baseline="0" dirty="0" smtClean="0">
                <a:solidFill>
                  <a:schemeClr val="tx1"/>
                </a:solidFill>
                <a:latin typeface="+mn-lt"/>
                <a:ea typeface="+mn-ea"/>
                <a:cs typeface="+mn-cs"/>
              </a:rPr>
              <a:t>and testing a system, done as a series of shorter development cycles. Examples are: prototyping,</a:t>
            </a:r>
          </a:p>
          <a:p>
            <a:pPr algn="l" rtl="0"/>
            <a:r>
              <a:rPr lang="en-US" sz="1200" kern="1200" baseline="0" dirty="0" smtClean="0">
                <a:solidFill>
                  <a:schemeClr val="tx1"/>
                </a:solidFill>
                <a:latin typeface="+mn-lt"/>
                <a:ea typeface="+mn-ea"/>
                <a:cs typeface="+mn-cs"/>
              </a:rPr>
              <a:t>Rapid Application Development (RAD), Rational Unified Process (RUP) and agile development</a:t>
            </a:r>
          </a:p>
          <a:p>
            <a:endParaRPr lang="ar-EG" b="1" i="1" u="sng" dirty="0"/>
          </a:p>
        </p:txBody>
      </p:sp>
      <p:sp>
        <p:nvSpPr>
          <p:cNvPr id="4" name="Slide Number Placeholder 3"/>
          <p:cNvSpPr>
            <a:spLocks noGrp="1"/>
          </p:cNvSpPr>
          <p:nvPr>
            <p:ph type="sldNum" sz="quarter" idx="10"/>
          </p:nvPr>
        </p:nvSpPr>
        <p:spPr/>
        <p:txBody>
          <a:bodyPr/>
          <a:lstStyle/>
          <a:p>
            <a:fld id="{FC923BC1-E679-4884-930A-5A8BC7F81C09}" type="slidenum">
              <a:rPr lang="ar-EG" smtClean="0"/>
              <a:pPr/>
              <a:t>17</a:t>
            </a:fld>
            <a:endParaRPr lang="ar-EG"/>
          </a:p>
        </p:txBody>
      </p:sp>
    </p:spTree>
    <p:extLst>
      <p:ext uri="{BB962C8B-B14F-4D97-AF65-F5344CB8AC3E}">
        <p14:creationId xmlns:p14="http://schemas.microsoft.com/office/powerpoint/2010/main" val="1793078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89C0F7-C442-48E9-B981-5D64F3D0F18F}" type="slidenum">
              <a:rPr lang="en-US" smtClean="0"/>
              <a:pPr/>
              <a:t>20</a:t>
            </a:fld>
            <a:endParaRPr lang="en-US" dirty="0"/>
          </a:p>
        </p:txBody>
      </p:sp>
    </p:spTree>
    <p:extLst>
      <p:ext uri="{BB962C8B-B14F-4D97-AF65-F5344CB8AC3E}">
        <p14:creationId xmlns:p14="http://schemas.microsoft.com/office/powerpoint/2010/main" val="1856129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FC923BC1-E679-4884-930A-5A8BC7F81C09}" type="slidenum">
              <a:rPr lang="ar-EG" smtClean="0"/>
              <a:pPr/>
              <a:t>21</a:t>
            </a:fld>
            <a:endParaRPr lang="ar-EG"/>
          </a:p>
        </p:txBody>
      </p:sp>
    </p:spTree>
    <p:extLst>
      <p:ext uri="{BB962C8B-B14F-4D97-AF65-F5344CB8AC3E}">
        <p14:creationId xmlns:p14="http://schemas.microsoft.com/office/powerpoint/2010/main" val="1775196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7"/>
          <p:cNvSpPr>
            <a:spLocks noGrp="1" noChangeArrowheads="1"/>
          </p:cNvSpPr>
          <p:nvPr>
            <p:ph type="sldNum" sz="quarter" idx="5"/>
          </p:nvPr>
        </p:nvSpPr>
        <p:spPr>
          <a:noFill/>
        </p:spPr>
        <p:txBody>
          <a:bodyPr/>
          <a:lstStyle/>
          <a:p>
            <a:fld id="{6AD0CD83-8C98-480B-858E-674E405BBF5B}" type="slidenum">
              <a:rPr lang="en-US" smtClean="0"/>
              <a:pPr/>
              <a:t>2</a:t>
            </a:fld>
            <a:endParaRPr lang="en-US" dirty="0" smtClean="0"/>
          </a:p>
        </p:txBody>
      </p:sp>
      <p:sp>
        <p:nvSpPr>
          <p:cNvPr id="418819" name="Rectangle 2"/>
          <p:cNvSpPr>
            <a:spLocks noGrp="1" noRot="1" noChangeAspect="1" noChangeArrowheads="1" noTextEdit="1"/>
          </p:cNvSpPr>
          <p:nvPr>
            <p:ph type="sldImg"/>
          </p:nvPr>
        </p:nvSpPr>
        <p:spPr>
          <a:xfrm>
            <a:off x="1144588" y="688975"/>
            <a:ext cx="4570412" cy="3427413"/>
          </a:xfrm>
          <a:ln/>
        </p:spPr>
      </p:sp>
      <p:sp>
        <p:nvSpPr>
          <p:cNvPr id="418820" name="Rectangle 3"/>
          <p:cNvSpPr>
            <a:spLocks noGrp="1" noChangeArrowheads="1"/>
          </p:cNvSpPr>
          <p:nvPr>
            <p:ph type="body" idx="1"/>
          </p:nvPr>
        </p:nvSpPr>
        <p:spPr>
          <a:xfrm>
            <a:off x="913754" y="4344906"/>
            <a:ext cx="5030492" cy="4111199"/>
          </a:xfrm>
          <a:noFill/>
          <a:ln/>
        </p:spPr>
        <p:txBody>
          <a:bodyPr/>
          <a:lstStyle/>
          <a:p>
            <a:endParaRPr lang="en-US" dirty="0" smtClean="0"/>
          </a:p>
        </p:txBody>
      </p:sp>
    </p:spTree>
    <p:extLst>
      <p:ext uri="{BB962C8B-B14F-4D97-AF65-F5344CB8AC3E}">
        <p14:creationId xmlns:p14="http://schemas.microsoft.com/office/powerpoint/2010/main" val="1116932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i="1" u="sng" dirty="0"/>
          </a:p>
        </p:txBody>
      </p:sp>
      <p:sp>
        <p:nvSpPr>
          <p:cNvPr id="4" name="Slide Number Placeholder 3"/>
          <p:cNvSpPr>
            <a:spLocks noGrp="1"/>
          </p:cNvSpPr>
          <p:nvPr>
            <p:ph type="sldNum" sz="quarter" idx="10"/>
          </p:nvPr>
        </p:nvSpPr>
        <p:spPr/>
        <p:txBody>
          <a:bodyPr/>
          <a:lstStyle/>
          <a:p>
            <a:fld id="{DE89C0F7-C442-48E9-B981-5D64F3D0F18F}" type="slidenum">
              <a:rPr lang="en-US" smtClean="0"/>
              <a:pPr/>
              <a:t>22</a:t>
            </a:fld>
            <a:endParaRPr lang="en-US" dirty="0"/>
          </a:p>
        </p:txBody>
      </p:sp>
    </p:spTree>
    <p:extLst>
      <p:ext uri="{BB962C8B-B14F-4D97-AF65-F5344CB8AC3E}">
        <p14:creationId xmlns:p14="http://schemas.microsoft.com/office/powerpoint/2010/main" val="526531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endParaRPr lang="ar-EG" dirty="0"/>
          </a:p>
        </p:txBody>
      </p:sp>
      <p:sp>
        <p:nvSpPr>
          <p:cNvPr id="4" name="Slide Number Placeholder 3"/>
          <p:cNvSpPr>
            <a:spLocks noGrp="1"/>
          </p:cNvSpPr>
          <p:nvPr>
            <p:ph type="sldNum" sz="quarter" idx="10"/>
          </p:nvPr>
        </p:nvSpPr>
        <p:spPr/>
        <p:txBody>
          <a:bodyPr/>
          <a:lstStyle/>
          <a:p>
            <a:fld id="{FC923BC1-E679-4884-930A-5A8BC7F81C09}" type="slidenum">
              <a:rPr lang="ar-EG" smtClean="0"/>
              <a:pPr/>
              <a:t>23</a:t>
            </a:fld>
            <a:endParaRPr lang="ar-EG"/>
          </a:p>
        </p:txBody>
      </p:sp>
    </p:spTree>
    <p:extLst>
      <p:ext uri="{BB962C8B-B14F-4D97-AF65-F5344CB8AC3E}">
        <p14:creationId xmlns:p14="http://schemas.microsoft.com/office/powerpoint/2010/main" val="3117308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rtl="0"/>
            <a:endParaRPr lang="ar-EG" dirty="0"/>
          </a:p>
        </p:txBody>
      </p:sp>
      <p:sp>
        <p:nvSpPr>
          <p:cNvPr id="4" name="Slide Number Placeholder 3"/>
          <p:cNvSpPr>
            <a:spLocks noGrp="1"/>
          </p:cNvSpPr>
          <p:nvPr>
            <p:ph type="sldNum" sz="quarter" idx="10"/>
          </p:nvPr>
        </p:nvSpPr>
        <p:spPr/>
        <p:txBody>
          <a:bodyPr/>
          <a:lstStyle/>
          <a:p>
            <a:fld id="{FC923BC1-E679-4884-930A-5A8BC7F81C09}" type="slidenum">
              <a:rPr lang="ar-EG" smtClean="0"/>
              <a:pPr/>
              <a:t>24</a:t>
            </a:fld>
            <a:endParaRPr lang="ar-EG"/>
          </a:p>
        </p:txBody>
      </p:sp>
    </p:spTree>
    <p:extLst>
      <p:ext uri="{BB962C8B-B14F-4D97-AF65-F5344CB8AC3E}">
        <p14:creationId xmlns:p14="http://schemas.microsoft.com/office/powerpoint/2010/main" val="3520320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FC923BC1-E679-4884-930A-5A8BC7F81C09}" type="slidenum">
              <a:rPr lang="ar-EG" smtClean="0"/>
              <a:pPr/>
              <a:t>25</a:t>
            </a:fld>
            <a:endParaRPr lang="ar-EG"/>
          </a:p>
        </p:txBody>
      </p:sp>
    </p:spTree>
    <p:extLst>
      <p:ext uri="{BB962C8B-B14F-4D97-AF65-F5344CB8AC3E}">
        <p14:creationId xmlns:p14="http://schemas.microsoft.com/office/powerpoint/2010/main" val="2939439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FC923BC1-E679-4884-930A-5A8BC7F81C09}" type="slidenum">
              <a:rPr lang="ar-EG" smtClean="0"/>
              <a:pPr/>
              <a:t>26</a:t>
            </a:fld>
            <a:endParaRPr lang="ar-EG"/>
          </a:p>
        </p:txBody>
      </p:sp>
    </p:spTree>
    <p:extLst>
      <p:ext uri="{BB962C8B-B14F-4D97-AF65-F5344CB8AC3E}">
        <p14:creationId xmlns:p14="http://schemas.microsoft.com/office/powerpoint/2010/main" val="2869028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17F58C-C97A-41FB-B225-3DA5EBA50D65}" type="slidenum">
              <a:rPr lang="en-US" smtClean="0"/>
              <a:pPr/>
              <a:t>3</a:t>
            </a:fld>
            <a:endParaRPr lang="en-US" dirty="0"/>
          </a:p>
        </p:txBody>
      </p:sp>
    </p:spTree>
    <p:extLst>
      <p:ext uri="{BB962C8B-B14F-4D97-AF65-F5344CB8AC3E}">
        <p14:creationId xmlns:p14="http://schemas.microsoft.com/office/powerpoint/2010/main" val="2247218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667B41-AE43-4707-B6E2-34B1A9FB418C}" type="slidenum">
              <a:rPr lang="en-US"/>
              <a:pPr/>
              <a:t>4</a:t>
            </a:fld>
            <a:endParaRPr lang="en-US" dirty="0"/>
          </a:p>
        </p:txBody>
      </p:sp>
      <p:sp>
        <p:nvSpPr>
          <p:cNvPr id="6553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223423E-B899-4109-BA1E-DCC00790410F}" type="slidenum">
              <a:rPr lang="en-US" sz="1200" b="0">
                <a:cs typeface="Arial" pitchFamily="34" charset="0"/>
              </a:rPr>
              <a:pPr algn="r"/>
              <a:t>4</a:t>
            </a:fld>
            <a:endParaRPr lang="en-US" sz="1200" b="0" dirty="0">
              <a:cs typeface="Arial" pitchFamily="34" charset="0"/>
            </a:endParaRPr>
          </a:p>
        </p:txBody>
      </p:sp>
      <p:sp>
        <p:nvSpPr>
          <p:cNvPr id="65539" name="Rectangle 2"/>
          <p:cNvSpPr>
            <a:spLocks noGrp="1" noRot="1" noChangeAspect="1" noChangeArrowheads="1" noTextEdit="1"/>
          </p:cNvSpPr>
          <p:nvPr>
            <p:ph type="sldImg"/>
          </p:nvPr>
        </p:nvSpPr>
        <p:spPr>
          <a:xfrm>
            <a:off x="1420813" y="784225"/>
            <a:ext cx="4029075" cy="3022600"/>
          </a:xfrm>
          <a:ln/>
        </p:spPr>
      </p:sp>
      <p:sp>
        <p:nvSpPr>
          <p:cNvPr id="65540" name="Rectangle 3"/>
          <p:cNvSpPr>
            <a:spLocks noGrp="1" noChangeArrowheads="1"/>
          </p:cNvSpPr>
          <p:nvPr>
            <p:ph type="body" idx="1"/>
          </p:nvPr>
        </p:nvSpPr>
        <p:spPr>
          <a:noFill/>
        </p:spPr>
        <p:txBody>
          <a:bodyPr>
            <a:normAutofit/>
          </a:bodyPr>
          <a:lstStyle/>
          <a:p>
            <a:endParaRPr lang="en-US" dirty="0"/>
          </a:p>
        </p:txBody>
      </p:sp>
    </p:spTree>
    <p:extLst>
      <p:ext uri="{BB962C8B-B14F-4D97-AF65-F5344CB8AC3E}">
        <p14:creationId xmlns:p14="http://schemas.microsoft.com/office/powerpoint/2010/main" val="4025607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endParaRPr lang="ar-EG" dirty="0"/>
          </a:p>
        </p:txBody>
      </p:sp>
      <p:sp>
        <p:nvSpPr>
          <p:cNvPr id="4" name="Slide Number Placeholder 3"/>
          <p:cNvSpPr>
            <a:spLocks noGrp="1"/>
          </p:cNvSpPr>
          <p:nvPr>
            <p:ph type="sldNum" sz="quarter" idx="10"/>
          </p:nvPr>
        </p:nvSpPr>
        <p:spPr/>
        <p:txBody>
          <a:bodyPr/>
          <a:lstStyle/>
          <a:p>
            <a:fld id="{FC923BC1-E679-4884-930A-5A8BC7F81C09}" type="slidenum">
              <a:rPr lang="ar-EG" smtClean="0"/>
              <a:pPr/>
              <a:t>5</a:t>
            </a:fld>
            <a:endParaRPr lang="ar-EG"/>
          </a:p>
        </p:txBody>
      </p:sp>
    </p:spTree>
    <p:extLst>
      <p:ext uri="{BB962C8B-B14F-4D97-AF65-F5344CB8AC3E}">
        <p14:creationId xmlns:p14="http://schemas.microsoft.com/office/powerpoint/2010/main" val="880013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85798BD6-06AD-4A5C-91C0-AABD50882616}" type="slidenum">
              <a:rPr lang="ar-EG" smtClean="0"/>
              <a:t>6</a:t>
            </a:fld>
            <a:endParaRPr lang="ar-EG"/>
          </a:p>
        </p:txBody>
      </p:sp>
    </p:spTree>
    <p:extLst>
      <p:ext uri="{BB962C8B-B14F-4D97-AF65-F5344CB8AC3E}">
        <p14:creationId xmlns:p14="http://schemas.microsoft.com/office/powerpoint/2010/main" val="3147623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r>
              <a:rPr lang="en-US" sz="1200" b="1" kern="1200" baseline="0" dirty="0" smtClean="0">
                <a:solidFill>
                  <a:schemeClr val="tx1"/>
                </a:solidFill>
                <a:latin typeface="+mn-lt"/>
                <a:ea typeface="+mn-ea"/>
                <a:cs typeface="+mn-cs"/>
              </a:rPr>
              <a:t>Principle 1 – Testing shows presence of defects</a:t>
            </a:r>
          </a:p>
          <a:p>
            <a:pPr algn="l" rtl="0"/>
            <a:r>
              <a:rPr lang="en-US" sz="1200" kern="1200" baseline="0" dirty="0" smtClean="0">
                <a:solidFill>
                  <a:schemeClr val="tx1"/>
                </a:solidFill>
                <a:latin typeface="+mn-lt"/>
                <a:ea typeface="+mn-ea"/>
                <a:cs typeface="+mn-cs"/>
              </a:rPr>
              <a:t>Testing can show that defects are present, but cannot prove that there are no defects. Testing</a:t>
            </a:r>
          </a:p>
          <a:p>
            <a:pPr algn="l" rtl="0"/>
            <a:r>
              <a:rPr lang="en-US" sz="1200" kern="1200" baseline="0" dirty="0" smtClean="0">
                <a:solidFill>
                  <a:schemeClr val="tx1"/>
                </a:solidFill>
                <a:latin typeface="+mn-lt"/>
                <a:ea typeface="+mn-ea"/>
                <a:cs typeface="+mn-cs"/>
              </a:rPr>
              <a:t>reduces the probability of undiscovered defects remaining in the software but, even if no defects are</a:t>
            </a:r>
          </a:p>
          <a:p>
            <a:pPr algn="l" rtl="0"/>
            <a:r>
              <a:rPr lang="en-US" sz="1200" kern="1200" baseline="0" dirty="0" smtClean="0">
                <a:solidFill>
                  <a:schemeClr val="tx1"/>
                </a:solidFill>
                <a:latin typeface="+mn-lt"/>
                <a:ea typeface="+mn-ea"/>
                <a:cs typeface="+mn-cs"/>
              </a:rPr>
              <a:t>found, it is not a proof of correctness.</a:t>
            </a:r>
          </a:p>
          <a:p>
            <a:pPr algn="l" rtl="0"/>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B17F58C-C97A-41FB-B225-3DA5EBA50D65}" type="slidenum">
              <a:rPr lang="en-US" smtClean="0"/>
              <a:pPr/>
              <a:t>7</a:t>
            </a:fld>
            <a:endParaRPr lang="en-US" dirty="0"/>
          </a:p>
        </p:txBody>
      </p:sp>
    </p:spTree>
    <p:extLst>
      <p:ext uri="{BB962C8B-B14F-4D97-AF65-F5344CB8AC3E}">
        <p14:creationId xmlns:p14="http://schemas.microsoft.com/office/powerpoint/2010/main" val="4196103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rtl="0"/>
            <a:endParaRPr lang="en-US" sz="1200" kern="1200" baseline="0" dirty="0" smtClean="0">
              <a:solidFill>
                <a:schemeClr val="tx1"/>
              </a:solidFill>
              <a:latin typeface="+mn-lt"/>
              <a:ea typeface="+mn-ea"/>
              <a:cs typeface="+mn-cs"/>
            </a:endParaRPr>
          </a:p>
          <a:p>
            <a:pPr algn="l" rtl="0"/>
            <a:r>
              <a:rPr lang="en-US" sz="1200" b="1" kern="1200" baseline="0" dirty="0" smtClean="0">
                <a:solidFill>
                  <a:schemeClr val="tx1"/>
                </a:solidFill>
                <a:latin typeface="+mn-lt"/>
                <a:ea typeface="+mn-ea"/>
                <a:cs typeface="+mn-cs"/>
              </a:rPr>
              <a:t>Principle 2 – Exhaustive testing is impossible</a:t>
            </a:r>
          </a:p>
          <a:p>
            <a:pPr algn="l" rtl="0"/>
            <a:r>
              <a:rPr lang="en-US" sz="1200" kern="1200" baseline="0" dirty="0" smtClean="0">
                <a:solidFill>
                  <a:schemeClr val="tx1"/>
                </a:solidFill>
                <a:latin typeface="+mn-lt"/>
                <a:ea typeface="+mn-ea"/>
                <a:cs typeface="+mn-cs"/>
              </a:rPr>
              <a:t>Testing everything (all combinations of inputs and preconditions) is not feasible except for trivial</a:t>
            </a:r>
          </a:p>
          <a:p>
            <a:pPr algn="l" rtl="0"/>
            <a:r>
              <a:rPr lang="en-US" sz="1200" kern="1200" baseline="0" dirty="0" smtClean="0">
                <a:solidFill>
                  <a:schemeClr val="tx1"/>
                </a:solidFill>
                <a:latin typeface="+mn-lt"/>
                <a:ea typeface="+mn-ea"/>
                <a:cs typeface="+mn-cs"/>
              </a:rPr>
              <a:t>cases. Instead of exhaustive testing, risk analysis and priorities should be used to focus testing</a:t>
            </a:r>
          </a:p>
          <a:p>
            <a:pPr algn="l" rtl="0"/>
            <a:r>
              <a:rPr lang="en-US" sz="1200" kern="1200" baseline="0" dirty="0" smtClean="0">
                <a:solidFill>
                  <a:schemeClr val="tx1"/>
                </a:solidFill>
                <a:latin typeface="+mn-lt"/>
                <a:ea typeface="+mn-ea"/>
                <a:cs typeface="+mn-cs"/>
              </a:rPr>
              <a:t>efforts.</a:t>
            </a:r>
          </a:p>
          <a:p>
            <a:pPr algn="l" rtl="0"/>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Consider a small piece of software where one can enter a password, specified to contain up to three characters, with no consecutive repeating entries. Using only western alphabetic capital letters and completing all three characters, there are 26 × 26 × 26 input permutations (not all of which will be valid). However, with a standard keyboard, there are not 26 × 26 × 26 permutations, but a much higher number, 256 × 256 × 256, or 2^24.</a:t>
            </a:r>
          </a:p>
          <a:p>
            <a:endParaRPr lang="en-US" dirty="0"/>
          </a:p>
        </p:txBody>
      </p:sp>
      <p:sp>
        <p:nvSpPr>
          <p:cNvPr id="4" name="Slide Number Placeholder 3"/>
          <p:cNvSpPr>
            <a:spLocks noGrp="1"/>
          </p:cNvSpPr>
          <p:nvPr>
            <p:ph type="sldNum" sz="quarter" idx="10"/>
          </p:nvPr>
        </p:nvSpPr>
        <p:spPr/>
        <p:txBody>
          <a:bodyPr/>
          <a:lstStyle/>
          <a:p>
            <a:fld id="{6B17F58C-C97A-41FB-B225-3DA5EBA50D65}" type="slidenum">
              <a:rPr lang="en-US" smtClean="0"/>
              <a:pPr/>
              <a:t>8</a:t>
            </a:fld>
            <a:endParaRPr lang="en-US" dirty="0"/>
          </a:p>
        </p:txBody>
      </p:sp>
    </p:spTree>
    <p:extLst>
      <p:ext uri="{BB962C8B-B14F-4D97-AF65-F5344CB8AC3E}">
        <p14:creationId xmlns:p14="http://schemas.microsoft.com/office/powerpoint/2010/main" val="817321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7"/>
          <p:cNvSpPr>
            <a:spLocks noGrp="1" noChangeArrowheads="1"/>
          </p:cNvSpPr>
          <p:nvPr>
            <p:ph type="sldNum" sz="quarter" idx="5"/>
          </p:nvPr>
        </p:nvSpPr>
        <p:spPr>
          <a:noFill/>
        </p:spPr>
        <p:txBody>
          <a:bodyPr/>
          <a:lstStyle/>
          <a:p>
            <a:fld id="{6E92EB62-D327-4C68-82E2-74FF2364F99B}" type="slidenum">
              <a:rPr lang="en-US" smtClean="0"/>
              <a:pPr/>
              <a:t>9</a:t>
            </a:fld>
            <a:endParaRPr lang="en-US" dirty="0" smtClean="0"/>
          </a:p>
        </p:txBody>
      </p:sp>
      <p:sp>
        <p:nvSpPr>
          <p:cNvPr id="422915" name="Rectangle 2"/>
          <p:cNvSpPr>
            <a:spLocks noGrp="1" noRot="1" noChangeAspect="1" noChangeArrowheads="1" noTextEdit="1"/>
          </p:cNvSpPr>
          <p:nvPr>
            <p:ph type="sldImg"/>
          </p:nvPr>
        </p:nvSpPr>
        <p:spPr>
          <a:xfrm>
            <a:off x="1144588" y="688975"/>
            <a:ext cx="4570412" cy="3427413"/>
          </a:xfrm>
          <a:ln/>
        </p:spPr>
      </p:sp>
      <p:sp>
        <p:nvSpPr>
          <p:cNvPr id="422916" name="Rectangle 3"/>
          <p:cNvSpPr>
            <a:spLocks noGrp="1" noChangeArrowheads="1"/>
          </p:cNvSpPr>
          <p:nvPr>
            <p:ph type="body" idx="1"/>
          </p:nvPr>
        </p:nvSpPr>
        <p:spPr>
          <a:xfrm>
            <a:off x="913754" y="4344906"/>
            <a:ext cx="5030492" cy="4111199"/>
          </a:xfrm>
          <a:noFill/>
          <a:ln/>
        </p:spPr>
        <p:txBody>
          <a:bodyPr/>
          <a:lstStyle/>
          <a:p>
            <a:pPr algn="l" rtl="0"/>
            <a:endParaRPr lang="en-US" sz="1200" kern="1200" baseline="0" dirty="0" smtClean="0">
              <a:solidFill>
                <a:schemeClr val="tx1"/>
              </a:solidFill>
              <a:latin typeface="+mn-lt"/>
              <a:ea typeface="+mn-ea"/>
              <a:cs typeface="+mn-cs"/>
            </a:endParaRPr>
          </a:p>
          <a:p>
            <a:pPr algn="l" rtl="0"/>
            <a:endParaRPr lang="en-US" sz="1200" kern="1200" baseline="0" dirty="0" smtClean="0">
              <a:solidFill>
                <a:schemeClr val="tx1"/>
              </a:solidFill>
              <a:latin typeface="+mn-lt"/>
              <a:ea typeface="+mn-ea"/>
              <a:cs typeface="+mn-cs"/>
            </a:endParaRPr>
          </a:p>
          <a:p>
            <a:pPr algn="l" rtl="0"/>
            <a:r>
              <a:rPr lang="en-US" sz="1200" b="1" kern="1200" baseline="0" dirty="0" smtClean="0">
                <a:solidFill>
                  <a:schemeClr val="tx1"/>
                </a:solidFill>
                <a:latin typeface="+mn-lt"/>
                <a:ea typeface="+mn-ea"/>
                <a:cs typeface="+mn-cs"/>
              </a:rPr>
              <a:t>Principle 3 – Early testing</a:t>
            </a:r>
          </a:p>
          <a:p>
            <a:pPr algn="l" rtl="0"/>
            <a:r>
              <a:rPr lang="en-US" sz="1200" kern="1200" baseline="0" dirty="0" smtClean="0">
                <a:solidFill>
                  <a:schemeClr val="tx1"/>
                </a:solidFill>
                <a:latin typeface="+mn-lt"/>
                <a:ea typeface="+mn-ea"/>
                <a:cs typeface="+mn-cs"/>
              </a:rPr>
              <a:t>To find defects early, testing activities shall be started as early as possible in the software or system</a:t>
            </a:r>
          </a:p>
          <a:p>
            <a:pPr algn="l" rtl="0"/>
            <a:r>
              <a:rPr lang="en-US" sz="1200" kern="1200" baseline="0" dirty="0" smtClean="0">
                <a:solidFill>
                  <a:schemeClr val="tx1"/>
                </a:solidFill>
                <a:latin typeface="+mn-lt"/>
                <a:ea typeface="+mn-ea"/>
                <a:cs typeface="+mn-cs"/>
              </a:rPr>
              <a:t>development life cycle, and shall be focused on defined objectives.</a:t>
            </a:r>
          </a:p>
          <a:p>
            <a:endParaRPr lang="en-US" dirty="0" smtClean="0"/>
          </a:p>
          <a:p>
            <a:endParaRPr lang="en-US" dirty="0" smtClean="0"/>
          </a:p>
        </p:txBody>
      </p:sp>
    </p:spTree>
    <p:extLst>
      <p:ext uri="{BB962C8B-B14F-4D97-AF65-F5344CB8AC3E}">
        <p14:creationId xmlns:p14="http://schemas.microsoft.com/office/powerpoint/2010/main" val="4223284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3D6733-6F27-4404-AB51-585418F146E5}" type="datetimeFigureOut">
              <a:rPr lang="ko-KR" altLang="en-US" smtClean="0"/>
              <a:pPr/>
              <a:t>2020-04-02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6BC638-39B7-4287-91A7-2A3DDA573295}" type="slidenum">
              <a:rPr lang="ko-KR" altLang="en-US" smtClean="0"/>
              <a:pPr/>
              <a:t>‹#›</a:t>
            </a:fld>
            <a:endParaRPr lang="ko-KR"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039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3D6733-6F27-4404-AB51-585418F146E5}" type="datetimeFigureOut">
              <a:rPr lang="ko-KR" altLang="en-US" smtClean="0"/>
              <a:pPr/>
              <a:t>2020-04-02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180943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3D6733-6F27-4404-AB51-585418F146E5}" type="datetimeFigureOut">
              <a:rPr lang="ko-KR" altLang="en-US" smtClean="0"/>
              <a:pPr/>
              <a:t>2020-04-02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1729053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pic>
        <p:nvPicPr>
          <p:cNvPr id="10" name="그림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2020-04-02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제목 1"/>
          <p:cNvSpPr>
            <a:spLocks noGrp="1"/>
          </p:cNvSpPr>
          <p:nvPr>
            <p:ph type="ctrTitle"/>
          </p:nvPr>
        </p:nvSpPr>
        <p:spPr>
          <a:xfrm>
            <a:off x="504056" y="3212976"/>
            <a:ext cx="4067944" cy="2061592"/>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l"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kern="1200" baseline="0" dirty="0">
                <a:solidFill>
                  <a:schemeClr val="bg1"/>
                </a:solidFill>
                <a:effectLst/>
                <a:latin typeface="+mj-lt"/>
                <a:ea typeface="맑은 고딕" pitchFamily="50" charset="-127"/>
                <a:cs typeface="+mj-cs"/>
              </a:defRPr>
            </a:lvl1pPr>
          </a:lstStyle>
          <a:p>
            <a:endParaRPr lang="ko-KR" altLang="en-US" dirty="0"/>
          </a:p>
        </p:txBody>
      </p:sp>
    </p:spTree>
    <p:extLst>
      <p:ext uri="{BB962C8B-B14F-4D97-AF65-F5344CB8AC3E}">
        <p14:creationId xmlns:p14="http://schemas.microsoft.com/office/powerpoint/2010/main" val="1719076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2020-04-02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제목 1"/>
          <p:cNvSpPr>
            <a:spLocks noGrp="1"/>
          </p:cNvSpPr>
          <p:nvPr>
            <p:ph type="ctrTitle"/>
          </p:nvPr>
        </p:nvSpPr>
        <p:spPr>
          <a:xfrm>
            <a:off x="-29935" y="3501008"/>
            <a:ext cx="9173935" cy="1224136"/>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kern="1200" baseline="0" dirty="0">
                <a:solidFill>
                  <a:schemeClr val="bg1"/>
                </a:solidFill>
                <a:effectLst/>
                <a:latin typeface="+mj-lt"/>
                <a:ea typeface="맑은 고딕" pitchFamily="50" charset="-127"/>
                <a:cs typeface="+mj-cs"/>
              </a:defRPr>
            </a:lvl1pPr>
          </a:lstStyle>
          <a:p>
            <a:endParaRPr lang="ko-KR" altLang="en-US" dirty="0"/>
          </a:p>
        </p:txBody>
      </p:sp>
    </p:spTree>
    <p:extLst>
      <p:ext uri="{BB962C8B-B14F-4D97-AF65-F5344CB8AC3E}">
        <p14:creationId xmlns:p14="http://schemas.microsoft.com/office/powerpoint/2010/main" val="1824331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pic>
        <p:nvPicPr>
          <p:cNvPr id="8" name="그림 7"/>
          <p:cNvPicPr>
            <a:picLocks noChangeAspect="1"/>
          </p:cNvPicPr>
          <p:nvPr userDrawn="1"/>
        </p:nvPicPr>
        <p:blipFill>
          <a:blip r:embed="rId2" cstate="print">
            <a:extLst>
              <a:ext uri="{28A0092B-C50C-407E-A947-70E740481C1C}">
                <a14:useLocalDpi xmlns:a14="http://schemas.microsoft.com/office/drawing/2010/main" val="0"/>
              </a:ext>
            </a:extLst>
          </a:blip>
          <a:srcRect r="208"/>
          <a:stretch>
            <a:fillRect/>
          </a:stretch>
        </p:blipFill>
        <p:spPr>
          <a:xfrm flipH="1">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2020-04-02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10" name="그림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2020-04-02</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6" name="내용 개체 틀 2"/>
          <p:cNvSpPr>
            <a:spLocks noGrp="1"/>
          </p:cNvSpPr>
          <p:nvPr>
            <p:ph idx="1"/>
          </p:nvPr>
        </p:nvSpPr>
        <p:spPr>
          <a:xfrm>
            <a:off x="395536" y="1283618"/>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제목 1"/>
          <p:cNvSpPr>
            <a:spLocks noGrp="1"/>
          </p:cNvSpPr>
          <p:nvPr>
            <p:ph type="title"/>
          </p:nvPr>
        </p:nvSpPr>
        <p:spPr>
          <a:xfrm>
            <a:off x="389062" y="11181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effectLst/>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8" name="그림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a:xfrm>
            <a:off x="457200" y="6500834"/>
            <a:ext cx="2133600" cy="220641"/>
          </a:xfrm>
        </p:spPr>
        <p:txBody>
          <a:bodyPr/>
          <a:lstStyle>
            <a:lvl1pPr>
              <a:defRPr>
                <a:latin typeface="+mj-lt"/>
              </a:defRPr>
            </a:lvl1pPr>
          </a:lstStyle>
          <a:p>
            <a:fld id="{ED3D6733-6F27-4404-AB51-585418F146E5}" type="datetimeFigureOut">
              <a:rPr lang="ko-KR" altLang="en-US" smtClean="0"/>
              <a:pPr/>
              <a:t>2020-04-02</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1" name="내용 개체 틀 2"/>
          <p:cNvSpPr>
            <a:spLocks noGrp="1"/>
          </p:cNvSpPr>
          <p:nvPr>
            <p:ph idx="1"/>
          </p:nvPr>
        </p:nvSpPr>
        <p:spPr>
          <a:xfrm>
            <a:off x="395536" y="1268760"/>
            <a:ext cx="8402525" cy="4881686"/>
          </a:xfrm>
        </p:spPr>
        <p:txBody>
          <a:bodyPr>
            <a:normAutofit/>
          </a:bodyPr>
          <a:lstStyle>
            <a:lvl1pPr algn="l">
              <a:buNone/>
              <a:defRPr sz="1600" b="0" i="1" baseline="0">
                <a:solidFill>
                  <a:schemeClr val="tx1">
                    <a:lumMod val="65000"/>
                    <a:lumOff val="35000"/>
                  </a:schemeClr>
                </a:solidFill>
                <a:latin typeface="+mj-lt"/>
                <a:ea typeface="맑은 고딕" pitchFamily="50" charset="-127"/>
              </a:defRPr>
            </a:lvl1pPr>
            <a:lvl2pPr algn="l">
              <a:buNone/>
              <a:defRPr sz="1600" b="0" i="1" baseline="0">
                <a:solidFill>
                  <a:schemeClr val="tx1">
                    <a:lumMod val="65000"/>
                    <a:lumOff val="35000"/>
                  </a:schemeClr>
                </a:solidFill>
                <a:latin typeface="+mj-lt"/>
                <a:ea typeface="맑은 고딕" pitchFamily="50" charset="-127"/>
              </a:defRPr>
            </a:lvl2pPr>
            <a:lvl3pPr algn="l">
              <a:buNone/>
              <a:defRPr sz="1600" b="0" i="1" baseline="0">
                <a:solidFill>
                  <a:schemeClr val="tx1">
                    <a:lumMod val="65000"/>
                    <a:lumOff val="35000"/>
                  </a:schemeClr>
                </a:solidFill>
                <a:latin typeface="+mj-lt"/>
                <a:ea typeface="맑은 고딕" pitchFamily="50" charset="-127"/>
              </a:defRPr>
            </a:lvl3pPr>
            <a:lvl4pPr algn="l">
              <a:buNone/>
              <a:defRPr sz="1600" b="0" i="1" baseline="0">
                <a:solidFill>
                  <a:schemeClr val="tx1">
                    <a:lumMod val="65000"/>
                    <a:lumOff val="35000"/>
                  </a:schemeClr>
                </a:solidFill>
                <a:latin typeface="+mj-lt"/>
                <a:ea typeface="맑은 고딕" pitchFamily="50" charset="-127"/>
              </a:defRPr>
            </a:lvl4pPr>
            <a:lvl5pPr algn="l">
              <a:buNone/>
              <a:defRPr sz="1600" b="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2" name="제목 1"/>
          <p:cNvSpPr>
            <a:spLocks noGrp="1"/>
          </p:cNvSpPr>
          <p:nvPr>
            <p:ph type="title"/>
          </p:nvPr>
        </p:nvSpPr>
        <p:spPr>
          <a:xfrm>
            <a:off x="395536" y="9276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solidFill>
                <a:effectLst/>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6DC214-A7A5-49E0-B999-BA33DD91CA22}" type="datetimeFigureOut">
              <a:rPr lang="ar-EG" smtClean="0"/>
              <a:t>09/08/1441</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4FF264A1-E5E0-40D3-8699-826CE253309E}" type="slidenum">
              <a:rPr lang="ar-EG" smtClean="0"/>
              <a:t>‹#›</a:t>
            </a:fld>
            <a:endParaRPr lang="ar-EG"/>
          </a:p>
        </p:txBody>
      </p:sp>
    </p:spTree>
    <p:extLst>
      <p:ext uri="{BB962C8B-B14F-4D97-AF65-F5344CB8AC3E}">
        <p14:creationId xmlns:p14="http://schemas.microsoft.com/office/powerpoint/2010/main" val="3741288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3D6733-6F27-4404-AB51-585418F146E5}" type="datetimeFigureOut">
              <a:rPr lang="ko-KR" altLang="en-US" smtClean="0"/>
              <a:pPr/>
              <a:t>2020-04-02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EE6BC638-39B7-4287-91A7-2A3DDA573295}" type="slidenum">
              <a:rPr lang="ko-KR" altLang="en-US" smtClean="0"/>
              <a:pPr/>
              <a:t>‹#›</a:t>
            </a:fld>
            <a:endParaRPr lang="ko-KR"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82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3D6733-6F27-4404-AB51-585418F146E5}" type="datetimeFigureOut">
              <a:rPr lang="ko-KR" altLang="en-US" smtClean="0"/>
              <a:pPr/>
              <a:t>2020-04-02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259922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3D6733-6F27-4404-AB51-585418F146E5}" type="datetimeFigureOut">
              <a:rPr lang="ko-KR" altLang="en-US" smtClean="0"/>
              <a:pPr/>
              <a:t>2020-04-02</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2604887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6DC214-A7A5-49E0-B999-BA33DD91CA22}" type="datetimeFigureOut">
              <a:rPr lang="ar-EG" smtClean="0"/>
              <a:t>09/08/1441</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4FF264A1-E5E0-40D3-8699-826CE253309E}" type="slidenum">
              <a:rPr lang="ar-EG" smtClean="0"/>
              <a:t>‹#›</a:t>
            </a:fld>
            <a:endParaRPr lang="ar-EG"/>
          </a:p>
        </p:txBody>
      </p:sp>
    </p:spTree>
    <p:extLst>
      <p:ext uri="{BB962C8B-B14F-4D97-AF65-F5344CB8AC3E}">
        <p14:creationId xmlns:p14="http://schemas.microsoft.com/office/powerpoint/2010/main" val="194534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3D6733-6F27-4404-AB51-585418F146E5}" type="datetimeFigureOut">
              <a:rPr lang="ko-KR" altLang="en-US" smtClean="0"/>
              <a:pPr/>
              <a:t>2020-04-02</a:t>
            </a:fld>
            <a:endParaRPr lang="ko-KR"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ko-KR" altLang="en-US"/>
          </a:p>
        </p:txBody>
      </p:sp>
      <p:sp>
        <p:nvSpPr>
          <p:cNvPr id="9" name="Slide Number Placeholder 8"/>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1886480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D3D6733-6F27-4404-AB51-585418F146E5}" type="datetimeFigureOut">
              <a:rPr lang="ko-KR" altLang="en-US" smtClean="0"/>
              <a:pPr/>
              <a:t>2020-04-02</a:t>
            </a:fld>
            <a:endParaRPr lang="ko-KR"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354103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3D6733-6F27-4404-AB51-585418F146E5}" type="datetimeFigureOut">
              <a:rPr lang="ko-KR" altLang="en-US" smtClean="0"/>
              <a:pPr/>
              <a:t>2020-04-02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extLst>
      <p:ext uri="{BB962C8B-B14F-4D97-AF65-F5344CB8AC3E}">
        <p14:creationId xmlns:p14="http://schemas.microsoft.com/office/powerpoint/2010/main" val="2168352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D3D6733-6F27-4404-AB51-585418F146E5}" type="datetimeFigureOut">
              <a:rPr lang="ko-KR" altLang="en-US" smtClean="0"/>
              <a:pPr/>
              <a:t>2020-04-02</a:t>
            </a:fld>
            <a:endParaRPr lang="ko-KR"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ko-KR"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E6BC638-39B7-4287-91A7-2A3DDA573295}" type="slidenum">
              <a:rPr lang="ko-KR" altLang="en-US" smtClean="0"/>
              <a:pPr/>
              <a:t>‹#›</a:t>
            </a:fld>
            <a:endParaRPr lang="ko-KR"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64585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51" r:id="rId14"/>
    <p:sldLayoutId id="2147483656" r:id="rId15"/>
    <p:sldLayoutId id="2147483650" r:id="rId16"/>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직사각형 17"/>
          <p:cNvSpPr/>
          <p:nvPr/>
        </p:nvSpPr>
        <p:spPr>
          <a:xfrm>
            <a:off x="2339752" y="6237312"/>
            <a:ext cx="4031654"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kumimoji="1" lang="en-US" altLang="ko-KR" sz="2800" b="1" dirty="0" smtClean="0">
                <a:solidFill>
                  <a:schemeClr val="bg1">
                    <a:lumMod val="50000"/>
                  </a:schemeClr>
                </a:solidFill>
                <a:latin typeface="Times New Roman" panose="02020603050405020304" pitchFamily="18" charset="0"/>
                <a:ea typeface="맑은 고딕" pitchFamily="50" charset="-127"/>
                <a:cs typeface="Times New Roman" panose="02020603050405020304" pitchFamily="18" charset="0"/>
              </a:rPr>
              <a:t>Dr. Amira Mohey El-Din</a:t>
            </a:r>
            <a:endParaRPr kumimoji="1" lang="en-US" altLang="ko-KR" sz="2800" b="1" dirty="0">
              <a:solidFill>
                <a:schemeClr val="bg1">
                  <a:lumMod val="50000"/>
                </a:schemeClr>
              </a:solidFill>
              <a:latin typeface="Times New Roman" panose="02020603050405020304" pitchFamily="18" charset="0"/>
              <a:ea typeface="맑은 고딕" pitchFamily="50" charset="-127"/>
              <a:cs typeface="Times New Roman" panose="02020603050405020304" pitchFamily="18" charset="0"/>
            </a:endParaRPr>
          </a:p>
        </p:txBody>
      </p:sp>
      <p:sp>
        <p:nvSpPr>
          <p:cNvPr id="7" name="제목 6"/>
          <p:cNvSpPr>
            <a:spLocks noGrp="1"/>
          </p:cNvSpPr>
          <p:nvPr>
            <p:ph type="ctrTitle"/>
          </p:nvPr>
        </p:nvSpPr>
        <p:spPr>
          <a:xfrm>
            <a:off x="107504" y="4894974"/>
            <a:ext cx="8028384" cy="1368152"/>
          </a:xfrm>
        </p:spPr>
        <p:txBody>
          <a:bodyPr/>
          <a:lstStyle/>
          <a:p>
            <a:r>
              <a:rPr lang="en-US" altLang="en-US" sz="4000" b="1" dirty="0" smtClean="0"/>
              <a:t>Quality </a:t>
            </a:r>
            <a:r>
              <a:rPr lang="en-US" altLang="en-US" sz="4000" b="1" dirty="0"/>
              <a:t>Assurance of Software and </a:t>
            </a:r>
            <a:r>
              <a:rPr lang="en-US" altLang="en-US" sz="4000" b="1" dirty="0" smtClean="0"/>
              <a:t/>
            </a:r>
            <a:br>
              <a:rPr lang="en-US" altLang="en-US" sz="4000" b="1" dirty="0" smtClean="0"/>
            </a:br>
            <a:r>
              <a:rPr lang="en-US" altLang="en-US" sz="4000" b="1" dirty="0" smtClean="0"/>
              <a:t>Information </a:t>
            </a:r>
            <a:r>
              <a:rPr lang="en-US" altLang="en-US" sz="4000" b="1" dirty="0"/>
              <a:t>Systems</a:t>
            </a:r>
            <a:endParaRPr lang="ko-KR" altLang="en-US" sz="4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lgn="l" rtl="0"/>
            <a:r>
              <a:rPr lang="en-US" sz="2100" dirty="0">
                <a:latin typeface="Times New Roman" panose="02020603050405020304" pitchFamily="18" charset="0"/>
                <a:cs typeface="Times New Roman" panose="02020603050405020304" pitchFamily="18" charset="0"/>
              </a:rPr>
              <a:t>A small number of modules usually contains most of the defects discovered during prerelease testing, or is responsible for most of the operational failures.</a:t>
            </a:r>
          </a:p>
          <a:p>
            <a:pPr algn="l" rtl="0">
              <a:lnSpc>
                <a:spcPct val="100000"/>
              </a:lnSpc>
            </a:pPr>
            <a:r>
              <a:rPr lang="en-US" dirty="0" smtClean="0">
                <a:latin typeface="Times New Roman" panose="02020603050405020304" pitchFamily="18" charset="0"/>
                <a:cs typeface="Times New Roman" panose="02020603050405020304" pitchFamily="18" charset="0"/>
              </a:rPr>
              <a:t>This can be for a variety of reasons, some of which are:</a:t>
            </a:r>
          </a:p>
          <a:p>
            <a:pPr lvl="1" algn="l" rtl="0">
              <a:lnSpc>
                <a:spcPct val="100000"/>
              </a:lnSpc>
            </a:pPr>
            <a:r>
              <a:rPr lang="en-US" dirty="0" smtClean="0">
                <a:latin typeface="Times New Roman" panose="02020603050405020304" pitchFamily="18" charset="0"/>
                <a:cs typeface="Times New Roman" panose="02020603050405020304" pitchFamily="18" charset="0"/>
              </a:rPr>
              <a:t>System complexity.</a:t>
            </a:r>
          </a:p>
          <a:p>
            <a:pPr lvl="1" algn="l" rtl="0">
              <a:lnSpc>
                <a:spcPct val="100000"/>
              </a:lnSpc>
            </a:pPr>
            <a:r>
              <a:rPr lang="en-US" dirty="0" smtClean="0">
                <a:latin typeface="Times New Roman" panose="02020603050405020304" pitchFamily="18" charset="0"/>
                <a:cs typeface="Times New Roman" panose="02020603050405020304" pitchFamily="18" charset="0"/>
              </a:rPr>
              <a:t>Volatile code.</a:t>
            </a:r>
          </a:p>
          <a:p>
            <a:pPr lvl="1" algn="l" rtl="0">
              <a:lnSpc>
                <a:spcPct val="100000"/>
              </a:lnSpc>
            </a:pPr>
            <a:r>
              <a:rPr lang="en-US" dirty="0" smtClean="0">
                <a:latin typeface="Times New Roman" panose="02020603050405020304" pitchFamily="18" charset="0"/>
                <a:cs typeface="Times New Roman" panose="02020603050405020304" pitchFamily="18" charset="0"/>
              </a:rPr>
              <a:t>The effects of change upon change.</a:t>
            </a:r>
          </a:p>
          <a:p>
            <a:pPr lvl="1" algn="l" rtl="0">
              <a:lnSpc>
                <a:spcPct val="100000"/>
              </a:lnSpc>
            </a:pPr>
            <a:r>
              <a:rPr lang="en-US" dirty="0" smtClean="0">
                <a:latin typeface="Times New Roman" panose="02020603050405020304" pitchFamily="18" charset="0"/>
                <a:cs typeface="Times New Roman" panose="02020603050405020304" pitchFamily="18" charset="0"/>
              </a:rPr>
              <a:t>Development staff experience.</a:t>
            </a:r>
          </a:p>
          <a:p>
            <a:pPr lvl="1" algn="l" rtl="0">
              <a:lnSpc>
                <a:spcPct val="100000"/>
              </a:lnSpc>
            </a:pPr>
            <a:r>
              <a:rPr lang="en-US" dirty="0" smtClean="0">
                <a:latin typeface="Times New Roman" panose="02020603050405020304" pitchFamily="18" charset="0"/>
                <a:cs typeface="Times New Roman" panose="02020603050405020304" pitchFamily="18" charset="0"/>
              </a:rPr>
              <a:t>Development staff inexperience.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noFill/>
        </p:spPr>
        <p:txBody>
          <a:bodyPr vert="horz" lIns="69056" tIns="34529" rIns="69056" bIns="34529" rtlCol="0" anchor="b">
            <a:noAutofit/>
          </a:bodyPr>
          <a:lstStyle/>
          <a:p>
            <a:pPr rtl="0"/>
            <a:r>
              <a:rPr lang="en-US" sz="3000" b="1" dirty="0">
                <a:solidFill>
                  <a:schemeClr val="accent1">
                    <a:lumMod val="75000"/>
                  </a:schemeClr>
                </a:solidFill>
              </a:rPr>
              <a:t>Principle 4- Defect clustering</a:t>
            </a:r>
          </a:p>
        </p:txBody>
      </p:sp>
    </p:spTree>
    <p:extLst>
      <p:ext uri="{BB962C8B-B14F-4D97-AF65-F5344CB8AC3E}">
        <p14:creationId xmlns:p14="http://schemas.microsoft.com/office/powerpoint/2010/main" val="3928868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88144" indent="-220266" rtl="0">
              <a:lnSpc>
                <a:spcPct val="150000"/>
              </a:lnSpc>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  If the same tests are repeated over and over again, eventually the same set of test cases will no longer find any new defects. </a:t>
            </a:r>
          </a:p>
          <a:p>
            <a:pPr marL="388144" indent="-220266" rtl="0">
              <a:lnSpc>
                <a:spcPct val="160000"/>
              </a:lnSpc>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To overcome this “pesticide paradox”, test cases need to be regularly reviewed and revised, and new and different tests need to be written to exercise different parts of the software or system to find potentially more defects.</a:t>
            </a:r>
          </a:p>
          <a:p>
            <a:pPr lvl="0" rtl="0">
              <a:lnSpc>
                <a:spcPct val="150000"/>
              </a:lnSpc>
            </a:pPr>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noFill/>
        </p:spPr>
        <p:txBody>
          <a:bodyPr vert="horz" lIns="69056" tIns="34529" rIns="69056" bIns="34529" rtlCol="0" anchor="b">
            <a:noAutofit/>
          </a:bodyPr>
          <a:lstStyle/>
          <a:p>
            <a:pPr rtl="0"/>
            <a:r>
              <a:rPr lang="en-US" sz="3000" b="1" dirty="0">
                <a:solidFill>
                  <a:schemeClr val="accent1">
                    <a:lumMod val="75000"/>
                  </a:schemeClr>
                </a:solidFill>
              </a:rPr>
              <a:t>Principle 5- Pesticide paradox</a:t>
            </a:r>
          </a:p>
        </p:txBody>
      </p:sp>
    </p:spTree>
    <p:extLst>
      <p:ext uri="{BB962C8B-B14F-4D97-AF65-F5344CB8AC3E}">
        <p14:creationId xmlns:p14="http://schemas.microsoft.com/office/powerpoint/2010/main" val="1656599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Low" rtl="0"/>
            <a:r>
              <a:rPr lang="en-US" sz="3300" dirty="0">
                <a:latin typeface="Times New Roman" panose="02020603050405020304" pitchFamily="18" charset="0"/>
                <a:cs typeface="Times New Roman" panose="02020603050405020304" pitchFamily="18" charset="0"/>
              </a:rPr>
              <a:t>Testing is done differently in different contexts. </a:t>
            </a:r>
            <a:endParaRPr lang="en-US" sz="4500" b="1" spc="-38" dirty="0">
              <a:solidFill>
                <a:schemeClr val="accent1">
                  <a:lumMod val="75000"/>
                </a:schemeClr>
              </a:solidFill>
              <a:latin typeface="Times New Roman" panose="02020603050405020304" pitchFamily="18" charset="0"/>
              <a:ea typeface="+mj-ea"/>
              <a:cs typeface="Times New Roman" panose="02020603050405020304" pitchFamily="18" charset="0"/>
            </a:endParaRPr>
          </a:p>
          <a:p>
            <a:pPr lvl="1" algn="justLow" rtl="0"/>
            <a:r>
              <a:rPr lang="en-US" sz="2400" dirty="0">
                <a:latin typeface="Times New Roman" panose="02020603050405020304" pitchFamily="18" charset="0"/>
                <a:cs typeface="Times New Roman" panose="02020603050405020304" pitchFamily="18" charset="0"/>
              </a:rPr>
              <a:t>For example, safety-critical software is tested differently from an e-commerce site.</a:t>
            </a:r>
          </a:p>
          <a:p>
            <a:pPr algn="justLow" rtl="0"/>
            <a:r>
              <a:rPr lang="en-US" sz="2700" dirty="0">
                <a:latin typeface="Times New Roman" panose="02020603050405020304" pitchFamily="18" charset="0"/>
                <a:cs typeface="Times New Roman" panose="02020603050405020304" pitchFamily="18" charset="0"/>
              </a:rPr>
              <a:t>Risk can be a large factor in determining the type of testing that is needed. </a:t>
            </a:r>
          </a:p>
          <a:p>
            <a:pPr lvl="1" algn="justLow" rtl="0"/>
            <a:r>
              <a:rPr lang="en-US" sz="2400" dirty="0">
                <a:latin typeface="Times New Roman" panose="02020603050405020304" pitchFamily="18" charset="0"/>
                <a:cs typeface="Times New Roman" panose="02020603050405020304" pitchFamily="18" charset="0"/>
              </a:rPr>
              <a:t>The higher the possibility of losses, the more we need to invest in testing the software before it is implemented.</a:t>
            </a:r>
          </a:p>
        </p:txBody>
      </p:sp>
      <p:sp>
        <p:nvSpPr>
          <p:cNvPr id="2" name="Title 1"/>
          <p:cNvSpPr>
            <a:spLocks noGrp="1"/>
          </p:cNvSpPr>
          <p:nvPr>
            <p:ph type="title"/>
          </p:nvPr>
        </p:nvSpPr>
        <p:spPr/>
        <p:txBody>
          <a:bodyPr>
            <a:normAutofit/>
          </a:bodyPr>
          <a:lstStyle/>
          <a:p>
            <a:r>
              <a:rPr lang="en-US" sz="3000" b="1" dirty="0">
                <a:solidFill>
                  <a:schemeClr val="accent1">
                    <a:lumMod val="75000"/>
                  </a:schemeClr>
                </a:solidFill>
              </a:rPr>
              <a:t>Principle</a:t>
            </a:r>
            <a:r>
              <a:rPr lang="en-US" dirty="0" smtClean="0"/>
              <a:t> </a:t>
            </a:r>
            <a:r>
              <a:rPr lang="en-US" sz="3000" b="1" dirty="0">
                <a:solidFill>
                  <a:schemeClr val="accent1">
                    <a:lumMod val="75000"/>
                  </a:schemeClr>
                </a:solidFill>
              </a:rPr>
              <a:t>6- Testing is context dependent</a:t>
            </a:r>
          </a:p>
        </p:txBody>
      </p:sp>
    </p:spTree>
    <p:extLst>
      <p:ext uri="{BB962C8B-B14F-4D97-AF65-F5344CB8AC3E}">
        <p14:creationId xmlns:p14="http://schemas.microsoft.com/office/powerpoint/2010/main" val="1979674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Low" rtl="0"/>
            <a:r>
              <a:rPr lang="en-US" sz="2700" dirty="0">
                <a:latin typeface="Times New Roman" panose="02020603050405020304" pitchFamily="18" charset="0"/>
                <a:cs typeface="Times New Roman" panose="02020603050405020304" pitchFamily="18" charset="0"/>
              </a:rPr>
              <a:t>Finding and fixing defects does not help if the system built is unusable and does not fulfill the users’ needs and expectations. </a:t>
            </a:r>
            <a:endParaRPr lang="ar-EG" sz="2700" dirty="0">
              <a:latin typeface="Times New Roman" panose="02020603050405020304" pitchFamily="18" charset="0"/>
              <a:cs typeface="Times New Roman" panose="02020603050405020304" pitchFamily="18" charset="0"/>
            </a:endParaRPr>
          </a:p>
          <a:p>
            <a:pPr algn="justLow" rtl="0"/>
            <a:endParaRPr lang="en-US" sz="30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sz="3000" b="1" dirty="0">
                <a:solidFill>
                  <a:schemeClr val="accent1">
                    <a:lumMod val="75000"/>
                  </a:schemeClr>
                </a:solidFill>
              </a:rPr>
              <a:t>Principle 7- Absence-of-errors fallacy</a:t>
            </a:r>
          </a:p>
        </p:txBody>
      </p:sp>
    </p:spTree>
    <p:extLst>
      <p:ext uri="{BB962C8B-B14F-4D97-AF65-F5344CB8AC3E}">
        <p14:creationId xmlns:p14="http://schemas.microsoft.com/office/powerpoint/2010/main" val="229462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3" name="Rectangle 3"/>
          <p:cNvSpPr>
            <a:spLocks noGrp="1" noChangeArrowheads="1"/>
          </p:cNvSpPr>
          <p:nvPr>
            <p:ph idx="1"/>
          </p:nvPr>
        </p:nvSpPr>
        <p:spPr/>
        <p:txBody>
          <a:bodyPr>
            <a:noAutofit/>
          </a:bodyPr>
          <a:lstStyle/>
          <a:p>
            <a:pPr algn="l" rtl="0"/>
            <a:r>
              <a:rPr lang="en-GB" sz="2700" dirty="0"/>
              <a:t>Verification</a:t>
            </a:r>
          </a:p>
          <a:p>
            <a:pPr lvl="2" algn="l" rtl="0"/>
            <a:r>
              <a:rPr lang="en-GB" sz="2100" dirty="0"/>
              <a:t>The process of evaluating a system or component to determine whether the products of the given development phase satisfy the conditions imposed at the start of that phase</a:t>
            </a:r>
          </a:p>
          <a:p>
            <a:pPr algn="l" rtl="0"/>
            <a:r>
              <a:rPr lang="en-GB" sz="2700" dirty="0"/>
              <a:t>Validation</a:t>
            </a:r>
          </a:p>
          <a:p>
            <a:pPr lvl="2" algn="l" rtl="0"/>
            <a:r>
              <a:rPr lang="en-GB" sz="2100" dirty="0"/>
              <a:t>Determination of the correctness of the products of software development with respect to the user needs and requirements</a:t>
            </a:r>
          </a:p>
          <a:p>
            <a:pPr algn="l" rtl="0"/>
            <a:r>
              <a:rPr lang="en-GB" sz="2700" dirty="0"/>
              <a:t>Testing</a:t>
            </a:r>
          </a:p>
          <a:p>
            <a:pPr lvl="2" algn="l" rtl="0"/>
            <a:r>
              <a:rPr lang="en-GB" sz="2100" dirty="0"/>
              <a:t>The process of exercising software to verify that it satisfies specified requirements and to detect faults</a:t>
            </a:r>
          </a:p>
        </p:txBody>
      </p:sp>
      <p:sp>
        <p:nvSpPr>
          <p:cNvPr id="122882" name="Rectangle 2"/>
          <p:cNvSpPr>
            <a:spLocks noGrp="1" noChangeArrowheads="1"/>
          </p:cNvSpPr>
          <p:nvPr>
            <p:ph type="title"/>
          </p:nvPr>
        </p:nvSpPr>
        <p:spPr/>
        <p:txBody>
          <a:bodyPr>
            <a:normAutofit/>
          </a:bodyPr>
          <a:lstStyle/>
          <a:p>
            <a:r>
              <a:rPr lang="en-GB" sz="4950" b="1" dirty="0"/>
              <a:t>VV&amp;T</a:t>
            </a:r>
            <a:endParaRPr lang="en-GB" b="1" dirty="0"/>
          </a:p>
        </p:txBody>
      </p:sp>
    </p:spTree>
    <p:extLst>
      <p:ext uri="{BB962C8B-B14F-4D97-AF65-F5344CB8AC3E}">
        <p14:creationId xmlns:p14="http://schemas.microsoft.com/office/powerpoint/2010/main" val="390486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8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228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228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228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8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228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Waterfall Model</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134687" y="2303665"/>
            <a:ext cx="6870470" cy="3072009"/>
          </a:xfrm>
          <a:prstGeom prst="rect">
            <a:avLst/>
          </a:prstGeom>
          <a:noFill/>
          <a:ln w="9525">
            <a:noFill/>
            <a:miter lim="800000"/>
            <a:headEnd/>
            <a:tailEnd/>
          </a:ln>
        </p:spPr>
      </p:pic>
    </p:spTree>
    <p:extLst>
      <p:ext uri="{BB962C8B-B14F-4D97-AF65-F5344CB8AC3E}">
        <p14:creationId xmlns:p14="http://schemas.microsoft.com/office/powerpoint/2010/main" val="128886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b="1" dirty="0"/>
              <a:t>V-model (Sequential Development Model)</a:t>
            </a:r>
            <a:endParaRPr lang="ar-EG" sz="3000" b="1" dirty="0"/>
          </a:p>
        </p:txBody>
      </p:sp>
      <p:pic>
        <p:nvPicPr>
          <p:cNvPr id="5" name="Picture 2"/>
          <p:cNvPicPr>
            <a:picLocks noChangeAspect="1" noChangeArrowheads="1"/>
          </p:cNvPicPr>
          <p:nvPr/>
        </p:nvPicPr>
        <p:blipFill>
          <a:blip r:embed="rId3" cstate="print"/>
          <a:srcRect/>
          <a:stretch>
            <a:fillRect/>
          </a:stretch>
        </p:blipFill>
        <p:spPr bwMode="auto">
          <a:xfrm>
            <a:off x="710739" y="2280730"/>
            <a:ext cx="8179724" cy="3319970"/>
          </a:xfrm>
          <a:prstGeom prst="rect">
            <a:avLst/>
          </a:prstGeom>
          <a:noFill/>
          <a:ln w="9525">
            <a:noFill/>
            <a:miter lim="800000"/>
            <a:headEnd/>
            <a:tailEnd/>
          </a:ln>
        </p:spPr>
      </p:pic>
    </p:spTree>
    <p:extLst>
      <p:ext uri="{BB962C8B-B14F-4D97-AF65-F5344CB8AC3E}">
        <p14:creationId xmlns:p14="http://schemas.microsoft.com/office/powerpoint/2010/main" val="18841484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4214023" y="2457450"/>
            <a:ext cx="3729827" cy="2686050"/>
          </a:xfrm>
          <a:prstGeom prst="rect">
            <a:avLst/>
          </a:prstGeom>
          <a:noFill/>
          <a:ln w="9525">
            <a:noFill/>
            <a:miter lim="800000"/>
            <a:headEnd/>
            <a:tailEnd/>
          </a:ln>
        </p:spPr>
      </p:pic>
      <p:sp>
        <p:nvSpPr>
          <p:cNvPr id="3" name="Content Placeholder 2"/>
          <p:cNvSpPr>
            <a:spLocks noGrp="1"/>
          </p:cNvSpPr>
          <p:nvPr>
            <p:ph idx="1"/>
          </p:nvPr>
        </p:nvSpPr>
        <p:spPr/>
        <p:txBody>
          <a:bodyPr>
            <a:normAutofit/>
          </a:bodyPr>
          <a:lstStyle/>
          <a:p>
            <a:pPr algn="l" rtl="0"/>
            <a:r>
              <a:rPr lang="en-US" dirty="0" smtClean="0"/>
              <a:t>E.g. :</a:t>
            </a:r>
          </a:p>
          <a:p>
            <a:pPr lvl="1" algn="l" rtl="0"/>
            <a:r>
              <a:rPr lang="en-US" dirty="0" smtClean="0"/>
              <a:t>Agile</a:t>
            </a:r>
          </a:p>
          <a:p>
            <a:pPr lvl="2" algn="l" rtl="0"/>
            <a:r>
              <a:rPr lang="en-US" dirty="0" smtClean="0"/>
              <a:t>Extreme programming (XP)</a:t>
            </a:r>
          </a:p>
          <a:p>
            <a:pPr lvl="2" algn="l" rtl="0"/>
            <a:r>
              <a:rPr lang="en-US" dirty="0" smtClean="0"/>
              <a:t>Scrum</a:t>
            </a:r>
          </a:p>
          <a:p>
            <a:pPr lvl="1" algn="l" rtl="0"/>
            <a:r>
              <a:rPr lang="en-US" dirty="0" smtClean="0"/>
              <a:t>Rapid Application Development (RAD) </a:t>
            </a:r>
          </a:p>
          <a:p>
            <a:pPr algn="l" rtl="0"/>
            <a:r>
              <a:rPr lang="en-US" dirty="0" smtClean="0"/>
              <a:t>Lack of formal documentation</a:t>
            </a:r>
          </a:p>
          <a:p>
            <a:pPr lvl="1" algn="l" rtl="0"/>
            <a:r>
              <a:rPr lang="en-US" dirty="0" smtClean="0"/>
              <a:t>Test-driven development</a:t>
            </a:r>
          </a:p>
          <a:p>
            <a:pPr algn="l" rtl="0"/>
            <a:r>
              <a:rPr lang="en-US" dirty="0" smtClean="0"/>
              <a:t>Hard to track developer changes</a:t>
            </a:r>
          </a:p>
          <a:p>
            <a:pPr lvl="1" algn="l" rtl="0"/>
            <a:r>
              <a:rPr lang="en-US" dirty="0" smtClean="0"/>
              <a:t>Configuration management</a:t>
            </a:r>
          </a:p>
          <a:p>
            <a:pPr algn="l" rtl="0"/>
            <a:endParaRPr lang="ar-EG" dirty="0"/>
          </a:p>
        </p:txBody>
      </p:sp>
      <p:sp>
        <p:nvSpPr>
          <p:cNvPr id="2" name="Title 1"/>
          <p:cNvSpPr>
            <a:spLocks noGrp="1"/>
          </p:cNvSpPr>
          <p:nvPr>
            <p:ph type="title"/>
          </p:nvPr>
        </p:nvSpPr>
        <p:spPr/>
        <p:txBody>
          <a:bodyPr>
            <a:normAutofit/>
          </a:bodyPr>
          <a:lstStyle/>
          <a:p>
            <a:r>
              <a:rPr lang="en-US" sz="3300" b="1" dirty="0"/>
              <a:t>Iterative-incremental Development Models </a:t>
            </a:r>
            <a:endParaRPr lang="ar-EG" sz="3300" b="1" dirty="0"/>
          </a:p>
        </p:txBody>
      </p:sp>
    </p:spTree>
    <p:extLst>
      <p:ext uri="{BB962C8B-B14F-4D97-AF65-F5344CB8AC3E}">
        <p14:creationId xmlns:p14="http://schemas.microsoft.com/office/powerpoint/2010/main" val="297703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20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l" rtl="0">
              <a:lnSpc>
                <a:spcPct val="100000"/>
              </a:lnSpc>
              <a:spcBef>
                <a:spcPct val="0"/>
              </a:spcBef>
              <a:buFont typeface="Wingdings" panose="05000000000000000000" pitchFamily="2" charset="2"/>
              <a:buChar char="q"/>
            </a:pPr>
            <a:r>
              <a:rPr lang="en-US" sz="2700" dirty="0"/>
              <a:t>     </a:t>
            </a:r>
            <a:r>
              <a:rPr lang="en-US" sz="2700" spc="-38" dirty="0">
                <a:latin typeface="Times New Roman" panose="02020603050405020304" pitchFamily="18" charset="0"/>
                <a:ea typeface="+mj-ea"/>
                <a:cs typeface="Times New Roman" panose="02020603050405020304" pitchFamily="18" charset="0"/>
              </a:rPr>
              <a:t>Unit (component) testing </a:t>
            </a:r>
          </a:p>
          <a:p>
            <a:pPr algn="l" rtl="0">
              <a:lnSpc>
                <a:spcPct val="100000"/>
              </a:lnSpc>
              <a:spcBef>
                <a:spcPct val="0"/>
              </a:spcBef>
              <a:buFont typeface="Wingdings" panose="05000000000000000000" pitchFamily="2" charset="2"/>
              <a:buChar char="q"/>
            </a:pPr>
            <a:r>
              <a:rPr lang="en-US" sz="3000" spc="-38" dirty="0">
                <a:latin typeface="Times New Roman" panose="02020603050405020304" pitchFamily="18" charset="0"/>
                <a:ea typeface="+mj-ea"/>
                <a:cs typeface="Times New Roman" panose="02020603050405020304" pitchFamily="18" charset="0"/>
              </a:rPr>
              <a:t>    </a:t>
            </a:r>
            <a:r>
              <a:rPr lang="en-US" sz="2700" spc="-38" dirty="0">
                <a:latin typeface="Times New Roman" panose="02020603050405020304" pitchFamily="18" charset="0"/>
                <a:ea typeface="+mj-ea"/>
                <a:cs typeface="Times New Roman" panose="02020603050405020304" pitchFamily="18" charset="0"/>
              </a:rPr>
              <a:t>Unit Integration testing</a:t>
            </a:r>
          </a:p>
          <a:p>
            <a:pPr algn="l" rtl="0">
              <a:lnSpc>
                <a:spcPct val="100000"/>
              </a:lnSpc>
              <a:spcBef>
                <a:spcPct val="0"/>
              </a:spcBef>
              <a:buFont typeface="Wingdings" panose="05000000000000000000" pitchFamily="2" charset="2"/>
              <a:buChar char="q"/>
            </a:pPr>
            <a:r>
              <a:rPr lang="en-US" sz="2700" spc="-38" dirty="0">
                <a:latin typeface="Times New Roman" panose="02020603050405020304" pitchFamily="18" charset="0"/>
                <a:ea typeface="+mj-ea"/>
                <a:cs typeface="Times New Roman" panose="02020603050405020304" pitchFamily="18" charset="0"/>
              </a:rPr>
              <a:t>     System testing</a:t>
            </a:r>
          </a:p>
          <a:p>
            <a:pPr algn="l" rtl="0">
              <a:lnSpc>
                <a:spcPct val="100000"/>
              </a:lnSpc>
              <a:spcBef>
                <a:spcPct val="0"/>
              </a:spcBef>
              <a:buFont typeface="Wingdings" panose="05000000000000000000" pitchFamily="2" charset="2"/>
              <a:buChar char="q"/>
            </a:pPr>
            <a:r>
              <a:rPr lang="en-US" sz="2700" spc="-38" dirty="0">
                <a:latin typeface="Times New Roman" panose="02020603050405020304" pitchFamily="18" charset="0"/>
                <a:ea typeface="+mj-ea"/>
                <a:cs typeface="Times New Roman" panose="02020603050405020304" pitchFamily="18" charset="0"/>
              </a:rPr>
              <a:t>     System Integration testing</a:t>
            </a:r>
          </a:p>
          <a:p>
            <a:pPr algn="l" rtl="0">
              <a:lnSpc>
                <a:spcPct val="100000"/>
              </a:lnSpc>
              <a:spcBef>
                <a:spcPct val="0"/>
              </a:spcBef>
              <a:buFont typeface="Wingdings" panose="05000000000000000000" pitchFamily="2" charset="2"/>
              <a:buChar char="q"/>
            </a:pPr>
            <a:r>
              <a:rPr lang="en-US" sz="2700" spc="-38" dirty="0">
                <a:latin typeface="Times New Roman" panose="02020603050405020304" pitchFamily="18" charset="0"/>
                <a:ea typeface="+mj-ea"/>
                <a:cs typeface="Times New Roman" panose="02020603050405020304" pitchFamily="18" charset="0"/>
              </a:rPr>
              <a:t>     Acceptance testing</a:t>
            </a:r>
            <a:endParaRPr lang="ar-EG" sz="2700" spc="-38" dirty="0">
              <a:latin typeface="Times New Roman" panose="02020603050405020304" pitchFamily="18" charset="0"/>
              <a:ea typeface="+mj-ea"/>
              <a:cs typeface="Times New Roman" panose="02020603050405020304" pitchFamily="18" charset="0"/>
            </a:endParaRPr>
          </a:p>
          <a:p>
            <a:pPr algn="l" rtl="0">
              <a:buFont typeface="Wingdings" panose="05000000000000000000" pitchFamily="2" charset="2"/>
              <a:buChar char="q"/>
            </a:pPr>
            <a:endParaRPr lang="ar-EG" sz="2700" spc="-38" dirty="0">
              <a:latin typeface="Times New Roman" panose="02020603050405020304" pitchFamily="18" charset="0"/>
              <a:ea typeface="+mj-ea"/>
              <a:cs typeface="Times New Roman" panose="02020603050405020304" pitchFamily="18" charset="0"/>
            </a:endParaRPr>
          </a:p>
        </p:txBody>
      </p:sp>
      <p:sp>
        <p:nvSpPr>
          <p:cNvPr id="2" name="Title 1"/>
          <p:cNvSpPr>
            <a:spLocks noGrp="1"/>
          </p:cNvSpPr>
          <p:nvPr>
            <p:ph type="title"/>
          </p:nvPr>
        </p:nvSpPr>
        <p:spPr/>
        <p:txBody>
          <a:bodyPr>
            <a:normAutofit/>
          </a:bodyPr>
          <a:lstStyle/>
          <a:p>
            <a:pPr rtl="0"/>
            <a:r>
              <a:rPr lang="en-US" dirty="0" smtClean="0">
                <a:latin typeface="Times New Roman" panose="02020603050405020304" pitchFamily="18" charset="0"/>
                <a:cs typeface="Times New Roman" panose="02020603050405020304" pitchFamily="18" charset="0"/>
              </a:rPr>
              <a:t>Testing Levels</a:t>
            </a:r>
            <a:endParaRPr lang="ar-E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761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429816" indent="-348854" rtl="0">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lowest level</a:t>
            </a:r>
          </a:p>
          <a:p>
            <a:pPr marL="429816" indent="-348854" rtl="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Goal</a:t>
            </a:r>
            <a:r>
              <a:rPr lang="en-US" sz="2400" dirty="0">
                <a:latin typeface="Times New Roman" panose="02020603050405020304" pitchFamily="18" charset="0"/>
                <a:cs typeface="Times New Roman" panose="02020603050405020304" pitchFamily="18" charset="0"/>
              </a:rPr>
              <a:t>: to isolate each part of the program &amp; show that the individual parts are correct.</a:t>
            </a:r>
          </a:p>
          <a:p>
            <a:pPr marL="429816" indent="-348854" rtl="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Unit testing is intended to ensure that the code written for the unit meets its specification, prior to its integration with other units.</a:t>
            </a:r>
            <a:endParaRPr lang="en-GB" sz="2400" dirty="0">
              <a:latin typeface="Times New Roman" panose="02020603050405020304" pitchFamily="18" charset="0"/>
              <a:cs typeface="Times New Roman" panose="02020603050405020304" pitchFamily="18" charset="0"/>
            </a:endParaRPr>
          </a:p>
          <a:p>
            <a:pPr marL="429816" indent="-348854" rtl="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Units could be </a:t>
            </a:r>
            <a:r>
              <a:rPr lang="en-US" sz="2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Components, Programs, Data conversion / migration programs</a:t>
            </a:r>
          </a:p>
          <a:p>
            <a:pPr marL="429816" indent="-348854" rtl="0">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also known as </a:t>
            </a:r>
            <a:r>
              <a:rPr lang="en-GB" sz="2400" b="1" dirty="0">
                <a:latin typeface="Times New Roman" panose="02020603050405020304" pitchFamily="18" charset="0"/>
                <a:cs typeface="Times New Roman" panose="02020603050405020304" pitchFamily="18" charset="0"/>
              </a:rPr>
              <a:t>unit</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module</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program testing.</a:t>
            </a:r>
          </a:p>
          <a:p>
            <a:pPr marL="429816" indent="-348854" rtl="0">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Performed by </a:t>
            </a:r>
            <a:r>
              <a:rPr lang="en-GB" sz="2400" dirty="0">
                <a:latin typeface="Times New Roman" panose="02020603050405020304" pitchFamily="18" charset="0"/>
                <a:cs typeface="Times New Roman" panose="02020603050405020304" pitchFamily="18" charset="0"/>
              </a:rPr>
              <a:t>programmer</a:t>
            </a:r>
            <a:r>
              <a:rPr lang="en-GB" sz="2100" dirty="0">
                <a:latin typeface="Times New Roman" panose="02020603050405020304" pitchFamily="18" charset="0"/>
                <a:cs typeface="Times New Roman" panose="02020603050405020304" pitchFamily="18" charset="0"/>
              </a:rPr>
              <a:t>.</a:t>
            </a:r>
          </a:p>
          <a:p>
            <a:pPr marL="429816" indent="-348854">
              <a:buFont typeface="Wingdings" panose="05000000000000000000" pitchFamily="2" charset="2"/>
              <a:buChar char="§"/>
            </a:pPr>
            <a:endParaRPr lang="en-GB" sz="2100" b="1" dirty="0">
              <a:latin typeface="Times New Roman" panose="02020603050405020304" pitchFamily="18" charset="0"/>
              <a:cs typeface="Times New Roman" panose="02020603050405020304" pitchFamily="18" charset="0"/>
            </a:endParaRPr>
          </a:p>
          <a:p>
            <a:pPr algn="l" rtl="0">
              <a:buFont typeface="Wingdings" panose="05000000000000000000" pitchFamily="2" charset="2"/>
              <a:buChar char="§"/>
            </a:pPr>
            <a:endParaRPr lang="ar-EG" sz="2100" dirty="0">
              <a:latin typeface="AngsanaUPC" panose="02020603050405020304" pitchFamily="18" charset="-34"/>
              <a:cs typeface="+mj-cs"/>
            </a:endParaRPr>
          </a:p>
        </p:txBody>
      </p:sp>
      <p:sp>
        <p:nvSpPr>
          <p:cNvPr id="2" name="Title 1"/>
          <p:cNvSpPr>
            <a:spLocks noGrp="1"/>
          </p:cNvSpPr>
          <p:nvPr>
            <p:ph type="title"/>
          </p:nvPr>
        </p:nvSpPr>
        <p:spPr/>
        <p:txBody>
          <a:bodyPr>
            <a:normAutofit/>
          </a:bodyPr>
          <a:lstStyle/>
          <a:p>
            <a:pPr rtl="0"/>
            <a:r>
              <a:rPr lang="en-US" dirty="0">
                <a:latin typeface="Times New Roman" panose="02020603050405020304" pitchFamily="18" charset="0"/>
                <a:cs typeface="Times New Roman" panose="02020603050405020304" pitchFamily="18" charset="0"/>
              </a:rPr>
              <a:t>Test Levels :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Unit (component) </a:t>
            </a:r>
            <a:r>
              <a:rPr lang="en-US" dirty="0" smtClean="0">
                <a:latin typeface="Times New Roman" panose="02020603050405020304" pitchFamily="18" charset="0"/>
                <a:cs typeface="Times New Roman" panose="02020603050405020304" pitchFamily="18" charset="0"/>
              </a:rPr>
              <a:t>Testing </a:t>
            </a:r>
            <a:endParaRPr lang="ar-E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583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2306" name="Rectangle 2"/>
          <p:cNvSpPr>
            <a:spLocks noGrp="1" noChangeArrowheads="1"/>
          </p:cNvSpPr>
          <p:nvPr>
            <p:ph idx="1"/>
          </p:nvPr>
        </p:nvSpPr>
        <p:spPr/>
        <p:txBody>
          <a:bodyPr>
            <a:normAutofit/>
          </a:bodyPr>
          <a:lstStyle/>
          <a:p>
            <a:pPr algn="l">
              <a:lnSpc>
                <a:spcPct val="110000"/>
              </a:lnSpc>
            </a:pPr>
            <a:r>
              <a:rPr lang="en-US" sz="2400" dirty="0">
                <a:latin typeface="Times New Roman" panose="02020603050405020304" pitchFamily="18" charset="0"/>
                <a:cs typeface="Times New Roman" panose="02020603050405020304" pitchFamily="18" charset="0"/>
              </a:rPr>
              <a:t> “Testing is any activity aimed at evaluating an attribute or capability of a program or system and determining that it meets its required results”                      </a:t>
            </a:r>
          </a:p>
          <a:p>
            <a:pPr lvl="1">
              <a:lnSpc>
                <a:spcPct val="110000"/>
              </a:lnSpc>
              <a:buFontTx/>
              <a:buNone/>
            </a:pPr>
            <a:r>
              <a:rPr lang="en-US" dirty="0">
                <a:cs typeface="+mj-cs"/>
              </a:rPr>
              <a:t> </a:t>
            </a:r>
            <a:r>
              <a:rPr lang="en-US" i="1" dirty="0">
                <a:cs typeface="+mj-cs"/>
              </a:rPr>
              <a:t>Bill Hetzel, 1988</a:t>
            </a:r>
          </a:p>
          <a:p>
            <a:pPr lvl="1" algn="l">
              <a:lnSpc>
                <a:spcPct val="110000"/>
              </a:lnSpc>
              <a:buFontTx/>
              <a:buNone/>
            </a:pPr>
            <a:endParaRPr lang="en-US" dirty="0">
              <a:cs typeface="+mj-cs"/>
            </a:endParaRPr>
          </a:p>
        </p:txBody>
      </p:sp>
      <p:sp>
        <p:nvSpPr>
          <p:cNvPr id="173059" name="Rectangle 3"/>
          <p:cNvSpPr>
            <a:spLocks noGrp="1" noChangeArrowheads="1"/>
          </p:cNvSpPr>
          <p:nvPr>
            <p:ph type="title"/>
          </p:nvPr>
        </p:nvSpPr>
        <p:spPr>
          <a:noFill/>
        </p:spPr>
        <p:txBody>
          <a:bodyPr vert="horz" lIns="69056" tIns="34529" rIns="69056" bIns="34529" rtlCol="0" anchor="b">
            <a:normAutofit/>
          </a:bodyPr>
          <a:lstStyle/>
          <a:p>
            <a:r>
              <a:rPr lang="en-US" dirty="0" smtClean="0"/>
              <a:t>Software Testing Definitions</a:t>
            </a:r>
          </a:p>
        </p:txBody>
      </p:sp>
    </p:spTree>
    <p:extLst>
      <p:ext uri="{BB962C8B-B14F-4D97-AF65-F5344CB8AC3E}">
        <p14:creationId xmlns:p14="http://schemas.microsoft.com/office/powerpoint/2010/main" val="35343263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62306">
                                            <p:txEl>
                                              <p:pRg st="0" end="0"/>
                                            </p:txEl>
                                          </p:spTgt>
                                        </p:tgtEl>
                                        <p:attrNameLst>
                                          <p:attrName>style.visibility</p:attrName>
                                        </p:attrNameLst>
                                      </p:cBhvr>
                                      <p:to>
                                        <p:strVal val="visible"/>
                                      </p:to>
                                    </p:set>
                                    <p:animEffect transition="in" filter="wipe(left)">
                                      <p:cBhvr>
                                        <p:cTn id="7" dur="500"/>
                                        <p:tgtEl>
                                          <p:spTgt spid="1762306">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762306">
                                            <p:txEl>
                                              <p:pRg st="1" end="1"/>
                                            </p:txEl>
                                          </p:spTgt>
                                        </p:tgtEl>
                                        <p:attrNameLst>
                                          <p:attrName>style.visibility</p:attrName>
                                        </p:attrNameLst>
                                      </p:cBhvr>
                                      <p:to>
                                        <p:strVal val="visible"/>
                                      </p:to>
                                    </p:set>
                                    <p:animEffect transition="in" filter="wipe(left)">
                                      <p:cBhvr>
                                        <p:cTn id="10" dur="500"/>
                                        <p:tgtEl>
                                          <p:spTgt spid="17623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907" name="Rectangle 43"/>
          <p:cNvSpPr>
            <a:spLocks noGrp="1" noChangeArrowheads="1"/>
          </p:cNvSpPr>
          <p:nvPr>
            <p:ph idx="1"/>
          </p:nvPr>
        </p:nvSpPr>
        <p:spPr/>
        <p:txBody>
          <a:bodyPr>
            <a:normAutofit/>
          </a:bodyPr>
          <a:lstStyle/>
          <a:p>
            <a:pPr marL="429816" indent="-348854" rtl="0">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more than one (tested) component</a:t>
            </a:r>
          </a:p>
          <a:p>
            <a:pPr marL="429816" indent="-348854" rtl="0">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Goal</a:t>
            </a:r>
            <a:r>
              <a:rPr lang="en-US" sz="2800" dirty="0">
                <a:latin typeface="Times New Roman" panose="02020603050405020304" pitchFamily="18" charset="0"/>
                <a:cs typeface="Times New Roman" panose="02020603050405020304" pitchFamily="18" charset="0"/>
              </a:rPr>
              <a:t>: to integrate some dependent units to check correctness of </a:t>
            </a:r>
            <a:r>
              <a:rPr lang="en-GB" sz="2800" dirty="0">
                <a:latin typeface="Times New Roman" panose="02020603050405020304" pitchFamily="18" charset="0"/>
                <a:cs typeface="Times New Roman" panose="02020603050405020304" pitchFamily="18" charset="0"/>
              </a:rPr>
              <a:t>communication &amp; data formats among them. </a:t>
            </a:r>
          </a:p>
          <a:p>
            <a:pPr marL="429816" indent="-348854" rtl="0">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non-functional aspects if possible</a:t>
            </a:r>
          </a:p>
          <a:p>
            <a:pPr marL="429816" indent="-348854" rtl="0">
              <a:buFont typeface="Wingdings" panose="05000000000000000000" pitchFamily="2" charset="2"/>
              <a:buChar char="§"/>
            </a:pPr>
            <a:r>
              <a:rPr lang="en-GB" sz="2800" b="1" dirty="0">
                <a:latin typeface="Times New Roman" panose="02020603050405020304" pitchFamily="18" charset="0"/>
                <a:cs typeface="Times New Roman" panose="02020603050405020304" pitchFamily="18" charset="0"/>
              </a:rPr>
              <a:t>Performed by  </a:t>
            </a:r>
            <a:r>
              <a:rPr lang="en-GB" sz="2800" dirty="0">
                <a:latin typeface="Times New Roman" panose="02020603050405020304" pitchFamily="18" charset="0"/>
                <a:cs typeface="Times New Roman" panose="02020603050405020304" pitchFamily="18" charset="0"/>
              </a:rPr>
              <a:t>programmer</a:t>
            </a:r>
            <a:r>
              <a:rPr lang="en-GB" sz="2800" b="1"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designers, analysts, or independent testers</a:t>
            </a:r>
          </a:p>
          <a:p>
            <a:pPr rtl="0"/>
            <a:endParaRPr lang="en-GB" sz="2800" dirty="0"/>
          </a:p>
        </p:txBody>
      </p:sp>
      <p:sp>
        <p:nvSpPr>
          <p:cNvPr id="292866" name="Rectangle 2"/>
          <p:cNvSpPr>
            <a:spLocks noGrp="1" noChangeArrowheads="1"/>
          </p:cNvSpPr>
          <p:nvPr>
            <p:ph type="title"/>
          </p:nvPr>
        </p:nvSpPr>
        <p:spPr/>
        <p:txBody>
          <a:bodyPr>
            <a:normAutofit/>
          </a:bodyPr>
          <a:lstStyle/>
          <a:p>
            <a:pPr rtl="0"/>
            <a:r>
              <a:rPr lang="en-US" dirty="0">
                <a:latin typeface="Times New Roman" panose="02020603050405020304" pitchFamily="18" charset="0"/>
                <a:cs typeface="Times New Roman" panose="02020603050405020304" pitchFamily="18" charset="0"/>
              </a:rPr>
              <a:t>Test Levels :  </a:t>
            </a:r>
            <a:r>
              <a:rPr lang="en-US" dirty="0" smtClean="0">
                <a:latin typeface="Times New Roman" panose="02020603050405020304" pitchFamily="18" charset="0"/>
                <a:cs typeface="Times New Roman" panose="02020603050405020304" pitchFamily="18" charset="0"/>
              </a:rPr>
              <a:t>2.  </a:t>
            </a:r>
            <a:r>
              <a:rPr lang="en-GB" dirty="0" smtClean="0">
                <a:latin typeface="Times New Roman" panose="02020603050405020304" pitchFamily="18" charset="0"/>
                <a:cs typeface="Times New Roman" panose="02020603050405020304" pitchFamily="18" charset="0"/>
              </a:rPr>
              <a:t>Integration Testing</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624074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470297" indent="-470297" algn="just" rtl="0">
              <a:lnSpc>
                <a:spcPct val="160000"/>
              </a:lnSpc>
              <a:buFont typeface="Wingdings" panose="05000000000000000000" pitchFamily="2" charset="2"/>
              <a:buChar char="§"/>
              <a:tabLst>
                <a:tab pos="390525" algn="l"/>
              </a:tabLst>
            </a:pPr>
            <a:r>
              <a:rPr lang="en-US" sz="2000" b="1" dirty="0">
                <a:latin typeface="Times New Roman" panose="02020603050405020304" pitchFamily="18" charset="0"/>
                <a:cs typeface="Times New Roman" panose="02020603050405020304" pitchFamily="18" charset="0"/>
              </a:rPr>
              <a:t>System testing </a:t>
            </a:r>
            <a:r>
              <a:rPr lang="en-US" sz="2000" dirty="0">
                <a:latin typeface="Times New Roman" panose="02020603050405020304" pitchFamily="18" charset="0"/>
                <a:cs typeface="Times New Roman" panose="02020603050405020304" pitchFamily="18" charset="0"/>
              </a:rPr>
              <a:t>is concerned with the behavior of a whole system/product. The testing scope shall be clearly addressed in the Master and/or Level Test Plan for that test level.</a:t>
            </a:r>
          </a:p>
          <a:p>
            <a:pPr marL="429816" indent="-429816" algn="just" rtl="0">
              <a:lnSpc>
                <a:spcPct val="16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In system testing</a:t>
            </a:r>
            <a:r>
              <a:rPr lang="en-US" sz="2000" dirty="0">
                <a:latin typeface="Times New Roman" panose="02020603050405020304" pitchFamily="18" charset="0"/>
                <a:cs typeface="Times New Roman" panose="02020603050405020304" pitchFamily="18" charset="0"/>
              </a:rPr>
              <a:t>, the test environment should correspond to the final target or production environment as much as possible in order to minimize the risk of environment-specific failures not being found in testing.</a:t>
            </a:r>
          </a:p>
          <a:p>
            <a:pPr marL="429816" indent="-429816" algn="just" rtl="0">
              <a:lnSpc>
                <a:spcPct val="16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Goal</a:t>
            </a:r>
            <a:r>
              <a:rPr lang="en-US" sz="2000" dirty="0">
                <a:latin typeface="Times New Roman" panose="02020603050405020304" pitchFamily="18" charset="0"/>
                <a:cs typeface="Times New Roman" panose="02020603050405020304" pitchFamily="18" charset="0"/>
              </a:rPr>
              <a:t>: is the system testing complete software product.</a:t>
            </a:r>
          </a:p>
          <a:p>
            <a:pPr marL="429816" indent="-429816" algn="just" rtl="0">
              <a:lnSpc>
                <a:spcPct val="160000"/>
              </a:lnSpc>
              <a:buFont typeface="Wingdings" panose="05000000000000000000" pitchFamily="2" charset="2"/>
              <a:buChar char="§"/>
            </a:pPr>
            <a:r>
              <a:rPr lang="en-GB" sz="2000" b="1" dirty="0">
                <a:latin typeface="Times New Roman" panose="02020603050405020304" pitchFamily="18" charset="0"/>
                <a:cs typeface="Times New Roman" panose="02020603050405020304" pitchFamily="18" charset="0"/>
              </a:rPr>
              <a:t>Performed by </a:t>
            </a:r>
            <a:r>
              <a:rPr lang="en-GB" sz="2000" dirty="0">
                <a:latin typeface="Times New Roman" panose="02020603050405020304" pitchFamily="18" charset="0"/>
                <a:cs typeface="Times New Roman" panose="02020603050405020304" pitchFamily="18" charset="0"/>
              </a:rPr>
              <a:t>Test Team</a:t>
            </a:r>
            <a:endParaRPr lang="ar-EG" sz="2000" dirty="0"/>
          </a:p>
        </p:txBody>
      </p:sp>
      <p:sp>
        <p:nvSpPr>
          <p:cNvPr id="2" name="Title 1"/>
          <p:cNvSpPr>
            <a:spLocks noGrp="1"/>
          </p:cNvSpPr>
          <p:nvPr>
            <p:ph type="title"/>
          </p:nvPr>
        </p:nvSpPr>
        <p:spPr/>
        <p:txBody>
          <a:bodyPr>
            <a:normAutofit/>
          </a:bodyPr>
          <a:lstStyle/>
          <a:p>
            <a:pPr rtl="0"/>
            <a:r>
              <a:rPr lang="en-US" dirty="0">
                <a:latin typeface="Times New Roman" panose="02020603050405020304" pitchFamily="18" charset="0"/>
                <a:cs typeface="Times New Roman" panose="02020603050405020304" pitchFamily="18" charset="0"/>
              </a:rPr>
              <a:t>Test </a:t>
            </a:r>
            <a:r>
              <a:rPr lang="en-US" dirty="0" smtClean="0">
                <a:latin typeface="Times New Roman" panose="02020603050405020304" pitchFamily="18" charset="0"/>
                <a:cs typeface="Times New Roman" panose="02020603050405020304" pitchFamily="18" charset="0"/>
              </a:rPr>
              <a:t>Levels:   3. System </a:t>
            </a:r>
            <a:r>
              <a:rPr lang="en-US" dirty="0">
                <a:latin typeface="Times New Roman" panose="02020603050405020304" pitchFamily="18" charset="0"/>
                <a:cs typeface="Times New Roman" panose="02020603050405020304" pitchFamily="18" charset="0"/>
              </a:rPr>
              <a:t>Testing </a:t>
            </a:r>
            <a:endParaRPr lang="ar-E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8173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1027"/>
          <p:cNvSpPr>
            <a:spLocks noGrp="1" noChangeArrowheads="1"/>
          </p:cNvSpPr>
          <p:nvPr>
            <p:ph idx="1"/>
          </p:nvPr>
        </p:nvSpPr>
        <p:spPr/>
        <p:txBody>
          <a:bodyPr>
            <a:noAutofit/>
          </a:bodyPr>
          <a:lstStyle/>
          <a:p>
            <a:pPr marL="429816" indent="-429816" rtl="0">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Goal</a:t>
            </a:r>
            <a:r>
              <a:rPr lang="en-US" sz="1800" dirty="0">
                <a:latin typeface="Times New Roman" panose="02020603050405020304" pitchFamily="18" charset="0"/>
                <a:cs typeface="Times New Roman" panose="02020603050405020304" pitchFamily="18" charset="0"/>
              </a:rPr>
              <a:t>: to check that system is ok when trade with other system.</a:t>
            </a:r>
          </a:p>
          <a:p>
            <a:pPr marL="429816" indent="-429816" rtl="0">
              <a:buFont typeface="Wingdings" panose="05000000000000000000" pitchFamily="2" charset="2"/>
              <a:buChar char="§"/>
            </a:pPr>
            <a:r>
              <a:rPr lang="en-GB" sz="1800" b="1" dirty="0">
                <a:latin typeface="Times New Roman" panose="02020603050405020304" pitchFamily="18" charset="0"/>
                <a:cs typeface="Times New Roman" panose="02020603050405020304" pitchFamily="18" charset="0"/>
              </a:rPr>
              <a:t>Performed by </a:t>
            </a:r>
            <a:r>
              <a:rPr lang="en-GB" sz="1800" dirty="0">
                <a:latin typeface="Times New Roman" panose="02020603050405020304" pitchFamily="18" charset="0"/>
                <a:cs typeface="Times New Roman" panose="02020603050405020304" pitchFamily="18" charset="0"/>
              </a:rPr>
              <a:t>Test Team</a:t>
            </a:r>
          </a:p>
          <a:p>
            <a:pPr marL="429816" indent="-429816" rtl="0">
              <a:buFont typeface="Wingdings" panose="05000000000000000000" pitchFamily="2" charset="2"/>
              <a:buChar char="§"/>
            </a:pPr>
            <a:r>
              <a:rPr lang="en-GB" sz="1800" b="1" dirty="0">
                <a:latin typeface="Times New Roman" panose="02020603050405020304" pitchFamily="18" charset="0"/>
                <a:cs typeface="Times New Roman" panose="02020603050405020304" pitchFamily="18" charset="0"/>
              </a:rPr>
              <a:t>Examples: </a:t>
            </a:r>
            <a:endParaRPr lang="en-GB" sz="1800" dirty="0">
              <a:latin typeface="Times New Roman" panose="02020603050405020304" pitchFamily="18" charset="0"/>
              <a:cs typeface="Times New Roman" panose="02020603050405020304" pitchFamily="18" charset="0"/>
            </a:endParaRPr>
          </a:p>
          <a:p>
            <a:pPr marL="879864" lvl="5" indent="-342900" algn="l" rtl="0">
              <a:spcBef>
                <a:spcPts val="900"/>
              </a:spcBef>
              <a:spcAft>
                <a:spcPts val="150"/>
              </a:spcAft>
              <a:buSzPct val="100000"/>
              <a:buFont typeface="Wingdings" panose="05000000000000000000" pitchFamily="2" charset="2"/>
              <a:buChar char="§"/>
            </a:pPr>
            <a:r>
              <a:rPr lang="en-GB" sz="1500" dirty="0">
                <a:latin typeface="Times New Roman" panose="02020603050405020304" pitchFamily="18" charset="0"/>
                <a:cs typeface="Times New Roman" panose="02020603050405020304" pitchFamily="18" charset="0"/>
              </a:rPr>
              <a:t>LAN / WAN, communications middleware</a:t>
            </a:r>
          </a:p>
          <a:p>
            <a:pPr marL="879864" lvl="5" indent="-342900" algn="l" rtl="0">
              <a:spcBef>
                <a:spcPts val="900"/>
              </a:spcBef>
              <a:spcAft>
                <a:spcPts val="150"/>
              </a:spcAft>
              <a:buSzPct val="100000"/>
              <a:buFont typeface="Wingdings" panose="05000000000000000000" pitchFamily="2" charset="2"/>
              <a:buChar char="§"/>
            </a:pPr>
            <a:r>
              <a:rPr lang="en-GB" sz="1500" dirty="0">
                <a:latin typeface="Times New Roman" panose="02020603050405020304" pitchFamily="18" charset="0"/>
                <a:cs typeface="Times New Roman" panose="02020603050405020304" pitchFamily="18" charset="0"/>
              </a:rPr>
              <a:t>other internal systems (billing, stock, personnel, overnight batch, branch offices, other countries)</a:t>
            </a:r>
          </a:p>
          <a:p>
            <a:pPr marL="879864" lvl="5" indent="-342900" algn="l" rtl="0">
              <a:spcBef>
                <a:spcPts val="900"/>
              </a:spcBef>
              <a:spcAft>
                <a:spcPts val="150"/>
              </a:spcAft>
              <a:buSzPct val="100000"/>
              <a:buFont typeface="Wingdings" panose="05000000000000000000" pitchFamily="2" charset="2"/>
              <a:buChar char="§"/>
            </a:pPr>
            <a:r>
              <a:rPr lang="en-GB" sz="1500" dirty="0">
                <a:latin typeface="Times New Roman" panose="02020603050405020304" pitchFamily="18" charset="0"/>
                <a:cs typeface="Times New Roman" panose="02020603050405020304" pitchFamily="18" charset="0"/>
              </a:rPr>
              <a:t>external systems (stock exchange, news, suppliers)</a:t>
            </a:r>
          </a:p>
          <a:p>
            <a:pPr marL="879864" lvl="5" indent="-342900" algn="l" rtl="0">
              <a:spcBef>
                <a:spcPts val="900"/>
              </a:spcBef>
              <a:spcAft>
                <a:spcPts val="150"/>
              </a:spcAft>
              <a:buSzPct val="100000"/>
              <a:buFont typeface="Wingdings" panose="05000000000000000000" pitchFamily="2" charset="2"/>
              <a:buChar char="§"/>
            </a:pPr>
            <a:r>
              <a:rPr lang="en-GB" sz="1500" dirty="0">
                <a:latin typeface="Times New Roman" panose="02020603050405020304" pitchFamily="18" charset="0"/>
                <a:cs typeface="Times New Roman" panose="02020603050405020304" pitchFamily="18" charset="0"/>
              </a:rPr>
              <a:t>intranet, internet / www</a:t>
            </a:r>
          </a:p>
          <a:p>
            <a:pPr marL="879864" lvl="5" indent="-342900" algn="l" rtl="0">
              <a:spcBef>
                <a:spcPts val="900"/>
              </a:spcBef>
              <a:spcAft>
                <a:spcPts val="150"/>
              </a:spcAft>
              <a:buSzPct val="100000"/>
              <a:buFont typeface="Wingdings" panose="05000000000000000000" pitchFamily="2" charset="2"/>
              <a:buChar char="§"/>
            </a:pPr>
            <a:r>
              <a:rPr lang="en-GB" sz="1500" dirty="0">
                <a:latin typeface="Times New Roman" panose="02020603050405020304" pitchFamily="18" charset="0"/>
                <a:cs typeface="Times New Roman" panose="02020603050405020304" pitchFamily="18" charset="0"/>
              </a:rPr>
              <a:t>3rd party packages</a:t>
            </a:r>
          </a:p>
          <a:p>
            <a:pPr marL="879864" lvl="5" indent="-342900" algn="l" rtl="0">
              <a:spcBef>
                <a:spcPts val="900"/>
              </a:spcBef>
              <a:spcAft>
                <a:spcPts val="150"/>
              </a:spcAft>
              <a:buSzPct val="100000"/>
              <a:buFont typeface="Wingdings" panose="05000000000000000000" pitchFamily="2" charset="2"/>
              <a:buChar char="§"/>
            </a:pPr>
            <a:r>
              <a:rPr lang="en-GB" sz="1500" dirty="0">
                <a:latin typeface="Times New Roman" panose="02020603050405020304" pitchFamily="18" charset="0"/>
                <a:cs typeface="Times New Roman" panose="02020603050405020304" pitchFamily="18" charset="0"/>
              </a:rPr>
              <a:t>electronic data interchange (EDI)</a:t>
            </a:r>
          </a:p>
        </p:txBody>
      </p:sp>
      <p:sp>
        <p:nvSpPr>
          <p:cNvPr id="334850" name="Rectangle 1026"/>
          <p:cNvSpPr>
            <a:spLocks noGrp="1" noChangeArrowheads="1"/>
          </p:cNvSpPr>
          <p:nvPr>
            <p:ph type="title"/>
          </p:nvPr>
        </p:nvSpPr>
        <p:spPr/>
        <p:txBody>
          <a:bodyPr>
            <a:normAutofit/>
          </a:bodyPr>
          <a:lstStyle/>
          <a:p>
            <a:pPr rtl="0"/>
            <a:r>
              <a:rPr lang="en-US" sz="3300" dirty="0">
                <a:latin typeface="Times New Roman" panose="02020603050405020304" pitchFamily="18" charset="0"/>
                <a:ea typeface="+mn-ea"/>
                <a:cs typeface="Times New Roman" panose="02020603050405020304" pitchFamily="18" charset="0"/>
              </a:rPr>
              <a:t>Test Levels: 4. </a:t>
            </a:r>
            <a:r>
              <a:rPr lang="en-GB" sz="3300" dirty="0">
                <a:latin typeface="Times New Roman" panose="02020603050405020304" pitchFamily="18" charset="0"/>
                <a:ea typeface="+mn-ea"/>
                <a:cs typeface="Times New Roman" panose="02020603050405020304" pitchFamily="18" charset="0"/>
              </a:rPr>
              <a:t>System Integration Testing</a:t>
            </a:r>
          </a:p>
        </p:txBody>
      </p:sp>
    </p:spTree>
    <p:extLst>
      <p:ext uri="{BB962C8B-B14F-4D97-AF65-F5344CB8AC3E}">
        <p14:creationId xmlns:p14="http://schemas.microsoft.com/office/powerpoint/2010/main" val="1904781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255985" indent="-4048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Acceptance testing </a:t>
            </a:r>
            <a:r>
              <a:rPr lang="en-US" sz="2800" dirty="0">
                <a:latin typeface="Times New Roman" panose="02020603050405020304" pitchFamily="18" charset="0"/>
                <a:cs typeface="Times New Roman" panose="02020603050405020304" pitchFamily="18" charset="0"/>
              </a:rPr>
              <a:t>is often the responsibility of the customers or users of a system.</a:t>
            </a:r>
          </a:p>
          <a:p>
            <a:pPr marL="390525" indent="-215504">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Goal</a:t>
            </a:r>
            <a:r>
              <a:rPr lang="en-US" sz="2800" dirty="0">
                <a:latin typeface="Times New Roman" panose="02020603050405020304" pitchFamily="18" charset="0"/>
                <a:cs typeface="Times New Roman" panose="02020603050405020304" pitchFamily="18" charset="0"/>
              </a:rPr>
              <a:t>: is to establish confidence in the system, parts of the system or specific non-functional characteristics of the system. </a:t>
            </a:r>
          </a:p>
          <a:p>
            <a:pPr marL="175021" indent="0"/>
            <a:r>
              <a:rPr lang="en-US" sz="2800" b="1" dirty="0" smtClean="0">
                <a:latin typeface="Times New Roman" panose="02020603050405020304" pitchFamily="18" charset="0"/>
                <a:cs typeface="Times New Roman" panose="02020603050405020304" pitchFamily="18" charset="0"/>
              </a:rPr>
              <a:t>Example</a:t>
            </a:r>
            <a:endParaRPr lang="en-US" sz="2800" dirty="0" smtClean="0">
              <a:latin typeface="Times New Roman" panose="02020603050405020304" pitchFamily="18" charset="0"/>
              <a:cs typeface="Times New Roman" panose="02020603050405020304" pitchFamily="18" charset="0"/>
            </a:endParaRPr>
          </a:p>
          <a:p>
            <a:pPr lvl="4" algn="l" rtl="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User Acceptance testing</a:t>
            </a:r>
          </a:p>
          <a:p>
            <a:pPr lvl="4" algn="l" rtl="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Operational </a:t>
            </a:r>
            <a:r>
              <a:rPr lang="en-US" sz="2400" dirty="0">
                <a:latin typeface="Times New Roman" panose="02020603050405020304" pitchFamily="18" charset="0"/>
                <a:cs typeface="Times New Roman" panose="02020603050405020304" pitchFamily="18" charset="0"/>
              </a:rPr>
              <a:t>Acceptance testing</a:t>
            </a:r>
          </a:p>
          <a:p>
            <a:pPr lvl="4" algn="l" rtl="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Contract and regulation acceptance testing</a:t>
            </a:r>
          </a:p>
          <a:p>
            <a:pPr marL="925973" lvl="3" indent="-257175">
              <a:buFont typeface="Wingdings" panose="05000000000000000000" pitchFamily="2" charset="2"/>
              <a:buChar char="§"/>
            </a:pPr>
            <a:endParaRPr lang="ar-EG"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pPr rtl="0"/>
            <a:r>
              <a:rPr lang="en-US" sz="3000" dirty="0">
                <a:latin typeface="Times New Roman" panose="02020603050405020304" pitchFamily="18" charset="0"/>
                <a:ea typeface="+mn-ea"/>
                <a:cs typeface="Times New Roman" panose="02020603050405020304" pitchFamily="18" charset="0"/>
              </a:rPr>
              <a:t>Test Levels: 5 .  Acceptance Testing</a:t>
            </a:r>
            <a:endParaRPr lang="ar-EG" sz="30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028940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70297" indent="-389335" rtl="0">
              <a:lnSpc>
                <a:spcPct val="150000"/>
              </a:lnSpc>
              <a:spcBef>
                <a:spcPct val="0"/>
              </a:spcBef>
              <a:buFont typeface="Wingdings" panose="05000000000000000000" pitchFamily="2" charset="2"/>
              <a:buChar char="§"/>
            </a:pPr>
            <a:r>
              <a:rPr lang="en-US" sz="3000" spc="-38" dirty="0">
                <a:latin typeface="Times New Roman" panose="02020603050405020304" pitchFamily="18" charset="0"/>
                <a:ea typeface="+mj-ea"/>
                <a:cs typeface="Times New Roman" panose="02020603050405020304" pitchFamily="18" charset="0"/>
              </a:rPr>
              <a:t>Functional testing (check </a:t>
            </a:r>
            <a:r>
              <a:rPr lang="en-US" sz="3000" b="1" spc="-38" dirty="0">
                <a:latin typeface="Times New Roman" panose="02020603050405020304" pitchFamily="18" charset="0"/>
                <a:ea typeface="+mj-ea"/>
                <a:cs typeface="Times New Roman" panose="02020603050405020304" pitchFamily="18" charset="0"/>
              </a:rPr>
              <a:t>function</a:t>
            </a:r>
            <a:r>
              <a:rPr lang="en-US" sz="3000" spc="-38" dirty="0">
                <a:latin typeface="Times New Roman" panose="02020603050405020304" pitchFamily="18" charset="0"/>
                <a:ea typeface="+mj-ea"/>
                <a:cs typeface="Times New Roman" panose="02020603050405020304" pitchFamily="18" charset="0"/>
              </a:rPr>
              <a:t>) </a:t>
            </a:r>
          </a:p>
          <a:p>
            <a:pPr marL="470297" indent="-389335" rtl="0">
              <a:lnSpc>
                <a:spcPct val="150000"/>
              </a:lnSpc>
              <a:spcBef>
                <a:spcPct val="0"/>
              </a:spcBef>
              <a:buFont typeface="Wingdings" panose="05000000000000000000" pitchFamily="2" charset="2"/>
              <a:buChar char="§"/>
            </a:pPr>
            <a:r>
              <a:rPr lang="en-US" sz="3000" spc="-38" dirty="0">
                <a:latin typeface="Times New Roman" panose="02020603050405020304" pitchFamily="18" charset="0"/>
                <a:ea typeface="+mj-ea"/>
                <a:cs typeface="Times New Roman" panose="02020603050405020304" pitchFamily="18" charset="0"/>
              </a:rPr>
              <a:t>Non-functional testing (check </a:t>
            </a:r>
            <a:r>
              <a:rPr lang="en-US" sz="3000" b="1" spc="-38" dirty="0">
                <a:latin typeface="Times New Roman" panose="02020603050405020304" pitchFamily="18" charset="0"/>
                <a:ea typeface="+mj-ea"/>
                <a:cs typeface="Times New Roman" panose="02020603050405020304" pitchFamily="18" charset="0"/>
              </a:rPr>
              <a:t>feature</a:t>
            </a:r>
            <a:r>
              <a:rPr lang="en-US" sz="3000" spc="-38" dirty="0">
                <a:latin typeface="Times New Roman" panose="02020603050405020304" pitchFamily="18" charset="0"/>
                <a:ea typeface="+mj-ea"/>
                <a:cs typeface="Times New Roman" panose="02020603050405020304" pitchFamily="18" charset="0"/>
              </a:rPr>
              <a:t> related to 						usage such as: 					</a:t>
            </a:r>
            <a:r>
              <a:rPr lang="en-US" sz="3000" spc="-38" dirty="0" smtClean="0">
                <a:latin typeface="Times New Roman" panose="02020603050405020304" pitchFamily="18" charset="0"/>
                <a:ea typeface="+mj-ea"/>
                <a:cs typeface="Times New Roman" panose="02020603050405020304" pitchFamily="18" charset="0"/>
              </a:rPr>
              <a:t>           Accessibility</a:t>
            </a:r>
            <a:r>
              <a:rPr lang="en-US" sz="3000" spc="-38" dirty="0">
                <a:latin typeface="Times New Roman" panose="02020603050405020304" pitchFamily="18" charset="0"/>
                <a:ea typeface="+mj-ea"/>
                <a:cs typeface="Times New Roman" panose="02020603050405020304" pitchFamily="18" charset="0"/>
              </a:rPr>
              <a:t>, usability, 						</a:t>
            </a:r>
            <a:r>
              <a:rPr lang="en-US" sz="3000" spc="-38" dirty="0" smtClean="0">
                <a:latin typeface="Times New Roman" panose="02020603050405020304" pitchFamily="18" charset="0"/>
                <a:ea typeface="+mj-ea"/>
                <a:cs typeface="Times New Roman" panose="02020603050405020304" pitchFamily="18" charset="0"/>
              </a:rPr>
              <a:t>performance</a:t>
            </a:r>
            <a:r>
              <a:rPr lang="en-US" sz="3000" spc="-38" dirty="0">
                <a:latin typeface="Times New Roman" panose="02020603050405020304" pitchFamily="18" charset="0"/>
                <a:ea typeface="+mj-ea"/>
                <a:cs typeface="Times New Roman" panose="02020603050405020304" pitchFamily="18" charset="0"/>
              </a:rPr>
              <a:t>, security)</a:t>
            </a:r>
          </a:p>
        </p:txBody>
      </p:sp>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Testing Types</a:t>
            </a:r>
            <a:endParaRPr lang="ar-E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60623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marL="510779" indent="-255985" algn="just" rtl="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functions are “what” the system does.</a:t>
            </a:r>
          </a:p>
          <a:p>
            <a:pPr marL="551260" indent="-295275" algn="just" rtl="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May be described in work products such as a requirements specification, use cases, or a functional specification.</a:t>
            </a:r>
          </a:p>
          <a:p>
            <a:pPr marL="510779" indent="-254794" algn="just" rtl="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Functional tests may be performed at all test levels </a:t>
            </a:r>
            <a:r>
              <a:rPr lang="en-US" sz="2400" dirty="0">
                <a:latin typeface="Times New Roman" panose="02020603050405020304" pitchFamily="18" charset="0"/>
                <a:cs typeface="Times New Roman" panose="02020603050405020304" pitchFamily="18" charset="0"/>
              </a:rPr>
              <a:t>(e.g., tests for components may be based on a component specification).</a:t>
            </a:r>
          </a:p>
          <a:p>
            <a:pPr marL="295275" lvl="1" indent="309563" algn="just" rtl="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Specification-based techniques </a:t>
            </a:r>
            <a:r>
              <a:rPr lang="en-US" sz="2000" dirty="0">
                <a:latin typeface="Times New Roman" panose="02020603050405020304" pitchFamily="18" charset="0"/>
                <a:cs typeface="Times New Roman" panose="02020603050405020304" pitchFamily="18" charset="0"/>
              </a:rPr>
              <a:t>may be used to derive </a:t>
            </a:r>
            <a:r>
              <a:rPr lang="en-US" sz="2000" u="sng" dirty="0">
                <a:latin typeface="Times New Roman" panose="02020603050405020304" pitchFamily="18" charset="0"/>
                <a:cs typeface="Times New Roman" panose="02020603050405020304" pitchFamily="18" charset="0"/>
              </a:rPr>
              <a:t>test conditions </a:t>
            </a:r>
            <a:r>
              <a:rPr lang="en-US" sz="2000" dirty="0">
                <a:latin typeface="Times New Roman" panose="02020603050405020304" pitchFamily="18" charset="0"/>
                <a:cs typeface="Times New Roman" panose="02020603050405020304" pitchFamily="18" charset="0"/>
              </a:rPr>
              <a:t>and </a:t>
            </a:r>
            <a:r>
              <a:rPr lang="en-US" sz="2000" u="sng" dirty="0">
                <a:latin typeface="Times New Roman" panose="02020603050405020304" pitchFamily="18" charset="0"/>
                <a:cs typeface="Times New Roman" panose="02020603050405020304" pitchFamily="18" charset="0"/>
              </a:rPr>
              <a:t>test </a:t>
            </a:r>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cases </a:t>
            </a:r>
            <a:r>
              <a:rPr lang="en-US" sz="2000" dirty="0">
                <a:latin typeface="Times New Roman" panose="02020603050405020304" pitchFamily="18" charset="0"/>
                <a:cs typeface="Times New Roman" panose="02020603050405020304" pitchFamily="18" charset="0"/>
              </a:rPr>
              <a:t>from the functionality of the software or system.</a:t>
            </a:r>
          </a:p>
          <a:p>
            <a:pPr marL="350044" lvl="1" indent="335756" algn="just" rtl="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 type of functional testing</a:t>
            </a:r>
            <a:r>
              <a:rPr lang="en-US" sz="2400" dirty="0">
                <a:latin typeface="Times New Roman" panose="02020603050405020304" pitchFamily="18" charset="0"/>
                <a:cs typeface="Times New Roman" panose="02020603050405020304" pitchFamily="18" charset="0"/>
              </a:rPr>
              <a:t>, security testing, investigates the functions 	(e.g., a firewall) relating to detection of threats.</a:t>
            </a:r>
            <a:endParaRPr lang="en-US" sz="2400" dirty="0"/>
          </a:p>
        </p:txBody>
      </p:sp>
      <p:sp>
        <p:nvSpPr>
          <p:cNvPr id="2" name="Title 1"/>
          <p:cNvSpPr>
            <a:spLocks noGrp="1"/>
          </p:cNvSpPr>
          <p:nvPr>
            <p:ph type="title"/>
          </p:nvPr>
        </p:nvSpPr>
        <p:spPr/>
        <p:txBody>
          <a:bodyPr>
            <a:normAutofit/>
          </a:bodyPr>
          <a:lstStyle/>
          <a:p>
            <a:pPr marL="685800" indent="-685800">
              <a:buFont typeface="+mj-lt"/>
              <a:buAutoNum type="arabicPeriod"/>
            </a:pPr>
            <a:r>
              <a:rPr lang="en-US" dirty="0">
                <a:latin typeface="Times New Roman" panose="02020603050405020304" pitchFamily="18" charset="0"/>
                <a:cs typeface="Times New Roman" panose="02020603050405020304" pitchFamily="18" charset="0"/>
              </a:rPr>
              <a:t>Functional Testing</a:t>
            </a:r>
            <a:endParaRPr lang="ar-E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9708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pPr marL="388144" indent="-388144" algn="justLow" rtl="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the testing of “how” the system works.</a:t>
            </a:r>
            <a:endParaRPr lang="en-US" sz="2400" b="1" dirty="0">
              <a:latin typeface="Times New Roman" panose="02020603050405020304" pitchFamily="18" charset="0"/>
              <a:cs typeface="Times New Roman" panose="02020603050405020304" pitchFamily="18" charset="0"/>
            </a:endParaRPr>
          </a:p>
          <a:p>
            <a:pPr marL="388144" indent="-388144" algn="justLow" rtl="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Non-functional testing includes</a:t>
            </a:r>
            <a:r>
              <a:rPr lang="en-US" sz="2400" dirty="0">
                <a:latin typeface="Times New Roman" panose="02020603050405020304" pitchFamily="18" charset="0"/>
                <a:cs typeface="Times New Roman" panose="02020603050405020304" pitchFamily="18" charset="0"/>
              </a:rPr>
              <a:t> performance testing, load testing, stress testing, usability testing, maintainability testing, reliability testing and portability testing. </a:t>
            </a:r>
          </a:p>
          <a:p>
            <a:pPr marL="388144" indent="-388144" algn="justLow" rtl="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Non-functional testing may </a:t>
            </a:r>
            <a:r>
              <a:rPr lang="en-US" sz="2400" b="1" dirty="0">
                <a:latin typeface="Times New Roman" panose="02020603050405020304" pitchFamily="18" charset="0"/>
                <a:cs typeface="Times New Roman" panose="02020603050405020304" pitchFamily="18" charset="0"/>
              </a:rPr>
              <a:t>be performed at all test levels</a:t>
            </a:r>
            <a:r>
              <a:rPr lang="en-US" sz="2400" dirty="0">
                <a:latin typeface="Times New Roman" panose="02020603050405020304" pitchFamily="18" charset="0"/>
                <a:cs typeface="Times New Roman" panose="02020603050405020304" pitchFamily="18" charset="0"/>
              </a:rPr>
              <a:t>. </a:t>
            </a:r>
          </a:p>
          <a:p>
            <a:pPr marL="388144" indent="-388144" algn="justLow" rtl="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These tests can be referenced to a quality model such as the one defined in ‘Software Engineering – Software Product Quality’ (ISO 9126).</a:t>
            </a:r>
          </a:p>
          <a:p>
            <a:pPr algn="l" rtl="0">
              <a:buFont typeface="Wingdings" panose="05000000000000000000" pitchFamily="2" charset="2"/>
              <a:buChar char="Ø"/>
            </a:pPr>
            <a:endParaRPr lang="ar-EG" sz="2400" dirty="0">
              <a:latin typeface="Times New Roman" panose="02020603050405020304" pitchFamily="18" charset="0"/>
              <a:cs typeface="Times New Roman" panose="02020603050405020304" pitchFamily="18" charset="0"/>
            </a:endParaRPr>
          </a:p>
          <a:p>
            <a:pPr algn="l" rtl="0"/>
            <a:endParaRPr lang="en-US" dirty="0">
              <a:cs typeface="+mj-cs"/>
            </a:endParaRPr>
          </a:p>
        </p:txBody>
      </p:sp>
      <p:sp>
        <p:nvSpPr>
          <p:cNvPr id="2" name="Title 1"/>
          <p:cNvSpPr>
            <a:spLocks noGrp="1"/>
          </p:cNvSpPr>
          <p:nvPr>
            <p:ph type="title"/>
          </p:nvPr>
        </p:nvSpPr>
        <p:spPr/>
        <p:txBody>
          <a:bodyPr>
            <a:normAutofit/>
          </a:bodyPr>
          <a:lstStyle/>
          <a:p>
            <a:pPr rtl="0"/>
            <a:r>
              <a:rPr lang="en-US" sz="3300" dirty="0">
                <a:latin typeface="Times New Roman" panose="02020603050405020304" pitchFamily="18" charset="0"/>
                <a:ea typeface="+mn-ea"/>
                <a:cs typeface="Times New Roman" panose="02020603050405020304" pitchFamily="18" charset="0"/>
              </a:rPr>
              <a:t>2.  Non-Functional Testing</a:t>
            </a:r>
            <a:endParaRPr lang="ar-EG" sz="33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214629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3059832" y="1340768"/>
            <a:ext cx="5328592" cy="2453590"/>
          </a:xfrm>
        </p:spPr>
        <p:txBody>
          <a:bodyPr/>
          <a:lstStyle/>
          <a:p>
            <a:r>
              <a:rPr lang="en-US" altLang="ko-KR" dirty="0">
                <a:solidFill>
                  <a:srgbClr val="C00000"/>
                </a:solidFill>
                <a:effectLst/>
              </a:rPr>
              <a:t>THANK</a:t>
            </a:r>
            <a:br>
              <a:rPr lang="en-US" altLang="ko-KR" dirty="0">
                <a:solidFill>
                  <a:srgbClr val="C00000"/>
                </a:solidFill>
                <a:effectLst/>
              </a:rPr>
            </a:br>
            <a:r>
              <a:rPr lang="en-US" altLang="ko-KR" dirty="0">
                <a:solidFill>
                  <a:srgbClr val="C00000"/>
                </a:solidFill>
                <a:effectLst/>
              </a:rPr>
              <a:t>YOU</a:t>
            </a:r>
            <a:endParaRPr lang="ko-KR" altLang="en-US" dirty="0">
              <a:solidFill>
                <a:srgbClr val="C00000"/>
              </a:solidFill>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l" rtl="0">
              <a:buFont typeface="Wingdings" panose="05000000000000000000" pitchFamily="2" charset="2"/>
              <a:buChar char="q"/>
            </a:pPr>
            <a:r>
              <a:rPr lang="en-US" sz="2100" b="1" dirty="0"/>
              <a:t>  </a:t>
            </a:r>
            <a:r>
              <a:rPr lang="en-US" sz="2100" b="1" dirty="0">
                <a:latin typeface="Times New Roman" panose="02020603050405020304" pitchFamily="18" charset="0"/>
                <a:cs typeface="Times New Roman" panose="02020603050405020304" pitchFamily="18" charset="0"/>
              </a:rPr>
              <a:t>Testing</a:t>
            </a:r>
          </a:p>
          <a:p>
            <a:pPr lvl="1" algn="l" rtl="0"/>
            <a:r>
              <a:rPr lang="en-US" sz="2400" dirty="0">
                <a:latin typeface="Times New Roman" panose="02020603050405020304" pitchFamily="18" charset="0"/>
                <a:cs typeface="Times New Roman" panose="02020603050405020304" pitchFamily="18" charset="0"/>
              </a:rPr>
              <a:t>Systematic exploration of a component or system with the main aim of finding and reporting defects.</a:t>
            </a:r>
          </a:p>
          <a:p>
            <a:pPr lvl="1" algn="l" rtl="0"/>
            <a:r>
              <a:rPr lang="en-US" sz="2400" dirty="0">
                <a:latin typeface="Times New Roman" panose="02020603050405020304" pitchFamily="18" charset="0"/>
                <a:cs typeface="Times New Roman" panose="02020603050405020304" pitchFamily="18" charset="0"/>
              </a:rPr>
              <a:t>Testing does not include correction of defects</a:t>
            </a:r>
            <a:endParaRPr lang="en-US" sz="2400" b="1" dirty="0">
              <a:latin typeface="Times New Roman" panose="02020603050405020304" pitchFamily="18" charset="0"/>
              <a:cs typeface="Times New Roman" panose="02020603050405020304" pitchFamily="18" charset="0"/>
            </a:endParaRPr>
          </a:p>
          <a:p>
            <a:pPr algn="l" rtl="0">
              <a:buFont typeface="Wingdings" panose="05000000000000000000" pitchFamily="2" charset="2"/>
              <a:buChar char="q"/>
            </a:pPr>
            <a:r>
              <a:rPr lang="en-US" sz="2100" b="1" dirty="0"/>
              <a:t>   </a:t>
            </a:r>
            <a:r>
              <a:rPr lang="en-US" sz="2100" b="1" dirty="0">
                <a:latin typeface="Times New Roman" panose="02020603050405020304" pitchFamily="18" charset="0"/>
                <a:cs typeface="Times New Roman" panose="02020603050405020304" pitchFamily="18" charset="0"/>
              </a:rPr>
              <a:t>Debugging</a:t>
            </a:r>
          </a:p>
          <a:p>
            <a:pPr lvl="1" algn="l" rtl="0"/>
            <a:r>
              <a:rPr lang="en-US" sz="2400" dirty="0">
                <a:latin typeface="Times New Roman" panose="02020603050405020304" pitchFamily="18" charset="0"/>
                <a:cs typeface="Times New Roman" panose="02020603050405020304" pitchFamily="18" charset="0"/>
              </a:rPr>
              <a:t>The process that developers go through to identify the cause of bugs or defects in code and undertake corrections.</a:t>
            </a:r>
          </a:p>
          <a:p>
            <a:pPr lvl="1" algn="l" rtl="0"/>
            <a:r>
              <a:rPr lang="en-US" sz="2400" dirty="0">
                <a:latin typeface="Times New Roman" panose="02020603050405020304" pitchFamily="18" charset="0"/>
                <a:cs typeface="Times New Roman" panose="02020603050405020304" pitchFamily="18" charset="0"/>
              </a:rPr>
              <a:t>May not extend to checking that other areas of the system have not been inadvertently affected by the correction.</a:t>
            </a:r>
          </a:p>
        </p:txBody>
      </p:sp>
      <p:sp>
        <p:nvSpPr>
          <p:cNvPr id="2" name="Title 1"/>
          <p:cNvSpPr>
            <a:spLocks noGrp="1"/>
          </p:cNvSpPr>
          <p:nvPr>
            <p:ph type="title"/>
          </p:nvPr>
        </p:nvSpPr>
        <p:spPr/>
        <p:txBody>
          <a:bodyPr>
            <a:normAutofit/>
          </a:bodyPr>
          <a:lstStyle/>
          <a:p>
            <a:r>
              <a:rPr lang="en-US" sz="3300" dirty="0">
                <a:latin typeface="Times New Roman" panose="02020603050405020304" pitchFamily="18" charset="0"/>
                <a:cs typeface="Times New Roman" panose="02020603050405020304" pitchFamily="18" charset="0"/>
              </a:rPr>
              <a:t>Testing and Debugging</a:t>
            </a:r>
          </a:p>
        </p:txBody>
      </p:sp>
    </p:spTree>
    <p:extLst>
      <p:ext uri="{BB962C8B-B14F-4D97-AF65-F5344CB8AC3E}">
        <p14:creationId xmlns:p14="http://schemas.microsoft.com/office/powerpoint/2010/main" val="234802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r>
              <a:rPr lang="en-US" smtClean="0"/>
              <a:t>Testing Objectives</a:t>
            </a:r>
            <a:endParaRPr lang="en-US" dirty="0"/>
          </a:p>
        </p:txBody>
      </p:sp>
      <p:sp>
        <p:nvSpPr>
          <p:cNvPr id="64523" name="AutoShape 11"/>
          <p:cNvSpPr>
            <a:spLocks noChangeArrowheads="1"/>
          </p:cNvSpPr>
          <p:nvPr/>
        </p:nvSpPr>
        <p:spPr bwMode="gray">
          <a:xfrm>
            <a:off x="1371600" y="2870598"/>
            <a:ext cx="3439716" cy="3130153"/>
          </a:xfrm>
          <a:custGeom>
            <a:avLst/>
            <a:gdLst>
              <a:gd name="G0" fmla="+- 6050 0 0"/>
              <a:gd name="G1" fmla="+- 11775378 0 0"/>
              <a:gd name="G2" fmla="+- 0 0 11775378"/>
              <a:gd name="T0" fmla="*/ 0 256 1"/>
              <a:gd name="T1" fmla="*/ 180 256 1"/>
              <a:gd name="G3" fmla="+- 11775378 T0 T1"/>
              <a:gd name="T2" fmla="*/ 0 256 1"/>
              <a:gd name="T3" fmla="*/ 90 256 1"/>
              <a:gd name="G4" fmla="+- 11775378 T2 T3"/>
              <a:gd name="G5" fmla="*/ G4 2 1"/>
              <a:gd name="T4" fmla="*/ 90 256 1"/>
              <a:gd name="T5" fmla="*/ 0 256 1"/>
              <a:gd name="G6" fmla="+- 11775378 T4 T5"/>
              <a:gd name="G7" fmla="*/ G6 2 1"/>
              <a:gd name="G8" fmla="abs 1177537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050"/>
              <a:gd name="G18" fmla="*/ 6050 1 2"/>
              <a:gd name="G19" fmla="+- G18 5400 0"/>
              <a:gd name="G20" fmla="cos G19 11775378"/>
              <a:gd name="G21" fmla="sin G19 11775378"/>
              <a:gd name="G22" fmla="+- G20 10800 0"/>
              <a:gd name="G23" fmla="+- G21 10800 0"/>
              <a:gd name="G24" fmla="+- 10800 0 G20"/>
              <a:gd name="G25" fmla="+- 6050 10800 0"/>
              <a:gd name="G26" fmla="?: G9 G17 G25"/>
              <a:gd name="G27" fmla="?: G9 0 21600"/>
              <a:gd name="G28" fmla="cos 10800 11775378"/>
              <a:gd name="G29" fmla="sin 10800 11775378"/>
              <a:gd name="G30" fmla="sin 6050 11775378"/>
              <a:gd name="G31" fmla="+- G28 10800 0"/>
              <a:gd name="G32" fmla="+- G29 10800 0"/>
              <a:gd name="G33" fmla="+- G30 10800 0"/>
              <a:gd name="G34" fmla="?: G4 0 G31"/>
              <a:gd name="G35" fmla="?: 11775378 G34 0"/>
              <a:gd name="G36" fmla="?: G6 G35 G31"/>
              <a:gd name="G37" fmla="+- 21600 0 G36"/>
              <a:gd name="G38" fmla="?: G4 0 G33"/>
              <a:gd name="G39" fmla="?: 11775378 G38 G32"/>
              <a:gd name="G40" fmla="?: G6 G39 0"/>
              <a:gd name="G41" fmla="?: G4 G32 21600"/>
              <a:gd name="G42" fmla="?: G6 G41 G33"/>
              <a:gd name="T12" fmla="*/ 10800 w 21600"/>
              <a:gd name="T13" fmla="*/ 0 h 21600"/>
              <a:gd name="T14" fmla="*/ 2375 w 21600"/>
              <a:gd name="T15" fmla="*/ 10847 h 21600"/>
              <a:gd name="T16" fmla="*/ 10800 w 21600"/>
              <a:gd name="T17" fmla="*/ 4750 h 21600"/>
              <a:gd name="T18" fmla="*/ 19225 w 21600"/>
              <a:gd name="T19" fmla="*/ 1084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4750" y="10833"/>
                </a:moveTo>
                <a:cubicBezTo>
                  <a:pt x="4750" y="10822"/>
                  <a:pt x="4750" y="10811"/>
                  <a:pt x="4750" y="10800"/>
                </a:cubicBezTo>
                <a:cubicBezTo>
                  <a:pt x="4750" y="7458"/>
                  <a:pt x="7458" y="4750"/>
                  <a:pt x="10800" y="4750"/>
                </a:cubicBezTo>
                <a:cubicBezTo>
                  <a:pt x="14141" y="4750"/>
                  <a:pt x="16850" y="7458"/>
                  <a:pt x="16850" y="10800"/>
                </a:cubicBezTo>
                <a:cubicBezTo>
                  <a:pt x="16850" y="10811"/>
                  <a:pt x="16849" y="10822"/>
                  <a:pt x="16849" y="10833"/>
                </a:cubicBezTo>
                <a:lnTo>
                  <a:pt x="21599" y="10860"/>
                </a:lnTo>
                <a:cubicBezTo>
                  <a:pt x="21599" y="10840"/>
                  <a:pt x="21600" y="10820"/>
                  <a:pt x="21600" y="10800"/>
                </a:cubicBezTo>
                <a:cubicBezTo>
                  <a:pt x="21600" y="4835"/>
                  <a:pt x="16764" y="0"/>
                  <a:pt x="10800" y="0"/>
                </a:cubicBezTo>
                <a:cubicBezTo>
                  <a:pt x="4835" y="0"/>
                  <a:pt x="0" y="4835"/>
                  <a:pt x="0" y="10800"/>
                </a:cubicBezTo>
                <a:cubicBezTo>
                  <a:pt x="-1" y="10820"/>
                  <a:pt x="0" y="10840"/>
                  <a:pt x="0" y="10860"/>
                </a:cubicBezTo>
                <a:close/>
              </a:path>
            </a:pathLst>
          </a:custGeom>
          <a:solidFill>
            <a:srgbClr val="FF9900"/>
          </a:solidFill>
          <a:ln w="28575" algn="ctr">
            <a:solidFill>
              <a:schemeClr val="bg1"/>
            </a:solidFill>
            <a:miter lim="800000"/>
            <a:headEnd/>
            <a:tailEnd/>
          </a:ln>
          <a:effectLst>
            <a:glow rad="228600">
              <a:schemeClr val="accent4">
                <a:satMod val="175000"/>
                <a:alpha val="40000"/>
              </a:schemeClr>
            </a:glow>
            <a:outerShdw blurRad="50800" dist="38100" dir="16200000" rotWithShape="0">
              <a:prstClr val="black">
                <a:alpha val="40000"/>
              </a:prstClr>
            </a:outerShdw>
          </a:effectLst>
          <a:scene3d>
            <a:camera prst="perspectiveLeft"/>
            <a:lightRig rig="threePt" dir="t"/>
          </a:scene3d>
        </p:spPr>
        <p:txBody>
          <a:bodyPr wrap="none" anchor="ctr"/>
          <a:lstStyle/>
          <a:p>
            <a:endParaRPr lang="en-US" sz="1350" dirty="0"/>
          </a:p>
        </p:txBody>
      </p:sp>
      <p:sp>
        <p:nvSpPr>
          <p:cNvPr id="64524" name="AutoShape 12"/>
          <p:cNvSpPr>
            <a:spLocks noChangeArrowheads="1"/>
          </p:cNvSpPr>
          <p:nvPr/>
        </p:nvSpPr>
        <p:spPr bwMode="gray">
          <a:xfrm>
            <a:off x="1829991" y="3349229"/>
            <a:ext cx="2541984" cy="2313384"/>
          </a:xfrm>
          <a:custGeom>
            <a:avLst/>
            <a:gdLst>
              <a:gd name="G0" fmla="+- 6050 0 0"/>
              <a:gd name="G1" fmla="+- 11775378 0 0"/>
              <a:gd name="G2" fmla="+- 0 0 11775378"/>
              <a:gd name="T0" fmla="*/ 0 256 1"/>
              <a:gd name="T1" fmla="*/ 180 256 1"/>
              <a:gd name="G3" fmla="+- 11775378 T0 T1"/>
              <a:gd name="T2" fmla="*/ 0 256 1"/>
              <a:gd name="T3" fmla="*/ 90 256 1"/>
              <a:gd name="G4" fmla="+- 11775378 T2 T3"/>
              <a:gd name="G5" fmla="*/ G4 2 1"/>
              <a:gd name="T4" fmla="*/ 90 256 1"/>
              <a:gd name="T5" fmla="*/ 0 256 1"/>
              <a:gd name="G6" fmla="+- 11775378 T4 T5"/>
              <a:gd name="G7" fmla="*/ G6 2 1"/>
              <a:gd name="G8" fmla="abs 1177537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050"/>
              <a:gd name="G18" fmla="*/ 6050 1 2"/>
              <a:gd name="G19" fmla="+- G18 5400 0"/>
              <a:gd name="G20" fmla="cos G19 11775378"/>
              <a:gd name="G21" fmla="sin G19 11775378"/>
              <a:gd name="G22" fmla="+- G20 10800 0"/>
              <a:gd name="G23" fmla="+- G21 10800 0"/>
              <a:gd name="G24" fmla="+- 10800 0 G20"/>
              <a:gd name="G25" fmla="+- 6050 10800 0"/>
              <a:gd name="G26" fmla="?: G9 G17 G25"/>
              <a:gd name="G27" fmla="?: G9 0 21600"/>
              <a:gd name="G28" fmla="cos 10800 11775378"/>
              <a:gd name="G29" fmla="sin 10800 11775378"/>
              <a:gd name="G30" fmla="sin 6050 11775378"/>
              <a:gd name="G31" fmla="+- G28 10800 0"/>
              <a:gd name="G32" fmla="+- G29 10800 0"/>
              <a:gd name="G33" fmla="+- G30 10800 0"/>
              <a:gd name="G34" fmla="?: G4 0 G31"/>
              <a:gd name="G35" fmla="?: 11775378 G34 0"/>
              <a:gd name="G36" fmla="?: G6 G35 G31"/>
              <a:gd name="G37" fmla="+- 21600 0 G36"/>
              <a:gd name="G38" fmla="?: G4 0 G33"/>
              <a:gd name="G39" fmla="?: 11775378 G38 G32"/>
              <a:gd name="G40" fmla="?: G6 G39 0"/>
              <a:gd name="G41" fmla="?: G4 G32 21600"/>
              <a:gd name="G42" fmla="?: G6 G41 G33"/>
              <a:gd name="T12" fmla="*/ 10800 w 21600"/>
              <a:gd name="T13" fmla="*/ 0 h 21600"/>
              <a:gd name="T14" fmla="*/ 2375 w 21600"/>
              <a:gd name="T15" fmla="*/ 10847 h 21600"/>
              <a:gd name="T16" fmla="*/ 10800 w 21600"/>
              <a:gd name="T17" fmla="*/ 4750 h 21600"/>
              <a:gd name="T18" fmla="*/ 19225 w 21600"/>
              <a:gd name="T19" fmla="*/ 1084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4750" y="10833"/>
                </a:moveTo>
                <a:cubicBezTo>
                  <a:pt x="4750" y="10822"/>
                  <a:pt x="4750" y="10811"/>
                  <a:pt x="4750" y="10800"/>
                </a:cubicBezTo>
                <a:cubicBezTo>
                  <a:pt x="4750" y="7458"/>
                  <a:pt x="7458" y="4750"/>
                  <a:pt x="10800" y="4750"/>
                </a:cubicBezTo>
                <a:cubicBezTo>
                  <a:pt x="14141" y="4750"/>
                  <a:pt x="16850" y="7458"/>
                  <a:pt x="16850" y="10800"/>
                </a:cubicBezTo>
                <a:cubicBezTo>
                  <a:pt x="16850" y="10811"/>
                  <a:pt x="16849" y="10822"/>
                  <a:pt x="16849" y="10833"/>
                </a:cubicBezTo>
                <a:lnTo>
                  <a:pt x="21599" y="10860"/>
                </a:lnTo>
                <a:cubicBezTo>
                  <a:pt x="21599" y="10840"/>
                  <a:pt x="21600" y="10820"/>
                  <a:pt x="21600" y="10800"/>
                </a:cubicBezTo>
                <a:cubicBezTo>
                  <a:pt x="21600" y="4835"/>
                  <a:pt x="16764" y="0"/>
                  <a:pt x="10800" y="0"/>
                </a:cubicBezTo>
                <a:cubicBezTo>
                  <a:pt x="4835" y="0"/>
                  <a:pt x="0" y="4835"/>
                  <a:pt x="0" y="10800"/>
                </a:cubicBezTo>
                <a:cubicBezTo>
                  <a:pt x="-1" y="10820"/>
                  <a:pt x="0" y="10840"/>
                  <a:pt x="0" y="10860"/>
                </a:cubicBezTo>
                <a:close/>
              </a:path>
            </a:pathLst>
          </a:custGeom>
          <a:gradFill rotWithShape="1">
            <a:gsLst>
              <a:gs pos="0">
                <a:schemeClr val="hlink"/>
              </a:gs>
              <a:gs pos="100000">
                <a:schemeClr val="hlink">
                  <a:gamma/>
                  <a:tint val="63529"/>
                  <a:invGamma/>
                </a:schemeClr>
              </a:gs>
            </a:gsLst>
            <a:path path="rect">
              <a:fillToRect l="100000" t="100000"/>
            </a:path>
          </a:gradFill>
          <a:ln w="28575" algn="ctr">
            <a:solidFill>
              <a:schemeClr val="bg1"/>
            </a:solidFill>
            <a:miter lim="800000"/>
            <a:headEnd/>
            <a:tailEnd/>
          </a:ln>
          <a:effectLst>
            <a:glow rad="228600">
              <a:schemeClr val="accent4">
                <a:satMod val="175000"/>
                <a:alpha val="40000"/>
              </a:schemeClr>
            </a:glow>
            <a:outerShdw blurRad="50800" dist="38100" dir="16200000" rotWithShape="0">
              <a:prstClr val="black">
                <a:alpha val="40000"/>
              </a:prstClr>
            </a:outerShdw>
          </a:effectLst>
          <a:scene3d>
            <a:camera prst="perspectiveLeft"/>
            <a:lightRig rig="threePt" dir="t"/>
          </a:scene3d>
        </p:spPr>
        <p:txBody>
          <a:bodyPr wrap="none" anchor="ctr"/>
          <a:lstStyle/>
          <a:p>
            <a:endParaRPr lang="en-US" sz="1350" dirty="0"/>
          </a:p>
        </p:txBody>
      </p:sp>
      <p:sp>
        <p:nvSpPr>
          <p:cNvPr id="64525" name="AutoShape 13"/>
          <p:cNvSpPr>
            <a:spLocks noChangeArrowheads="1"/>
          </p:cNvSpPr>
          <p:nvPr/>
        </p:nvSpPr>
        <p:spPr bwMode="gray">
          <a:xfrm>
            <a:off x="2100263" y="3714751"/>
            <a:ext cx="1877616" cy="1708547"/>
          </a:xfrm>
          <a:custGeom>
            <a:avLst/>
            <a:gdLst>
              <a:gd name="G0" fmla="+- 6050 0 0"/>
              <a:gd name="G1" fmla="+- 11775378 0 0"/>
              <a:gd name="G2" fmla="+- 0 0 11775378"/>
              <a:gd name="T0" fmla="*/ 0 256 1"/>
              <a:gd name="T1" fmla="*/ 180 256 1"/>
              <a:gd name="G3" fmla="+- 11775378 T0 T1"/>
              <a:gd name="T2" fmla="*/ 0 256 1"/>
              <a:gd name="T3" fmla="*/ 90 256 1"/>
              <a:gd name="G4" fmla="+- 11775378 T2 T3"/>
              <a:gd name="G5" fmla="*/ G4 2 1"/>
              <a:gd name="T4" fmla="*/ 90 256 1"/>
              <a:gd name="T5" fmla="*/ 0 256 1"/>
              <a:gd name="G6" fmla="+- 11775378 T4 T5"/>
              <a:gd name="G7" fmla="*/ G6 2 1"/>
              <a:gd name="G8" fmla="abs 11775378"/>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050"/>
              <a:gd name="G18" fmla="*/ 6050 1 2"/>
              <a:gd name="G19" fmla="+- G18 5400 0"/>
              <a:gd name="G20" fmla="cos G19 11775378"/>
              <a:gd name="G21" fmla="sin G19 11775378"/>
              <a:gd name="G22" fmla="+- G20 10800 0"/>
              <a:gd name="G23" fmla="+- G21 10800 0"/>
              <a:gd name="G24" fmla="+- 10800 0 G20"/>
              <a:gd name="G25" fmla="+- 6050 10800 0"/>
              <a:gd name="G26" fmla="?: G9 G17 G25"/>
              <a:gd name="G27" fmla="?: G9 0 21600"/>
              <a:gd name="G28" fmla="cos 10800 11775378"/>
              <a:gd name="G29" fmla="sin 10800 11775378"/>
              <a:gd name="G30" fmla="sin 6050 11775378"/>
              <a:gd name="G31" fmla="+- G28 10800 0"/>
              <a:gd name="G32" fmla="+- G29 10800 0"/>
              <a:gd name="G33" fmla="+- G30 10800 0"/>
              <a:gd name="G34" fmla="?: G4 0 G31"/>
              <a:gd name="G35" fmla="?: 11775378 G34 0"/>
              <a:gd name="G36" fmla="?: G6 G35 G31"/>
              <a:gd name="G37" fmla="+- 21600 0 G36"/>
              <a:gd name="G38" fmla="?: G4 0 G33"/>
              <a:gd name="G39" fmla="?: 11775378 G38 G32"/>
              <a:gd name="G40" fmla="?: G6 G39 0"/>
              <a:gd name="G41" fmla="?: G4 G32 21600"/>
              <a:gd name="G42" fmla="?: G6 G41 G33"/>
              <a:gd name="T12" fmla="*/ 10800 w 21600"/>
              <a:gd name="T13" fmla="*/ 0 h 21600"/>
              <a:gd name="T14" fmla="*/ 2375 w 21600"/>
              <a:gd name="T15" fmla="*/ 10847 h 21600"/>
              <a:gd name="T16" fmla="*/ 10800 w 21600"/>
              <a:gd name="T17" fmla="*/ 4750 h 21600"/>
              <a:gd name="T18" fmla="*/ 19225 w 21600"/>
              <a:gd name="T19" fmla="*/ 1084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4750" y="10833"/>
                </a:moveTo>
                <a:cubicBezTo>
                  <a:pt x="4750" y="10822"/>
                  <a:pt x="4750" y="10811"/>
                  <a:pt x="4750" y="10800"/>
                </a:cubicBezTo>
                <a:cubicBezTo>
                  <a:pt x="4750" y="7458"/>
                  <a:pt x="7458" y="4750"/>
                  <a:pt x="10800" y="4750"/>
                </a:cubicBezTo>
                <a:cubicBezTo>
                  <a:pt x="14141" y="4750"/>
                  <a:pt x="16850" y="7458"/>
                  <a:pt x="16850" y="10800"/>
                </a:cubicBezTo>
                <a:cubicBezTo>
                  <a:pt x="16850" y="10811"/>
                  <a:pt x="16849" y="10822"/>
                  <a:pt x="16849" y="10833"/>
                </a:cubicBezTo>
                <a:lnTo>
                  <a:pt x="21599" y="10860"/>
                </a:lnTo>
                <a:cubicBezTo>
                  <a:pt x="21599" y="10840"/>
                  <a:pt x="21600" y="10820"/>
                  <a:pt x="21600" y="10800"/>
                </a:cubicBezTo>
                <a:cubicBezTo>
                  <a:pt x="21600" y="4835"/>
                  <a:pt x="16764" y="0"/>
                  <a:pt x="10800" y="0"/>
                </a:cubicBezTo>
                <a:cubicBezTo>
                  <a:pt x="4835" y="0"/>
                  <a:pt x="0" y="4835"/>
                  <a:pt x="0" y="10800"/>
                </a:cubicBezTo>
                <a:cubicBezTo>
                  <a:pt x="-1" y="10820"/>
                  <a:pt x="0" y="10840"/>
                  <a:pt x="0" y="10860"/>
                </a:cubicBezTo>
                <a:close/>
              </a:path>
            </a:pathLst>
          </a:custGeom>
          <a:gradFill rotWithShape="1">
            <a:gsLst>
              <a:gs pos="0">
                <a:schemeClr val="accent2"/>
              </a:gs>
              <a:gs pos="100000">
                <a:schemeClr val="accent2">
                  <a:gamma/>
                  <a:tint val="63529"/>
                  <a:invGamma/>
                </a:schemeClr>
              </a:gs>
            </a:gsLst>
            <a:path path="rect">
              <a:fillToRect l="100000" t="100000"/>
            </a:path>
          </a:gradFill>
          <a:ln w="28575" algn="ctr">
            <a:solidFill>
              <a:schemeClr val="bg1"/>
            </a:solidFill>
            <a:miter lim="800000"/>
            <a:headEnd/>
            <a:tailEnd/>
          </a:ln>
          <a:effectLst>
            <a:glow rad="228600">
              <a:schemeClr val="accent4">
                <a:satMod val="175000"/>
                <a:alpha val="40000"/>
              </a:schemeClr>
            </a:glow>
            <a:outerShdw blurRad="50800" dist="38100" dir="16200000" rotWithShape="0">
              <a:prstClr val="black">
                <a:alpha val="40000"/>
              </a:prstClr>
            </a:outerShdw>
          </a:effectLst>
          <a:scene3d>
            <a:camera prst="perspectiveLeft"/>
            <a:lightRig rig="threePt" dir="t"/>
          </a:scene3d>
        </p:spPr>
        <p:txBody>
          <a:bodyPr wrap="none" anchor="ctr"/>
          <a:lstStyle/>
          <a:p>
            <a:endParaRPr lang="en-US" sz="1350" dirty="0"/>
          </a:p>
        </p:txBody>
      </p:sp>
      <p:sp>
        <p:nvSpPr>
          <p:cNvPr id="64527" name="AutoShape 15"/>
          <p:cNvSpPr>
            <a:spLocks/>
          </p:cNvSpPr>
          <p:nvPr/>
        </p:nvSpPr>
        <p:spPr bwMode="auto">
          <a:xfrm>
            <a:off x="5314950" y="3657600"/>
            <a:ext cx="2362200" cy="457200"/>
          </a:xfrm>
          <a:prstGeom prst="accentCallout2">
            <a:avLst>
              <a:gd name="adj1" fmla="val 18750"/>
              <a:gd name="adj2" fmla="val -2421"/>
              <a:gd name="adj3" fmla="val 18750"/>
              <a:gd name="adj4" fmla="val -12097"/>
              <a:gd name="adj5" fmla="val 104426"/>
              <a:gd name="adj6" fmla="val -73236"/>
            </a:avLst>
          </a:prstGeom>
          <a:noFill/>
          <a:ln w="9525">
            <a:solidFill>
              <a:srgbClr val="1C1C1C"/>
            </a:solidFill>
            <a:miter lim="800000"/>
            <a:headEnd type="diamond" w="med" len="med"/>
            <a:tailEnd type="diamond" w="med" len="med"/>
          </a:ln>
          <a:effectLst/>
        </p:spPr>
        <p:txBody>
          <a:bodyPr anchor="ctr"/>
          <a:lstStyle/>
          <a:p>
            <a:pPr algn="l" eaLnBrk="0" hangingPunct="0"/>
            <a:r>
              <a:rPr lang="en-US" dirty="0">
                <a:solidFill>
                  <a:srgbClr val="1C1C1C"/>
                </a:solidFill>
                <a:cs typeface="Arial" pitchFamily="34" charset="0"/>
              </a:rPr>
              <a:t>Errors</a:t>
            </a:r>
          </a:p>
        </p:txBody>
      </p:sp>
      <p:sp>
        <p:nvSpPr>
          <p:cNvPr id="64528" name="AutoShape 16"/>
          <p:cNvSpPr>
            <a:spLocks/>
          </p:cNvSpPr>
          <p:nvPr/>
        </p:nvSpPr>
        <p:spPr bwMode="gray">
          <a:xfrm>
            <a:off x="5029201" y="2971800"/>
            <a:ext cx="2550319" cy="457200"/>
          </a:xfrm>
          <a:prstGeom prst="accentCallout2">
            <a:avLst>
              <a:gd name="adj1" fmla="val 18750"/>
              <a:gd name="adj2" fmla="val -2241"/>
              <a:gd name="adj3" fmla="val 18750"/>
              <a:gd name="adj4" fmla="val -13444"/>
              <a:gd name="adj5" fmla="val 148958"/>
              <a:gd name="adj6" fmla="val -58356"/>
            </a:avLst>
          </a:prstGeom>
          <a:noFill/>
          <a:ln w="9525">
            <a:solidFill>
              <a:srgbClr val="1C1C1C"/>
            </a:solidFill>
            <a:miter lim="800000"/>
            <a:headEnd type="diamond" w="med" len="med"/>
            <a:tailEnd type="diamond" w="med" len="med"/>
          </a:ln>
          <a:effectLst/>
        </p:spPr>
        <p:txBody>
          <a:bodyPr anchor="ctr"/>
          <a:lstStyle/>
          <a:p>
            <a:pPr algn="l" eaLnBrk="0" hangingPunct="0"/>
            <a:r>
              <a:rPr lang="en-US" dirty="0">
                <a:cs typeface="Arial" pitchFamily="34" charset="0"/>
              </a:rPr>
              <a:t>requirements conformance</a:t>
            </a:r>
          </a:p>
        </p:txBody>
      </p:sp>
      <p:sp>
        <p:nvSpPr>
          <p:cNvPr id="64530" name="AutoShape 18"/>
          <p:cNvSpPr>
            <a:spLocks/>
          </p:cNvSpPr>
          <p:nvPr/>
        </p:nvSpPr>
        <p:spPr bwMode="auto">
          <a:xfrm>
            <a:off x="4121945" y="2143125"/>
            <a:ext cx="2793206" cy="457200"/>
          </a:xfrm>
          <a:prstGeom prst="accentCallout2">
            <a:avLst>
              <a:gd name="adj1" fmla="val 18750"/>
              <a:gd name="adj2" fmla="val -2046"/>
              <a:gd name="adj3" fmla="val 18750"/>
              <a:gd name="adj4" fmla="val -13468"/>
              <a:gd name="adj5" fmla="val 204690"/>
              <a:gd name="adj6" fmla="val -38278"/>
            </a:avLst>
          </a:prstGeom>
          <a:noFill/>
          <a:ln w="9525">
            <a:solidFill>
              <a:srgbClr val="1C1C1C"/>
            </a:solidFill>
            <a:miter lim="800000"/>
            <a:headEnd type="diamond" w="med" len="med"/>
            <a:tailEnd type="diamond" w="med" len="med"/>
          </a:ln>
          <a:effectLst/>
        </p:spPr>
        <p:txBody>
          <a:bodyPr anchor="ctr"/>
          <a:lstStyle/>
          <a:p>
            <a:r>
              <a:rPr lang="en-US" dirty="0">
                <a:cs typeface="Arial" pitchFamily="34" charset="0"/>
              </a:rPr>
              <a:t>an indication of quality</a:t>
            </a:r>
          </a:p>
          <a:p>
            <a:pPr eaLnBrk="0" hangingPunct="0">
              <a:lnSpc>
                <a:spcPct val="75000"/>
              </a:lnSpc>
            </a:pPr>
            <a:endParaRPr lang="en-US" dirty="0">
              <a:solidFill>
                <a:srgbClr val="1C1C1C"/>
              </a:solidFill>
              <a:cs typeface="Arial" pitchFamily="34" charset="0"/>
            </a:endParaRPr>
          </a:p>
        </p:txBody>
      </p:sp>
    </p:spTree>
    <p:extLst>
      <p:ext uri="{BB962C8B-B14F-4D97-AF65-F5344CB8AC3E}">
        <p14:creationId xmlns:p14="http://schemas.microsoft.com/office/powerpoint/2010/main" val="2422095104"/>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27"/>
                                        </p:tgtEl>
                                        <p:attrNameLst>
                                          <p:attrName>style.visibility</p:attrName>
                                        </p:attrNameLst>
                                      </p:cBhvr>
                                      <p:to>
                                        <p:strVal val="visible"/>
                                      </p:to>
                                    </p:set>
                                    <p:animEffect transition="in" filter="blinds(horizontal)">
                                      <p:cBhvr>
                                        <p:cTn id="7" dur="500"/>
                                        <p:tgtEl>
                                          <p:spTgt spid="6452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4525"/>
                                        </p:tgtEl>
                                        <p:attrNameLst>
                                          <p:attrName>style.visibility</p:attrName>
                                        </p:attrNameLst>
                                      </p:cBhvr>
                                      <p:to>
                                        <p:strVal val="visible"/>
                                      </p:to>
                                    </p:set>
                                    <p:animEffect transition="in" filter="blinds(horizontal)">
                                      <p:cBhvr>
                                        <p:cTn id="10" dur="500"/>
                                        <p:tgtEl>
                                          <p:spTgt spid="6452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4528"/>
                                        </p:tgtEl>
                                        <p:attrNameLst>
                                          <p:attrName>style.visibility</p:attrName>
                                        </p:attrNameLst>
                                      </p:cBhvr>
                                      <p:to>
                                        <p:strVal val="visible"/>
                                      </p:to>
                                    </p:set>
                                    <p:animEffect transition="in" filter="blinds(horizontal)">
                                      <p:cBhvr>
                                        <p:cTn id="15" dur="500"/>
                                        <p:tgtEl>
                                          <p:spTgt spid="6452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4524"/>
                                        </p:tgtEl>
                                        <p:attrNameLst>
                                          <p:attrName>style.visibility</p:attrName>
                                        </p:attrNameLst>
                                      </p:cBhvr>
                                      <p:to>
                                        <p:strVal val="visible"/>
                                      </p:to>
                                    </p:set>
                                    <p:animEffect transition="in" filter="blinds(horizontal)">
                                      <p:cBhvr>
                                        <p:cTn id="18" dur="500"/>
                                        <p:tgtEl>
                                          <p:spTgt spid="645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4530"/>
                                        </p:tgtEl>
                                        <p:attrNameLst>
                                          <p:attrName>style.visibility</p:attrName>
                                        </p:attrNameLst>
                                      </p:cBhvr>
                                      <p:to>
                                        <p:strVal val="visible"/>
                                      </p:to>
                                    </p:set>
                                    <p:animEffect transition="in" filter="blinds(horizontal)">
                                      <p:cBhvr>
                                        <p:cTn id="23" dur="500"/>
                                        <p:tgtEl>
                                          <p:spTgt spid="6453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4523"/>
                                        </p:tgtEl>
                                        <p:attrNameLst>
                                          <p:attrName>style.visibility</p:attrName>
                                        </p:attrNameLst>
                                      </p:cBhvr>
                                      <p:to>
                                        <p:strVal val="visible"/>
                                      </p:to>
                                    </p:set>
                                    <p:animEffect transition="in" filter="blinds(horizontal)">
                                      <p:cBhvr>
                                        <p:cTn id="26" dur="500"/>
                                        <p:tgtEl>
                                          <p:spTgt spid="64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3" grpId="0" animBg="1"/>
      <p:bldP spid="64524" grpId="0" animBg="1"/>
      <p:bldP spid="64525" grpId="0" animBg="1"/>
      <p:bldP spid="64527" grpId="0" animBg="1"/>
      <p:bldP spid="64528" grpId="0" animBg="1"/>
      <p:bldP spid="645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gn="l" rtl="0"/>
            <a:r>
              <a:rPr lang="en-US" sz="2700" dirty="0">
                <a:latin typeface="Times New Roman" panose="02020603050405020304" pitchFamily="18" charset="0"/>
                <a:cs typeface="Times New Roman" panose="02020603050405020304" pitchFamily="18" charset="0"/>
              </a:rPr>
              <a:t>Test activities exist before and after test execution. These activities include:</a:t>
            </a:r>
          </a:p>
          <a:p>
            <a:pPr lvl="1" algn="l" rtl="0"/>
            <a:r>
              <a:rPr lang="en-US" sz="2400" dirty="0">
                <a:latin typeface="Times New Roman" panose="02020603050405020304" pitchFamily="18" charset="0"/>
                <a:cs typeface="Times New Roman" panose="02020603050405020304" pitchFamily="18" charset="0"/>
              </a:rPr>
              <a:t>Planning and control</a:t>
            </a:r>
          </a:p>
          <a:p>
            <a:pPr lvl="1" algn="l" rtl="0"/>
            <a:r>
              <a:rPr lang="en-US" sz="2400" dirty="0">
                <a:latin typeface="Times New Roman" panose="02020603050405020304" pitchFamily="18" charset="0"/>
                <a:cs typeface="Times New Roman" panose="02020603050405020304" pitchFamily="18" charset="0"/>
              </a:rPr>
              <a:t>Choosing test conditions</a:t>
            </a:r>
          </a:p>
          <a:p>
            <a:pPr lvl="1" algn="l" rtl="0"/>
            <a:r>
              <a:rPr lang="en-US" sz="2400" dirty="0">
                <a:latin typeface="Times New Roman" panose="02020603050405020304" pitchFamily="18" charset="0"/>
                <a:cs typeface="Times New Roman" panose="02020603050405020304" pitchFamily="18" charset="0"/>
              </a:rPr>
              <a:t>Designing and executing test cases</a:t>
            </a:r>
          </a:p>
          <a:p>
            <a:pPr lvl="1" algn="l" rtl="0"/>
            <a:r>
              <a:rPr lang="en-US" sz="2400" dirty="0">
                <a:latin typeface="Times New Roman" panose="02020603050405020304" pitchFamily="18" charset="0"/>
                <a:cs typeface="Times New Roman" panose="02020603050405020304" pitchFamily="18" charset="0"/>
              </a:rPr>
              <a:t>Checking results</a:t>
            </a:r>
          </a:p>
          <a:p>
            <a:pPr lvl="1" algn="l" rtl="0"/>
            <a:r>
              <a:rPr lang="en-US" sz="2400" dirty="0">
                <a:latin typeface="Times New Roman" panose="02020603050405020304" pitchFamily="18" charset="0"/>
                <a:cs typeface="Times New Roman" panose="02020603050405020304" pitchFamily="18" charset="0"/>
              </a:rPr>
              <a:t>Evaluating exit criteria</a:t>
            </a:r>
          </a:p>
          <a:p>
            <a:pPr lvl="1" algn="l" rtl="0"/>
            <a:r>
              <a:rPr lang="en-US" sz="2400" dirty="0">
                <a:latin typeface="Times New Roman" panose="02020603050405020304" pitchFamily="18" charset="0"/>
                <a:cs typeface="Times New Roman" panose="02020603050405020304" pitchFamily="18" charset="0"/>
              </a:rPr>
              <a:t>Reporting on the testing process and system under test</a:t>
            </a:r>
          </a:p>
          <a:p>
            <a:pPr lvl="1" algn="l" rtl="0"/>
            <a:r>
              <a:rPr lang="en-US" sz="2400" dirty="0">
                <a:latin typeface="Times New Roman" panose="02020603050405020304" pitchFamily="18" charset="0"/>
                <a:cs typeface="Times New Roman" panose="02020603050405020304" pitchFamily="18" charset="0"/>
              </a:rPr>
              <a:t>Finalizing closure activities after a test phase has been completed. </a:t>
            </a:r>
          </a:p>
          <a:p>
            <a:pPr lvl="1" algn="l" rtl="0"/>
            <a:r>
              <a:rPr lang="en-US" sz="2400" dirty="0">
                <a:latin typeface="Times New Roman" panose="02020603050405020304" pitchFamily="18" charset="0"/>
                <a:cs typeface="Times New Roman" panose="02020603050405020304" pitchFamily="18" charset="0"/>
              </a:rPr>
              <a:t>Reviewing documents (including source code)</a:t>
            </a:r>
          </a:p>
          <a:p>
            <a:pPr lvl="1" algn="l" rtl="0"/>
            <a:r>
              <a:rPr lang="en-US" sz="2400" dirty="0">
                <a:latin typeface="Times New Roman" panose="02020603050405020304" pitchFamily="18" charset="0"/>
                <a:cs typeface="Times New Roman" panose="02020603050405020304" pitchFamily="18" charset="0"/>
              </a:rPr>
              <a:t>Conducting static analysis.</a:t>
            </a:r>
          </a:p>
          <a:p>
            <a:pPr algn="l" rtl="0"/>
            <a:endParaRPr lang="en-US" sz="32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What is Testing? </a:t>
            </a:r>
            <a:endParaRPr lang="ar-E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4385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6"/>
          <p:cNvGraphicFramePr>
            <a:graphicFrameLocks noGrp="1"/>
          </p:cNvGraphicFramePr>
          <p:nvPr>
            <p:ph idx="1"/>
            <p:extLst>
              <p:ext uri="{D42A27DB-BD31-4B8C-83A1-F6EECF244321}">
                <p14:modId xmlns:p14="http://schemas.microsoft.com/office/powerpoint/2010/main" val="3679595706"/>
              </p:ext>
            </p:extLst>
          </p:nvPr>
        </p:nvGraphicFramePr>
        <p:xfrm>
          <a:off x="395288" y="1284288"/>
          <a:ext cx="8402637" cy="4881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pPr algn="l" rtl="0"/>
            <a:r>
              <a:rPr lang="en-US" b="1" dirty="0">
                <a:solidFill>
                  <a:schemeClr val="accent1">
                    <a:lumMod val="75000"/>
                  </a:schemeClr>
                </a:solidFill>
              </a:rPr>
              <a:t>Seven Testing Principles</a:t>
            </a:r>
            <a:endParaRPr lang="ar-EG" dirty="0"/>
          </a:p>
        </p:txBody>
      </p:sp>
    </p:spTree>
    <p:extLst>
      <p:ext uri="{BB962C8B-B14F-4D97-AF65-F5344CB8AC3E}">
        <p14:creationId xmlns:p14="http://schemas.microsoft.com/office/powerpoint/2010/main" val="2610448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gn="justLow" rtl="0"/>
            <a:r>
              <a:rPr lang="en-US" sz="2700" dirty="0">
                <a:latin typeface="Times New Roman" panose="02020603050405020304" pitchFamily="18" charset="0"/>
                <a:cs typeface="Times New Roman" panose="02020603050405020304" pitchFamily="18" charset="0"/>
              </a:rPr>
              <a:t>but cannot prove that there are no defects.</a:t>
            </a:r>
          </a:p>
          <a:p>
            <a:pPr lvl="0" algn="justLow" rtl="0"/>
            <a:r>
              <a:rPr lang="en-US" sz="2100" dirty="0">
                <a:latin typeface="Times New Roman" panose="02020603050405020304" pitchFamily="18" charset="0"/>
                <a:cs typeface="Times New Roman" panose="02020603050405020304" pitchFamily="18" charset="0"/>
              </a:rPr>
              <a:t>tests should be designed to find as many defects as possible</a:t>
            </a:r>
            <a:r>
              <a:rPr lang="en-US" sz="2100" dirty="0">
                <a:cs typeface="+mj-cs"/>
              </a:rPr>
              <a:t>.</a:t>
            </a:r>
          </a:p>
        </p:txBody>
      </p:sp>
      <p:sp>
        <p:nvSpPr>
          <p:cNvPr id="2" name="Title 1"/>
          <p:cNvSpPr>
            <a:spLocks noGrp="1"/>
          </p:cNvSpPr>
          <p:nvPr>
            <p:ph type="title"/>
          </p:nvPr>
        </p:nvSpPr>
        <p:spPr/>
        <p:txBody>
          <a:bodyPr>
            <a:normAutofit/>
          </a:bodyPr>
          <a:lstStyle/>
          <a:p>
            <a:pPr rtl="0"/>
            <a:r>
              <a:rPr lang="en-US" sz="3000" b="1" dirty="0">
                <a:solidFill>
                  <a:schemeClr val="accent1">
                    <a:lumMod val="75000"/>
                  </a:schemeClr>
                </a:solidFill>
              </a:rPr>
              <a:t>Principle 1- Testing shows presence of defects.</a:t>
            </a:r>
          </a:p>
        </p:txBody>
      </p:sp>
    </p:spTree>
    <p:extLst>
      <p:ext uri="{BB962C8B-B14F-4D97-AF65-F5344CB8AC3E}">
        <p14:creationId xmlns:p14="http://schemas.microsoft.com/office/powerpoint/2010/main" val="2426295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sz="3000" b="1" dirty="0">
                <a:solidFill>
                  <a:schemeClr val="accent1">
                    <a:lumMod val="75000"/>
                  </a:schemeClr>
                </a:solidFill>
              </a:rPr>
              <a:t>Principle 2- Exhaustive testing is impossible</a:t>
            </a:r>
          </a:p>
        </p:txBody>
      </p:sp>
      <p:sp>
        <p:nvSpPr>
          <p:cNvPr id="4" name="Rectangle 3"/>
          <p:cNvSpPr txBox="1">
            <a:spLocks noChangeArrowheads="1"/>
          </p:cNvSpPr>
          <p:nvPr/>
        </p:nvSpPr>
        <p:spPr>
          <a:xfrm>
            <a:off x="1501461" y="2311304"/>
            <a:ext cx="6506474" cy="3275882"/>
          </a:xfrm>
          <a:prstGeom prst="rect">
            <a:avLst/>
          </a:prstGeom>
        </p:spPr>
        <p:txBody>
          <a:bodyPr vert="horz">
            <a:noAutofit/>
          </a:bodyPr>
          <a:lstStyle/>
          <a:p>
            <a:pPr marL="205740" indent="-205740">
              <a:spcBef>
                <a:spcPct val="20000"/>
              </a:spcBef>
              <a:buClr>
                <a:schemeClr val="accent3"/>
              </a:buClr>
              <a:buSzPct val="95000"/>
              <a:buFont typeface="Wingdings 2"/>
              <a:buChar char=""/>
              <a:defRPr/>
            </a:pPr>
            <a:r>
              <a:rPr lang="en-GB" dirty="0"/>
              <a:t>What is exhaustive testing?</a:t>
            </a:r>
          </a:p>
          <a:p>
            <a:pPr marL="480060" lvl="1" indent="-185166">
              <a:spcBef>
                <a:spcPct val="20000"/>
              </a:spcBef>
              <a:buClr>
                <a:schemeClr val="accent1"/>
              </a:buClr>
              <a:buSzPct val="85000"/>
              <a:buFont typeface="Wingdings 2"/>
              <a:buChar char=""/>
              <a:defRPr/>
            </a:pPr>
            <a:r>
              <a:rPr lang="en-GB" dirty="0"/>
              <a:t>when all the testers are exhausted</a:t>
            </a:r>
          </a:p>
          <a:p>
            <a:pPr marL="480060" lvl="1" indent="-185166">
              <a:spcBef>
                <a:spcPct val="20000"/>
              </a:spcBef>
              <a:buClr>
                <a:schemeClr val="accent1"/>
              </a:buClr>
              <a:buSzPct val="85000"/>
              <a:buFont typeface="Wingdings 2"/>
              <a:buChar char=""/>
              <a:defRPr/>
            </a:pPr>
            <a:r>
              <a:rPr lang="en-GB" dirty="0"/>
              <a:t>when all the planned tests have been executed</a:t>
            </a:r>
          </a:p>
          <a:p>
            <a:pPr marL="480060" lvl="1" indent="-185166">
              <a:spcBef>
                <a:spcPct val="20000"/>
              </a:spcBef>
              <a:buClr>
                <a:schemeClr val="accent1"/>
              </a:buClr>
              <a:buSzPct val="85000"/>
              <a:buFont typeface="Wingdings 2"/>
              <a:buChar char=""/>
              <a:defRPr/>
            </a:pPr>
            <a:r>
              <a:rPr lang="en-GB" dirty="0"/>
              <a:t>exercising all combinations of inputs and preconditions</a:t>
            </a:r>
          </a:p>
          <a:p>
            <a:pPr marL="205740" indent="-205740">
              <a:spcBef>
                <a:spcPct val="20000"/>
              </a:spcBef>
              <a:buClr>
                <a:schemeClr val="accent3"/>
              </a:buClr>
              <a:buSzPct val="95000"/>
              <a:buFont typeface="Wingdings 2"/>
              <a:buChar char=""/>
              <a:defRPr/>
            </a:pPr>
            <a:r>
              <a:rPr lang="en-GB" dirty="0"/>
              <a:t>How much time will exhaustive testing take?</a:t>
            </a:r>
          </a:p>
          <a:p>
            <a:pPr marL="480060" lvl="1" indent="-185166">
              <a:spcBef>
                <a:spcPct val="20000"/>
              </a:spcBef>
              <a:buClr>
                <a:schemeClr val="accent1"/>
              </a:buClr>
              <a:buSzPct val="85000"/>
              <a:buFont typeface="Wingdings 2"/>
              <a:buChar char=""/>
              <a:defRPr/>
            </a:pPr>
            <a:r>
              <a:rPr lang="en-GB" dirty="0"/>
              <a:t>infinite time</a:t>
            </a:r>
          </a:p>
          <a:p>
            <a:pPr marL="480060" lvl="1" indent="-185166">
              <a:spcBef>
                <a:spcPct val="20000"/>
              </a:spcBef>
              <a:buClr>
                <a:schemeClr val="accent1"/>
              </a:buClr>
              <a:buSzPct val="85000"/>
              <a:buFont typeface="Wingdings 2"/>
              <a:buChar char=""/>
              <a:defRPr/>
            </a:pPr>
            <a:r>
              <a:rPr lang="en-GB" dirty="0"/>
              <a:t>not much time</a:t>
            </a:r>
          </a:p>
          <a:p>
            <a:pPr marL="480060" lvl="1" indent="-185166">
              <a:spcBef>
                <a:spcPct val="20000"/>
              </a:spcBef>
              <a:buClr>
                <a:schemeClr val="accent1"/>
              </a:buClr>
              <a:buSzPct val="85000"/>
              <a:buFont typeface="Wingdings 2"/>
              <a:buChar char=""/>
              <a:defRPr/>
            </a:pPr>
            <a:r>
              <a:rPr lang="en-GB" dirty="0"/>
              <a:t>impractical amount of time</a:t>
            </a:r>
          </a:p>
        </p:txBody>
      </p:sp>
      <p:grpSp>
        <p:nvGrpSpPr>
          <p:cNvPr id="5" name="Group 7"/>
          <p:cNvGrpSpPr>
            <a:grpSpLocks/>
          </p:cNvGrpSpPr>
          <p:nvPr/>
        </p:nvGrpSpPr>
        <p:grpSpPr bwMode="auto">
          <a:xfrm>
            <a:off x="4229101" y="4275534"/>
            <a:ext cx="176945" cy="220266"/>
            <a:chOff x="4068" y="441"/>
            <a:chExt cx="161" cy="185"/>
          </a:xfrm>
        </p:grpSpPr>
        <p:sp>
          <p:nvSpPr>
            <p:cNvPr id="6" name="Line 8"/>
            <p:cNvSpPr>
              <a:spLocks noChangeShapeType="1"/>
            </p:cNvSpPr>
            <p:nvPr/>
          </p:nvSpPr>
          <p:spPr bwMode="hidden">
            <a:xfrm flipV="1">
              <a:off x="4068" y="441"/>
              <a:ext cx="153" cy="185"/>
            </a:xfrm>
            <a:prstGeom prst="line">
              <a:avLst/>
            </a:prstGeom>
            <a:noFill/>
            <a:ln w="50800">
              <a:solidFill>
                <a:srgbClr val="618FFD"/>
              </a:solidFill>
              <a:round/>
              <a:headEnd type="none" w="sm" len="sm"/>
              <a:tailEnd type="none" w="sm" len="sm"/>
            </a:ln>
            <a:effectLst/>
          </p:spPr>
          <p:txBody>
            <a:bodyPr wrap="none" anchor="ctr"/>
            <a:lstStyle/>
            <a:p>
              <a:endParaRPr lang="en-US" sz="1350" dirty="0"/>
            </a:p>
          </p:txBody>
        </p:sp>
        <p:sp>
          <p:nvSpPr>
            <p:cNvPr id="7" name="Line 9"/>
            <p:cNvSpPr>
              <a:spLocks noChangeShapeType="1"/>
            </p:cNvSpPr>
            <p:nvPr/>
          </p:nvSpPr>
          <p:spPr bwMode="hidden">
            <a:xfrm>
              <a:off x="4068" y="441"/>
              <a:ext cx="161" cy="160"/>
            </a:xfrm>
            <a:prstGeom prst="line">
              <a:avLst/>
            </a:prstGeom>
            <a:noFill/>
            <a:ln w="50800">
              <a:solidFill>
                <a:srgbClr val="618FFD"/>
              </a:solidFill>
              <a:round/>
              <a:headEnd type="none" w="sm" len="sm"/>
              <a:tailEnd type="none" w="sm" len="sm"/>
            </a:ln>
            <a:effectLst/>
          </p:spPr>
          <p:txBody>
            <a:bodyPr wrap="none" anchor="ctr"/>
            <a:lstStyle/>
            <a:p>
              <a:endParaRPr lang="en-US" sz="1350" dirty="0"/>
            </a:p>
          </p:txBody>
        </p:sp>
      </p:grpSp>
      <p:grpSp>
        <p:nvGrpSpPr>
          <p:cNvPr id="8" name="Group 13"/>
          <p:cNvGrpSpPr>
            <a:grpSpLocks/>
          </p:cNvGrpSpPr>
          <p:nvPr/>
        </p:nvGrpSpPr>
        <p:grpSpPr bwMode="auto">
          <a:xfrm>
            <a:off x="3886201" y="3989784"/>
            <a:ext cx="176945" cy="220266"/>
            <a:chOff x="4068" y="441"/>
            <a:chExt cx="161" cy="185"/>
          </a:xfrm>
        </p:grpSpPr>
        <p:sp>
          <p:nvSpPr>
            <p:cNvPr id="9" name="Line 14"/>
            <p:cNvSpPr>
              <a:spLocks noChangeShapeType="1"/>
            </p:cNvSpPr>
            <p:nvPr/>
          </p:nvSpPr>
          <p:spPr bwMode="hidden">
            <a:xfrm flipV="1">
              <a:off x="4068" y="441"/>
              <a:ext cx="153" cy="185"/>
            </a:xfrm>
            <a:prstGeom prst="line">
              <a:avLst/>
            </a:prstGeom>
            <a:noFill/>
            <a:ln w="50800">
              <a:solidFill>
                <a:srgbClr val="618FFD"/>
              </a:solidFill>
              <a:round/>
              <a:headEnd type="none" w="sm" len="sm"/>
              <a:tailEnd type="none" w="sm" len="sm"/>
            </a:ln>
            <a:effectLst/>
          </p:spPr>
          <p:txBody>
            <a:bodyPr wrap="none" anchor="ctr"/>
            <a:lstStyle/>
            <a:p>
              <a:endParaRPr lang="en-US" sz="1350" dirty="0"/>
            </a:p>
          </p:txBody>
        </p:sp>
        <p:sp>
          <p:nvSpPr>
            <p:cNvPr id="10" name="Line 15"/>
            <p:cNvSpPr>
              <a:spLocks noChangeShapeType="1"/>
            </p:cNvSpPr>
            <p:nvPr/>
          </p:nvSpPr>
          <p:spPr bwMode="hidden">
            <a:xfrm>
              <a:off x="4068" y="441"/>
              <a:ext cx="161" cy="160"/>
            </a:xfrm>
            <a:prstGeom prst="line">
              <a:avLst/>
            </a:prstGeom>
            <a:noFill/>
            <a:ln w="50800">
              <a:solidFill>
                <a:srgbClr val="618FFD"/>
              </a:solidFill>
              <a:round/>
              <a:headEnd type="none" w="sm" len="sm"/>
              <a:tailEnd type="none" w="sm" len="sm"/>
            </a:ln>
            <a:effectLst/>
          </p:spPr>
          <p:txBody>
            <a:bodyPr wrap="none" anchor="ctr"/>
            <a:lstStyle/>
            <a:p>
              <a:endParaRPr lang="en-US" sz="1350" dirty="0"/>
            </a:p>
          </p:txBody>
        </p:sp>
      </p:grpSp>
      <p:grpSp>
        <p:nvGrpSpPr>
          <p:cNvPr id="11" name="Group 16"/>
          <p:cNvGrpSpPr>
            <a:grpSpLocks/>
          </p:cNvGrpSpPr>
          <p:nvPr/>
        </p:nvGrpSpPr>
        <p:grpSpPr bwMode="auto">
          <a:xfrm>
            <a:off x="5029201" y="4618434"/>
            <a:ext cx="213214" cy="239316"/>
            <a:chOff x="4100" y="173"/>
            <a:chExt cx="194" cy="201"/>
          </a:xfrm>
        </p:grpSpPr>
        <p:sp>
          <p:nvSpPr>
            <p:cNvPr id="12" name="Line 17"/>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p:spPr>
          <p:txBody>
            <a:bodyPr wrap="none" anchor="ctr"/>
            <a:lstStyle/>
            <a:p>
              <a:endParaRPr lang="en-US" sz="1350" dirty="0"/>
            </a:p>
          </p:txBody>
        </p:sp>
        <p:sp>
          <p:nvSpPr>
            <p:cNvPr id="13" name="Line 18"/>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p:spPr>
          <p:txBody>
            <a:bodyPr wrap="none" anchor="ctr"/>
            <a:lstStyle/>
            <a:p>
              <a:endParaRPr lang="en-US" sz="1350" dirty="0"/>
            </a:p>
          </p:txBody>
        </p:sp>
      </p:grpSp>
      <p:grpSp>
        <p:nvGrpSpPr>
          <p:cNvPr id="14" name="Group 19"/>
          <p:cNvGrpSpPr>
            <a:grpSpLocks/>
          </p:cNvGrpSpPr>
          <p:nvPr/>
        </p:nvGrpSpPr>
        <p:grpSpPr bwMode="auto">
          <a:xfrm>
            <a:off x="6915151" y="2628900"/>
            <a:ext cx="176945" cy="220266"/>
            <a:chOff x="4068" y="441"/>
            <a:chExt cx="161" cy="185"/>
          </a:xfrm>
        </p:grpSpPr>
        <p:sp>
          <p:nvSpPr>
            <p:cNvPr id="15" name="Line 20"/>
            <p:cNvSpPr>
              <a:spLocks noChangeShapeType="1"/>
            </p:cNvSpPr>
            <p:nvPr/>
          </p:nvSpPr>
          <p:spPr bwMode="hidden">
            <a:xfrm flipV="1">
              <a:off x="4068" y="441"/>
              <a:ext cx="153" cy="185"/>
            </a:xfrm>
            <a:prstGeom prst="line">
              <a:avLst/>
            </a:prstGeom>
            <a:noFill/>
            <a:ln w="50800">
              <a:solidFill>
                <a:srgbClr val="618FFD"/>
              </a:solidFill>
              <a:round/>
              <a:headEnd type="none" w="sm" len="sm"/>
              <a:tailEnd type="none" w="sm" len="sm"/>
            </a:ln>
            <a:effectLst/>
          </p:spPr>
          <p:txBody>
            <a:bodyPr wrap="none" anchor="ctr"/>
            <a:lstStyle/>
            <a:p>
              <a:endParaRPr lang="en-US" sz="1350" dirty="0"/>
            </a:p>
          </p:txBody>
        </p:sp>
        <p:sp>
          <p:nvSpPr>
            <p:cNvPr id="16" name="Line 21"/>
            <p:cNvSpPr>
              <a:spLocks noChangeShapeType="1"/>
            </p:cNvSpPr>
            <p:nvPr/>
          </p:nvSpPr>
          <p:spPr bwMode="hidden">
            <a:xfrm>
              <a:off x="4068" y="441"/>
              <a:ext cx="161" cy="160"/>
            </a:xfrm>
            <a:prstGeom prst="line">
              <a:avLst/>
            </a:prstGeom>
            <a:noFill/>
            <a:ln w="50800">
              <a:solidFill>
                <a:srgbClr val="618FFD"/>
              </a:solidFill>
              <a:round/>
              <a:headEnd type="none" w="sm" len="sm"/>
              <a:tailEnd type="none" w="sm" len="sm"/>
            </a:ln>
            <a:effectLst/>
          </p:spPr>
          <p:txBody>
            <a:bodyPr wrap="none" anchor="ctr"/>
            <a:lstStyle/>
            <a:p>
              <a:endParaRPr lang="en-US" sz="1350" dirty="0"/>
            </a:p>
          </p:txBody>
        </p:sp>
      </p:grpSp>
      <p:grpSp>
        <p:nvGrpSpPr>
          <p:cNvPr id="17" name="Group 22"/>
          <p:cNvGrpSpPr>
            <a:grpSpLocks/>
          </p:cNvGrpSpPr>
          <p:nvPr/>
        </p:nvGrpSpPr>
        <p:grpSpPr bwMode="auto">
          <a:xfrm>
            <a:off x="7600951" y="2961084"/>
            <a:ext cx="213214" cy="239316"/>
            <a:chOff x="4100" y="173"/>
            <a:chExt cx="194" cy="201"/>
          </a:xfrm>
        </p:grpSpPr>
        <p:sp>
          <p:nvSpPr>
            <p:cNvPr id="18" name="Line 23"/>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p:spPr>
          <p:txBody>
            <a:bodyPr wrap="none" anchor="ctr"/>
            <a:lstStyle/>
            <a:p>
              <a:endParaRPr lang="en-US" sz="1350" dirty="0"/>
            </a:p>
          </p:txBody>
        </p:sp>
        <p:sp>
          <p:nvSpPr>
            <p:cNvPr id="19" name="Line 24"/>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p:spPr>
          <p:txBody>
            <a:bodyPr wrap="none" anchor="ctr"/>
            <a:lstStyle/>
            <a:p>
              <a:endParaRPr lang="en-US" sz="1350" dirty="0"/>
            </a:p>
          </p:txBody>
        </p:sp>
      </p:grpSp>
      <p:grpSp>
        <p:nvGrpSpPr>
          <p:cNvPr id="20" name="Group 25"/>
          <p:cNvGrpSpPr>
            <a:grpSpLocks/>
          </p:cNvGrpSpPr>
          <p:nvPr/>
        </p:nvGrpSpPr>
        <p:grpSpPr bwMode="auto">
          <a:xfrm>
            <a:off x="5943601" y="2343150"/>
            <a:ext cx="176945" cy="220266"/>
            <a:chOff x="4068" y="441"/>
            <a:chExt cx="161" cy="185"/>
          </a:xfrm>
        </p:grpSpPr>
        <p:sp>
          <p:nvSpPr>
            <p:cNvPr id="21" name="Line 26"/>
            <p:cNvSpPr>
              <a:spLocks noChangeShapeType="1"/>
            </p:cNvSpPr>
            <p:nvPr/>
          </p:nvSpPr>
          <p:spPr bwMode="hidden">
            <a:xfrm flipV="1">
              <a:off x="4068" y="441"/>
              <a:ext cx="153" cy="185"/>
            </a:xfrm>
            <a:prstGeom prst="line">
              <a:avLst/>
            </a:prstGeom>
            <a:noFill/>
            <a:ln w="50800">
              <a:solidFill>
                <a:srgbClr val="618FFD"/>
              </a:solidFill>
              <a:round/>
              <a:headEnd type="none" w="sm" len="sm"/>
              <a:tailEnd type="none" w="sm" len="sm"/>
            </a:ln>
            <a:effectLst/>
          </p:spPr>
          <p:txBody>
            <a:bodyPr wrap="none" anchor="ctr"/>
            <a:lstStyle/>
            <a:p>
              <a:endParaRPr lang="en-US" sz="1350" dirty="0"/>
            </a:p>
          </p:txBody>
        </p:sp>
        <p:sp>
          <p:nvSpPr>
            <p:cNvPr id="22" name="Line 27"/>
            <p:cNvSpPr>
              <a:spLocks noChangeShapeType="1"/>
            </p:cNvSpPr>
            <p:nvPr/>
          </p:nvSpPr>
          <p:spPr bwMode="hidden">
            <a:xfrm>
              <a:off x="4068" y="441"/>
              <a:ext cx="161" cy="160"/>
            </a:xfrm>
            <a:prstGeom prst="line">
              <a:avLst/>
            </a:prstGeom>
            <a:noFill/>
            <a:ln w="50800">
              <a:solidFill>
                <a:srgbClr val="618FFD"/>
              </a:solidFill>
              <a:round/>
              <a:headEnd type="none" w="sm" len="sm"/>
              <a:tailEnd type="none" w="sm" len="sm"/>
            </a:ln>
            <a:effectLst/>
          </p:spPr>
          <p:txBody>
            <a:bodyPr wrap="none" anchor="ctr"/>
            <a:lstStyle/>
            <a:p>
              <a:endParaRPr lang="en-US" sz="1350" dirty="0"/>
            </a:p>
          </p:txBody>
        </p:sp>
      </p:grpSp>
    </p:spTree>
    <p:extLst>
      <p:ext uri="{BB962C8B-B14F-4D97-AF65-F5344CB8AC3E}">
        <p14:creationId xmlns:p14="http://schemas.microsoft.com/office/powerpoint/2010/main" val="273650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20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20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20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2000"/>
                                        <p:tgtEl>
                                          <p:spTgt spid="4">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4" name="Picture 5"/>
          <p:cNvPicPr>
            <a:picLocks noChangeAspect="1" noChangeArrowheads="1"/>
          </p:cNvPicPr>
          <p:nvPr/>
        </p:nvPicPr>
        <p:blipFill>
          <a:blip r:embed="rId3" cstate="print"/>
          <a:srcRect/>
          <a:stretch>
            <a:fillRect/>
          </a:stretch>
        </p:blipFill>
        <p:spPr bwMode="auto">
          <a:xfrm>
            <a:off x="899592" y="1772816"/>
            <a:ext cx="6471131" cy="3762877"/>
          </a:xfrm>
          <a:prstGeom prst="rect">
            <a:avLst/>
          </a:prstGeom>
          <a:noFill/>
          <a:ln w="9525" algn="ctr">
            <a:noFill/>
            <a:miter lim="800000"/>
            <a:headEnd/>
            <a:tailEnd/>
          </a:ln>
        </p:spPr>
      </p:pic>
      <p:sp>
        <p:nvSpPr>
          <p:cNvPr id="177155" name="Rectangle 3"/>
          <p:cNvSpPr>
            <a:spLocks noGrp="1" noChangeArrowheads="1"/>
          </p:cNvSpPr>
          <p:nvPr>
            <p:ph type="title"/>
          </p:nvPr>
        </p:nvSpPr>
        <p:spPr>
          <a:noFill/>
        </p:spPr>
        <p:txBody>
          <a:bodyPr vert="horz" lIns="69056" tIns="34529" rIns="69056" bIns="34529" rtlCol="0" anchor="b">
            <a:noAutofit/>
          </a:bodyPr>
          <a:lstStyle/>
          <a:p>
            <a:pPr lvl="0" rtl="0"/>
            <a:r>
              <a:rPr lang="en-US" sz="3000" b="1" dirty="0">
                <a:solidFill>
                  <a:schemeClr val="accent1">
                    <a:lumMod val="75000"/>
                  </a:schemeClr>
                </a:solidFill>
              </a:rPr>
              <a:t>Principle 3- Early testing</a:t>
            </a:r>
          </a:p>
        </p:txBody>
      </p:sp>
      <p:grpSp>
        <p:nvGrpSpPr>
          <p:cNvPr id="2" name="Group 9"/>
          <p:cNvGrpSpPr>
            <a:grpSpLocks/>
          </p:cNvGrpSpPr>
          <p:nvPr/>
        </p:nvGrpSpPr>
        <p:grpSpPr bwMode="auto">
          <a:xfrm>
            <a:off x="2366231" y="3207544"/>
            <a:ext cx="835382" cy="1496616"/>
            <a:chOff x="1027" y="1974"/>
            <a:chExt cx="702" cy="1257"/>
          </a:xfrm>
        </p:grpSpPr>
        <p:sp>
          <p:nvSpPr>
            <p:cNvPr id="177159" name="Line 7"/>
            <p:cNvSpPr>
              <a:spLocks noChangeShapeType="1"/>
            </p:cNvSpPr>
            <p:nvPr/>
          </p:nvSpPr>
          <p:spPr bwMode="auto">
            <a:xfrm flipH="1">
              <a:off x="1027" y="2204"/>
              <a:ext cx="401" cy="1027"/>
            </a:xfrm>
            <a:prstGeom prst="line">
              <a:avLst/>
            </a:prstGeom>
            <a:noFill/>
            <a:ln w="38100">
              <a:solidFill>
                <a:srgbClr val="FF0000"/>
              </a:solidFill>
              <a:round/>
              <a:headEnd/>
              <a:tailEnd type="triangle" w="lg" len="lg"/>
            </a:ln>
          </p:spPr>
          <p:txBody>
            <a:bodyPr wrap="none" anchor="ctr"/>
            <a:lstStyle/>
            <a:p>
              <a:endParaRPr lang="en-US" sz="1350" dirty="0"/>
            </a:p>
          </p:txBody>
        </p:sp>
        <p:sp>
          <p:nvSpPr>
            <p:cNvPr id="177160" name="Text Box 8"/>
            <p:cNvSpPr txBox="1">
              <a:spLocks noChangeArrowheads="1"/>
            </p:cNvSpPr>
            <p:nvPr/>
          </p:nvSpPr>
          <p:spPr bwMode="auto">
            <a:xfrm>
              <a:off x="1323" y="1974"/>
              <a:ext cx="406" cy="252"/>
            </a:xfrm>
            <a:prstGeom prst="rect">
              <a:avLst/>
            </a:prstGeom>
            <a:noFill/>
            <a:ln w="9525" algn="ctr">
              <a:noFill/>
              <a:miter lim="800000"/>
              <a:headEnd/>
              <a:tailEnd/>
            </a:ln>
          </p:spPr>
          <p:txBody>
            <a:bodyPr wrap="none">
              <a:spAutoFit/>
            </a:bodyPr>
            <a:lstStyle/>
            <a:p>
              <a:r>
                <a:rPr lang="en-US" sz="1350" b="1" dirty="0">
                  <a:solidFill>
                    <a:schemeClr val="bg1"/>
                  </a:solidFill>
                </a:rPr>
                <a:t>$ 25</a:t>
              </a:r>
            </a:p>
          </p:txBody>
        </p:sp>
      </p:grpSp>
    </p:spTree>
    <p:extLst>
      <p:ext uri="{BB962C8B-B14F-4D97-AF65-F5344CB8AC3E}">
        <p14:creationId xmlns:p14="http://schemas.microsoft.com/office/powerpoint/2010/main" val="32327227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13914</TotalTime>
  <Words>1680</Words>
  <Application>Microsoft Office PowerPoint</Application>
  <PresentationFormat>On-screen Show (4:3)</PresentationFormat>
  <Paragraphs>215</Paragraphs>
  <Slides>27</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Calibri Light</vt:lpstr>
      <vt:lpstr>Wingdings 2</vt:lpstr>
      <vt:lpstr>Malgun Gothic</vt:lpstr>
      <vt:lpstr>Calibri</vt:lpstr>
      <vt:lpstr>Times New Roman</vt:lpstr>
      <vt:lpstr>Wingdings</vt:lpstr>
      <vt:lpstr>GulimChe</vt:lpstr>
      <vt:lpstr>AngsanaUPC</vt:lpstr>
      <vt:lpstr>Arial</vt:lpstr>
      <vt:lpstr>Retrospect</vt:lpstr>
      <vt:lpstr>Quality Assurance of Software and  Information Systems</vt:lpstr>
      <vt:lpstr>Software Testing Definitions</vt:lpstr>
      <vt:lpstr>Testing and Debugging</vt:lpstr>
      <vt:lpstr>Testing Objectives</vt:lpstr>
      <vt:lpstr>What is Testing? </vt:lpstr>
      <vt:lpstr>Seven Testing Principles</vt:lpstr>
      <vt:lpstr>Principle 1- Testing shows presence of defects.</vt:lpstr>
      <vt:lpstr>Principle 2- Exhaustive testing is impossible</vt:lpstr>
      <vt:lpstr>Principle 3- Early testing</vt:lpstr>
      <vt:lpstr>Principle 4- Defect clustering</vt:lpstr>
      <vt:lpstr>Principle 5- Pesticide paradox</vt:lpstr>
      <vt:lpstr>Principle 6- Testing is context dependent</vt:lpstr>
      <vt:lpstr>Principle 7- Absence-of-errors fallacy</vt:lpstr>
      <vt:lpstr>VV&amp;T</vt:lpstr>
      <vt:lpstr>Waterfall Model</vt:lpstr>
      <vt:lpstr>V-model (Sequential Development Model)</vt:lpstr>
      <vt:lpstr>Iterative-incremental Development Models </vt:lpstr>
      <vt:lpstr>Testing Levels</vt:lpstr>
      <vt:lpstr>Test Levels :  1.  Unit (component) Testing </vt:lpstr>
      <vt:lpstr>Test Levels :  2.  Integration Testing</vt:lpstr>
      <vt:lpstr>Test Levels:   3. System Testing </vt:lpstr>
      <vt:lpstr>Test Levels: 4. System Integration Testing</vt:lpstr>
      <vt:lpstr>Test Levels: 5 .  Acceptance Testing</vt:lpstr>
      <vt:lpstr>Testing Types</vt:lpstr>
      <vt:lpstr>Functional Testing</vt:lpstr>
      <vt:lpstr>2.  Non-Functional Testing</vt:lpstr>
      <vt:lpstr>THANK YOU</vt:lpstr>
    </vt:vector>
  </TitlesOfParts>
  <Manager>Slide Members</Manager>
  <Company>YESFORM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 _x000d_
회사 : YESFORM Co.,Ltd.</dc:creator>
  <cp:keywords>SlideMembers, ppt, PPT Templates, Presentation, Diagram, Chart, Yesform, Google slides, Keynote, Free Slides</cp:keywords>
  <dc:description>The copyright of this document is at Slide Members. Unauthorized copying may result in legal sanctions.</dc:description>
  <cp:lastModifiedBy>Marawan</cp:lastModifiedBy>
  <cp:revision>34</cp:revision>
  <dcterms:created xsi:type="dcterms:W3CDTF">2010-02-01T08:03:16Z</dcterms:created>
  <dcterms:modified xsi:type="dcterms:W3CDTF">2020-04-02T11:43:17Z</dcterms:modified>
  <cp:category>www.slidemembers.com</cp:category>
</cp:coreProperties>
</file>