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73" r:id="rId3"/>
    <p:sldId id="276" r:id="rId4"/>
    <p:sldId id="277" r:id="rId5"/>
    <p:sldId id="278" r:id="rId6"/>
    <p:sldId id="280" r:id="rId7"/>
    <p:sldId id="281" r:id="rId8"/>
    <p:sldId id="279" r:id="rId9"/>
    <p:sldId id="283" r:id="rId10"/>
    <p:sldId id="282" r:id="rId11"/>
    <p:sldId id="285" r:id="rId12"/>
    <p:sldId id="286" r:id="rId13"/>
    <p:sldId id="284" r:id="rId14"/>
    <p:sldId id="288" r:id="rId15"/>
    <p:sldId id="289" r:id="rId16"/>
    <p:sldId id="290" r:id="rId17"/>
    <p:sldId id="291" r:id="rId18"/>
    <p:sldId id="293" r:id="rId19"/>
    <p:sldId id="292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3C47-A99F-4E4A-8611-18B792131DA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Section </a:t>
            </a:r>
            <a:r>
              <a:rPr lang="ar-EG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627904"/>
              </p:ext>
            </p:extLst>
          </p:nvPr>
        </p:nvGraphicFramePr>
        <p:xfrm>
          <a:off x="0" y="81885"/>
          <a:ext cx="12173803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89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&lt;GL\</a:t>
                      </a:r>
                      <a:r>
                        <a:rPr lang="en-US" sz="1800" b="1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lang="en-US" sz="18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display()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GL_QUADS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glColor3f(0.8, 0.7, 0.1);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-.8);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glVertex2f(-.8,.5);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0.5);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-.8);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GL_QUADS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glColor3f(0.5, 0.5, 1.0);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0.5);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-.8); 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-.8);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.5);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glColor3f(0.6, 0.6, 0.6);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glVertex2f(-0.8,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glVertex2f(-0.6,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glVertex2f(-0.4,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glColor3f(0.6, 0.0, 0.4);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glVertex2f(-0.6,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glVertex2f(-0.4,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glVertex2f(-0.2,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glColor3f(0.1, 0.0, 0.1);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glVertex2f(-0.4,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glVertex2f(-0.2,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glVertex2f(0.0,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glColor3f(.9, 0.7, 0.5);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glVertex2f(-0.2, .8);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glVertex2f(0.0,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glVertex2f(0.2,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glColor3f(0.9, 0.3, 1.0);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glVertex2f(0, 0.5);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glVertex2f(0.2,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glVertex2f(.4, 0.5);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glColor3f(0.0, 0.5, 0.5);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glVertex2f(0.2, .8);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glVertex2f(0.4,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glVertex2f(0.6,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(GL_TRIANGLES);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glColor3f(0.9, 0.2, 0.6);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glVertex2f(0.4,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glVertex2f(0.6, .8);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glVertex2f(0.8, .5);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glutSwapBuffers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argc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char**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argc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(GLUT_DOUBLE | GLUT_RGB);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(350, 150);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(100, 100);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("GL_POINTS");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glutDisplayFunc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(display);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return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Draw this shape 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21" t="3042" r="2806"/>
          <a:stretch/>
        </p:blipFill>
        <p:spPr>
          <a:xfrm>
            <a:off x="668740" y="382136"/>
            <a:ext cx="11109278" cy="61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798"/>
              </p:ext>
            </p:extLst>
          </p:nvPr>
        </p:nvGraphicFramePr>
        <p:xfrm>
          <a:off x="0" y="68237"/>
          <a:ext cx="12173803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89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&lt;GL\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GL_QUAD_STRIP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glColor3f(0.8, 0.7, 0.1);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 -.8);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glColor3f(0.5, 0.5, 1.0);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glVertex2f(-.8,.5);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glColor3f(0.6, 0.0, 0.4);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-.8);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glColor3f(0.6, 0.6, 0.6);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 0.5);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glColor3f(0.0, 0.5, 0.5);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-.8);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glColor3f(0.2, 0.5, 0.9);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glVertex2f(.8, .5);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GL_TRIANGLE_STRIP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glColor3f(0.6, 0.6, 0.6);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glVertex2f(-0.8, .5);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//0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glVertex2f(-0.6, .8);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glVertex2f(-0.4, .5);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glColor3f(0.6, 0.0, 0.4);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glVertex2f(-0.2, .8);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glColor3f(0.1, 0.0, 0.1);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glVertex2f(0.0, .5);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glColor3f(.9, 0.7, 0.5);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glVertex2f(0.2, .8);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glColor3f(0.9, 0.3, 1.0);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glVertex2f(.4, 0.5);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//6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glColor3f(0.0, 0.5, 0.5);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glVertex2f(0.6, .8);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//7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glColor3f(0.9, 0.2, 0.6);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glVertex2f(0.8, .5);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//8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glutSwapBuffers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 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GLUT_DOUBLE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8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GLUT_RGB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(350, 150);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(100, 100);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"Primitives"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glutDisplayFunc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(display);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62" r="6827"/>
          <a:stretch/>
        </p:blipFill>
        <p:spPr>
          <a:xfrm>
            <a:off x="520225" y="327546"/>
            <a:ext cx="11127635" cy="61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559702"/>
              </p:ext>
            </p:extLst>
          </p:nvPr>
        </p:nvGraphicFramePr>
        <p:xfrm>
          <a:off x="0" y="68237"/>
          <a:ext cx="12173803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8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&lt;GL\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GL_TRIANGLE_FAN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glColor3f(0.6, 0.6, 0.6);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glVertex2f(0,0);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//0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glColor3f(0.6, 0.0, 0.4);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glVertex2f(-.5, .5);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glColor3f(0.1, 0.0, 0.1);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glVertex2f(-0.2, .7);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glColor3f(.9, 0.7, 0.5);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glVertex2f(0.2, .7);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glColor3f(0.9, 0.3, 1.0);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glVertex2f(.5, 0.5);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glutSwapBuffers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argc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** 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argc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GLUT_DOUBLE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|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GLUT_RGB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(350, 150);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(100, 100);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F008A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"Primitives"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glutDisplayFunc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(display);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4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3D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Z axis from -1 to 1 </a:t>
            </a:r>
          </a:p>
          <a:p>
            <a:r>
              <a:rPr lang="en-US" sz="3200" dirty="0" smtClean="0"/>
              <a:t>- into the screen </a:t>
            </a:r>
          </a:p>
          <a:p>
            <a:r>
              <a:rPr lang="en-US" sz="3200" dirty="0" smtClean="0"/>
              <a:t>+ zooming out toward the viewer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0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glClearDepth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glClearDepth</a:t>
            </a:r>
            <a:r>
              <a:rPr lang="en-US" dirty="0"/>
              <a:t> specifies the depth value used by </a:t>
            </a:r>
            <a:r>
              <a:rPr lang="en-US" dirty="0" err="1"/>
              <a:t>glClear</a:t>
            </a:r>
            <a:r>
              <a:rPr lang="en-US" dirty="0"/>
              <a:t> to clear the depth buffer. </a:t>
            </a:r>
            <a:endParaRPr lang="ar-EG" dirty="0" smtClean="0"/>
          </a:p>
          <a:p>
            <a:r>
              <a:rPr lang="en-US" dirty="0" smtClean="0"/>
              <a:t>Values </a:t>
            </a:r>
            <a:r>
              <a:rPr lang="en-US" dirty="0"/>
              <a:t>specified by </a:t>
            </a:r>
            <a:r>
              <a:rPr lang="en-US" dirty="0" err="1"/>
              <a:t>glClearDepth</a:t>
            </a:r>
            <a:r>
              <a:rPr lang="en-US" dirty="0"/>
              <a:t> are clamped to the range 0 1 </a:t>
            </a:r>
            <a:r>
              <a:rPr lang="en-US" dirty="0" smtClean="0"/>
              <a:t>.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Usage:</a:t>
            </a:r>
            <a:r>
              <a:rPr lang="en-US" dirty="0"/>
              <a:t> </a:t>
            </a:r>
            <a:r>
              <a:rPr lang="en-US" dirty="0" err="1"/>
              <a:t>glClearDepth</a:t>
            </a:r>
            <a:r>
              <a:rPr lang="en-US" dirty="0"/>
              <a:t>(depth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25896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glDepthFunc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glDepthFunc</a:t>
            </a:r>
            <a:r>
              <a:rPr lang="en-US" dirty="0"/>
              <a:t> specifies the function used to compare each incoming pixel depth value with the depth value present in the depth buffer. The comparison is performed only if depth testing is enabled. 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Usage: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glEnable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GL_DEPTH_TEST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glDepthFunc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2"/>
            <a:ext cx="10515600" cy="5083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glDepthFunc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362" y="818866"/>
            <a:ext cx="8917229" cy="59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glMatrixMode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glMatrixMode</a:t>
            </a:r>
            <a:r>
              <a:rPr lang="en-US" dirty="0"/>
              <a:t> - specify which matrix is the current </a:t>
            </a:r>
            <a:r>
              <a:rPr lang="en-US" dirty="0" smtClean="0"/>
              <a:t>matrix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Usage</a:t>
            </a:r>
            <a:r>
              <a:rPr lang="en-US" b="1" dirty="0">
                <a:solidFill>
                  <a:schemeClr val="accent6"/>
                </a:solidFill>
              </a:rPr>
              <a:t>: </a:t>
            </a:r>
            <a:r>
              <a:rPr lang="en-US" dirty="0" err="1"/>
              <a:t>glMatrixMode</a:t>
            </a:r>
            <a:r>
              <a:rPr lang="en-US" dirty="0"/>
              <a:t>(mode)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GL_MODELVIEW</a:t>
            </a:r>
            <a:r>
              <a:rPr lang="en-US" dirty="0"/>
              <a:t>(Coordinates of the natural world)</a:t>
            </a:r>
          </a:p>
          <a:p>
            <a:r>
              <a:rPr lang="en-US" dirty="0"/>
              <a:t>Applies subsequent matrix operations to the </a:t>
            </a:r>
            <a:r>
              <a:rPr lang="en-US" dirty="0" err="1"/>
              <a:t>modelview</a:t>
            </a:r>
            <a:r>
              <a:rPr lang="en-US" dirty="0"/>
              <a:t> matrix stack.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GL_PROJECTION</a:t>
            </a:r>
            <a:r>
              <a:rPr lang="en-US" dirty="0"/>
              <a:t>(Computer coordinates)</a:t>
            </a:r>
          </a:p>
          <a:p>
            <a:r>
              <a:rPr lang="en-US" dirty="0"/>
              <a:t>Applies subsequent matrix operations to the projection matrix stack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8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glBegin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dirty="0" smtClean="0"/>
              <a:t>The ten possible arguments for </a:t>
            </a:r>
            <a:r>
              <a:rPr lang="en-US" dirty="0" err="1" smtClean="0"/>
              <a:t>glBegin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3534" r="5963" b="6432"/>
          <a:stretch/>
        </p:blipFill>
        <p:spPr bwMode="auto">
          <a:xfrm>
            <a:off x="2361061" y="1537363"/>
            <a:ext cx="7779224" cy="5190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678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glLoadIdentity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glLoadIdentity </a:t>
            </a:r>
            <a:r>
              <a:rPr lang="en-US" dirty="0"/>
              <a:t>— replace the current matrix with the identity </a:t>
            </a:r>
            <a:r>
              <a:rPr lang="en-US" dirty="0" smtClean="0"/>
              <a:t>matrix</a:t>
            </a:r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glLoadIdentity();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glViewport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glViewport</a:t>
            </a:r>
            <a:r>
              <a:rPr lang="en-US" dirty="0"/>
              <a:t>()</a:t>
            </a:r>
            <a:r>
              <a:rPr lang="en-US" dirty="0" smtClean="0"/>
              <a:t> </a:t>
            </a:r>
            <a:r>
              <a:rPr lang="en-US" dirty="0"/>
              <a:t>— set the </a:t>
            </a:r>
            <a:r>
              <a:rPr lang="en-US" dirty="0" smtClean="0"/>
              <a:t>viewport</a:t>
            </a:r>
            <a:endParaRPr lang="en-US" dirty="0"/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Usage:</a:t>
            </a:r>
            <a:r>
              <a:rPr lang="en-US" dirty="0" err="1" smtClean="0"/>
              <a:t>glViewport</a:t>
            </a:r>
            <a:r>
              <a:rPr lang="en-US" dirty="0" smtClean="0"/>
              <a:t>(x, y, width, </a:t>
            </a:r>
            <a:r>
              <a:rPr lang="en-US" dirty="0"/>
              <a:t>height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y: </a:t>
            </a:r>
            <a:r>
              <a:rPr lang="en-US" dirty="0" smtClean="0"/>
              <a:t>Specify </a:t>
            </a:r>
            <a:r>
              <a:rPr lang="en-US" dirty="0"/>
              <a:t>the lower left corner of the viewport rectangle, in pixels. The initial value is (0,0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width,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height: </a:t>
            </a:r>
            <a:r>
              <a:rPr lang="en-US" dirty="0" smtClean="0"/>
              <a:t>Specify </a:t>
            </a:r>
            <a:r>
              <a:rPr lang="en-US" dirty="0"/>
              <a:t>the width and height of the viewport. When a GL context is first attached to a window, width and height are set to the dimensions of that window.</a:t>
            </a:r>
          </a:p>
        </p:txBody>
      </p:sp>
    </p:spTree>
    <p:extLst>
      <p:ext uri="{BB962C8B-B14F-4D97-AF65-F5344CB8AC3E}">
        <p14:creationId xmlns:p14="http://schemas.microsoft.com/office/powerpoint/2010/main" val="8967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GL_TRIANGLES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Draws a series of triangles using vertices v0, v1, v2, then v3, v4, v5, and so on. If n isn't an exact multiple of 3, the final one or two vertices are ignored.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8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GL_TRIANGLE_STRIP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Draws </a:t>
            </a:r>
            <a:r>
              <a:rPr lang="en-US" dirty="0"/>
              <a:t>a series of triangles using vertices v0, v1, v2, then v2, v1, v3 (note the order), then v2, v3, v4, then 4,3,5</a:t>
            </a:r>
            <a:r>
              <a:rPr lang="pt-BR" dirty="0"/>
              <a:t> </a:t>
            </a:r>
            <a:r>
              <a:rPr lang="en-US" dirty="0"/>
              <a:t>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GL_TRIANGLE_FAN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smtClean="0"/>
              <a:t>Same </a:t>
            </a:r>
            <a:r>
              <a:rPr lang="en-US" b="1" dirty="0"/>
              <a:t>as GL_TRIANGLE_STRIP, except that the vertices are v0, v1, v2, then v0, v2, v3, then v0, v3, v4,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GL_QUADS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smtClean="0"/>
              <a:t>Draws </a:t>
            </a:r>
            <a:r>
              <a:rPr lang="en-US" b="1" dirty="0"/>
              <a:t>a series of quadrilaterals using vertices v0, v1, v2, v3, then v4, v5, v6, v7, and so on. If n isn't a multiple of 4, the final one, two, or three vertices are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GL_QUAD_STRIP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smtClean="0"/>
              <a:t>Draws </a:t>
            </a:r>
            <a:r>
              <a:rPr lang="en-US" b="1" dirty="0"/>
              <a:t>a series of quadrilaterals beginning with v0, v1, v3, v2, then v2, v3, v5, v4, then v4, v5, v7, v6, and so on. n must be at least 4 before anything is drawn. If n is odd, the final vertex is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1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GL_POLYGON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fontAlgn="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Draws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a polygon using the points v0, ... , vn-1 as vertices. n must be at least 3, or nothing is drawn. In addition, the polygon specified must not intersect itself. If the vertices don't satisfy these conditions, the results are unpredictable.</a:t>
            </a:r>
            <a:endParaRPr 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Draw this shape 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1" y="1419369"/>
            <a:ext cx="9918800" cy="5308979"/>
          </a:xfrm>
        </p:spPr>
      </p:pic>
    </p:spTree>
    <p:extLst>
      <p:ext uri="{BB962C8B-B14F-4D97-AF65-F5344CB8AC3E}">
        <p14:creationId xmlns:p14="http://schemas.microsoft.com/office/powerpoint/2010/main" val="41021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1094</Words>
  <Application>Microsoft Office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 Theme</vt:lpstr>
      <vt:lpstr>Section 4</vt:lpstr>
      <vt:lpstr>glBegin()</vt:lpstr>
      <vt:lpstr>GL_TRIANGLES</vt:lpstr>
      <vt:lpstr>GL_TRIANGLE_STRIP</vt:lpstr>
      <vt:lpstr>GL_TRIANGLE_FAN</vt:lpstr>
      <vt:lpstr>GL_QUADS</vt:lpstr>
      <vt:lpstr>GL_QUAD_STRIP</vt:lpstr>
      <vt:lpstr>GL_POLYGON </vt:lpstr>
      <vt:lpstr>Draw this shape </vt:lpstr>
      <vt:lpstr>PowerPoint Presentation</vt:lpstr>
      <vt:lpstr>Draw this shape </vt:lpstr>
      <vt:lpstr>PowerPoint Presentation</vt:lpstr>
      <vt:lpstr>PowerPoint Presentation</vt:lpstr>
      <vt:lpstr>PowerPoint Presentation</vt:lpstr>
      <vt:lpstr>3D</vt:lpstr>
      <vt:lpstr>glClearDepth</vt:lpstr>
      <vt:lpstr>glDepthFunc</vt:lpstr>
      <vt:lpstr>glDepthFunc</vt:lpstr>
      <vt:lpstr>glMatrixMode</vt:lpstr>
      <vt:lpstr>glLoadIdentity()</vt:lpstr>
      <vt:lpstr>glViewport()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</dc:title>
  <dc:creator>Mai Alaa</dc:creator>
  <cp:lastModifiedBy>amrhesham22</cp:lastModifiedBy>
  <cp:revision>146</cp:revision>
  <dcterms:created xsi:type="dcterms:W3CDTF">2018-10-13T09:19:56Z</dcterms:created>
  <dcterms:modified xsi:type="dcterms:W3CDTF">2018-11-06T12:21:19Z</dcterms:modified>
</cp:coreProperties>
</file>