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6" r:id="rId15"/>
    <p:sldId id="277" r:id="rId16"/>
    <p:sldId id="273" r:id="rId17"/>
    <p:sldId id="279" r:id="rId18"/>
    <p:sldId id="278" r:id="rId19"/>
    <p:sldId id="280" r:id="rId20"/>
    <p:sldId id="282" r:id="rId21"/>
    <p:sldId id="283" r:id="rId22"/>
    <p:sldId id="281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3C47-A99F-4E4A-8611-18B792131DA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Section </a:t>
            </a:r>
            <a:r>
              <a:rPr lang="ar-EG" b="1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Computer Graphics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glBegin</a:t>
            </a:r>
            <a:r>
              <a:rPr lang="en-US" b="1" dirty="0" smtClean="0">
                <a:solidFill>
                  <a:srgbClr val="C00000"/>
                </a:solidFill>
              </a:rPr>
              <a:t> &amp; </a:t>
            </a:r>
            <a:r>
              <a:rPr lang="en-US" b="1" dirty="0" err="1" smtClean="0">
                <a:solidFill>
                  <a:srgbClr val="C00000"/>
                </a:solidFill>
              </a:rPr>
              <a:t>glEnd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glBegin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glEnd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delimit the vertices that define a primitive or a group of like primitives. </a:t>
            </a:r>
            <a:r>
              <a:rPr lang="en-US" sz="2400" dirty="0" err="1" smtClean="0"/>
              <a:t>glBegin</a:t>
            </a:r>
            <a:r>
              <a:rPr lang="en-US" sz="2400" dirty="0" smtClean="0"/>
              <a:t> accepts a single argument that specifies in which of ten ways the vertices are interpreted.</a:t>
            </a:r>
          </a:p>
        </p:txBody>
      </p:sp>
    </p:spTree>
    <p:extLst>
      <p:ext uri="{BB962C8B-B14F-4D97-AF65-F5344CB8AC3E}">
        <p14:creationId xmlns:p14="http://schemas.microsoft.com/office/powerpoint/2010/main" val="16298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glColor3f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glColor3f</a:t>
            </a:r>
            <a:r>
              <a:rPr lang="en-US" dirty="0" smtClean="0"/>
              <a:t> </a:t>
            </a:r>
            <a:r>
              <a:rPr lang="en-US" dirty="0"/>
              <a:t>set the current </a:t>
            </a:r>
            <a:r>
              <a:rPr lang="en-US" dirty="0" smtClean="0"/>
              <a:t>drawing color</a:t>
            </a:r>
          </a:p>
          <a:p>
            <a:r>
              <a:rPr lang="en-US" dirty="0" smtClean="0"/>
              <a:t>Usage: glColor3f(	</a:t>
            </a:r>
            <a:r>
              <a:rPr lang="en-US" dirty="0" err="1" smtClean="0"/>
              <a:t>GLfloat</a:t>
            </a:r>
            <a:r>
              <a:rPr lang="en-US" dirty="0" smtClean="0"/>
              <a:t> red, </a:t>
            </a:r>
            <a:r>
              <a:rPr lang="en-US" dirty="0" err="1" smtClean="0"/>
              <a:t>GLfloat</a:t>
            </a:r>
            <a:r>
              <a:rPr lang="en-US" dirty="0" smtClean="0"/>
              <a:t> green, </a:t>
            </a:r>
            <a:r>
              <a:rPr lang="en-US" dirty="0" err="1" smtClean="0"/>
              <a:t>GLfloat</a:t>
            </a:r>
            <a:r>
              <a:rPr lang="en-US" dirty="0" smtClean="0"/>
              <a:t> blue);</a:t>
            </a:r>
          </a:p>
          <a:p>
            <a:pPr marL="0" indent="0">
              <a:buNone/>
            </a:pPr>
            <a:r>
              <a:rPr lang="en-US" dirty="0" smtClean="0"/>
              <a:t>- Values specified by glColor3f  from 0 to 1.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8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glVertex3f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glVertex3f </a:t>
            </a:r>
            <a:r>
              <a:rPr lang="en-US" dirty="0" smtClean="0"/>
              <a:t>commands are used within </a:t>
            </a:r>
            <a:r>
              <a:rPr lang="en-US" dirty="0" err="1" smtClean="0"/>
              <a:t>glBegin</a:t>
            </a:r>
            <a:r>
              <a:rPr lang="en-US" dirty="0" smtClean="0"/>
              <a:t>/</a:t>
            </a:r>
            <a:r>
              <a:rPr lang="en-US" dirty="0" err="1" smtClean="0"/>
              <a:t>glEnd</a:t>
            </a:r>
            <a:r>
              <a:rPr lang="en-US" dirty="0" smtClean="0"/>
              <a:t> pairs to specify point, line, and polygon vertices. 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Usage: </a:t>
            </a:r>
            <a:r>
              <a:rPr lang="en-US" dirty="0" smtClean="0"/>
              <a:t>glVertex3f(	</a:t>
            </a:r>
            <a:r>
              <a:rPr lang="en-US" dirty="0" err="1" smtClean="0"/>
              <a:t>GLfloat</a:t>
            </a:r>
            <a:r>
              <a:rPr lang="en-US" dirty="0" smtClean="0"/>
              <a:t> x, </a:t>
            </a:r>
            <a:r>
              <a:rPr lang="en-US" dirty="0" err="1" smtClean="0"/>
              <a:t>GLfloat</a:t>
            </a:r>
            <a:r>
              <a:rPr lang="en-US" dirty="0" smtClean="0"/>
              <a:t> y, </a:t>
            </a:r>
            <a:r>
              <a:rPr lang="en-US" dirty="0" err="1" smtClean="0"/>
              <a:t>GLfloat</a:t>
            </a:r>
            <a:r>
              <a:rPr lang="en-US" dirty="0" smtClean="0"/>
              <a:t> z);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glFlush</a:t>
            </a:r>
            <a:r>
              <a:rPr lang="en-US" b="1" dirty="0" smtClean="0">
                <a:solidFill>
                  <a:srgbClr val="C00000"/>
                </a:solidFill>
              </a:rPr>
              <a:t> &amp; </a:t>
            </a:r>
            <a:r>
              <a:rPr lang="en-US" b="1" dirty="0" err="1" smtClean="0">
                <a:solidFill>
                  <a:srgbClr val="C00000"/>
                </a:solidFill>
              </a:rPr>
              <a:t>glutSwapBuffers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use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GLUT_SINGLE </a:t>
            </a:r>
            <a:r>
              <a:rPr lang="en-US" dirty="0" smtClean="0"/>
              <a:t>we must write </a:t>
            </a:r>
            <a:r>
              <a:rPr lang="en-US" dirty="0" err="1" smtClean="0"/>
              <a:t>glFlush</a:t>
            </a:r>
            <a:r>
              <a:rPr lang="en-US" dirty="0" smtClean="0"/>
              <a:t>() after </a:t>
            </a:r>
            <a:r>
              <a:rPr lang="en-US" dirty="0" err="1" smtClean="0"/>
              <a:t>glEnd</a:t>
            </a:r>
            <a:endParaRPr lang="en-US" dirty="0" smtClean="0"/>
          </a:p>
          <a:p>
            <a:r>
              <a:rPr lang="en-US" dirty="0" smtClean="0"/>
              <a:t>If we use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GLUT_DOUBLE </a:t>
            </a:r>
            <a:r>
              <a:rPr lang="en-US" dirty="0" smtClean="0"/>
              <a:t>we must write </a:t>
            </a:r>
            <a:r>
              <a:rPr lang="en-US" dirty="0" err="1" smtClean="0"/>
              <a:t>glutSwapBuffers</a:t>
            </a:r>
            <a:r>
              <a:rPr lang="en-US" dirty="0" smtClean="0"/>
              <a:t>() after </a:t>
            </a:r>
            <a:r>
              <a:rPr lang="en-US" dirty="0" err="1" smtClean="0"/>
              <a:t>glEnd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3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glutDisplayFunc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glutDisplayFunc </a:t>
            </a:r>
            <a:r>
              <a:rPr lang="en-US" dirty="0"/>
              <a:t>sets the display callback for the current </a:t>
            </a:r>
            <a:r>
              <a:rPr lang="en-US" dirty="0" smtClean="0"/>
              <a:t>window.</a:t>
            </a:r>
            <a:endParaRPr lang="ar-EG" dirty="0" smtClean="0"/>
          </a:p>
          <a:p>
            <a:r>
              <a:rPr lang="en-US" dirty="0" smtClean="0"/>
              <a:t>glutDisplayFunc </a:t>
            </a:r>
            <a:r>
              <a:rPr lang="en-US" dirty="0"/>
              <a:t>is called whenever your window must be redrawn</a:t>
            </a:r>
            <a:r>
              <a:rPr lang="en-US" dirty="0" smtClean="0"/>
              <a:t>.</a:t>
            </a:r>
            <a:endParaRPr lang="ar-EG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Usage:</a:t>
            </a:r>
            <a:r>
              <a:rPr lang="en-US" dirty="0"/>
              <a:t>  glutDisplayFunc(display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Where “display” is the function that contain the shape to be drawn.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1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glPointSize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diameter of rasterized points. The initial value is 1</a:t>
            </a:r>
            <a:r>
              <a:rPr lang="en-US" dirty="0" smtClean="0"/>
              <a:t>.</a:t>
            </a:r>
          </a:p>
          <a:p>
            <a:r>
              <a:rPr lang="en-US" dirty="0"/>
              <a:t>If point size mode is </a:t>
            </a:r>
            <a:r>
              <a:rPr lang="en-US" dirty="0" smtClean="0"/>
              <a:t>disabled, use:</a:t>
            </a:r>
          </a:p>
          <a:p>
            <a:pPr marL="0" indent="0" algn="ctr">
              <a:buNone/>
            </a:pPr>
            <a:r>
              <a:rPr lang="en-US" dirty="0" err="1"/>
              <a:t>glEnable</a:t>
            </a:r>
            <a:r>
              <a:rPr lang="en-US" dirty="0"/>
              <a:t>(GL_POINT_SIZE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Usage: </a:t>
            </a:r>
            <a:r>
              <a:rPr lang="en-US" dirty="0" err="1" smtClean="0"/>
              <a:t>glPointSize</a:t>
            </a:r>
            <a:r>
              <a:rPr lang="en-US" dirty="0" smtClean="0"/>
              <a:t>(</a:t>
            </a:r>
            <a:r>
              <a:rPr lang="en-US" dirty="0" err="1"/>
              <a:t>GLfloat</a:t>
            </a:r>
            <a:r>
              <a:rPr lang="en-US" dirty="0"/>
              <a:t> </a:t>
            </a:r>
            <a:r>
              <a:rPr lang="en-US" i="1" dirty="0"/>
              <a:t>size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664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8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glBegin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/>
          <a:lstStyle/>
          <a:p>
            <a:r>
              <a:rPr lang="en-US" dirty="0" smtClean="0"/>
              <a:t>The ten possible arguments for </a:t>
            </a:r>
            <a:r>
              <a:rPr lang="en-US" dirty="0" err="1" smtClean="0"/>
              <a:t>glBegin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3534" r="5963" b="6432"/>
          <a:stretch/>
        </p:blipFill>
        <p:spPr bwMode="auto">
          <a:xfrm>
            <a:off x="2361061" y="1537363"/>
            <a:ext cx="7779224" cy="5190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678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spcAft>
                <a:spcPts val="800"/>
              </a:spcAft>
            </a:pP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Draws a point at each of the n vertices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707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GL_POINTS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663189"/>
              </p:ext>
            </p:extLst>
          </p:nvPr>
        </p:nvGraphicFramePr>
        <p:xfrm>
          <a:off x="524301" y="1495792"/>
          <a:ext cx="1126736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075"/>
                <a:gridCol w="5804289"/>
              </a:tblGrid>
              <a:tr h="4994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&lt;GL\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glut.h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display()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glClear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GL_COLOR_BUFFER_BIT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GL_POINTS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glColor3f(0.0, 0.0, 0.0);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glVertex3f(-0.5, -0.5,0);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glVertex3f(0.5, -0.5,0);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glVertex3f(0.0, 0.5,0);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glutSwapBuffers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argc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** 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argc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glutInitDisplayMode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GLUT_DOUBLE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|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GLUT_RGB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glutInitWindowSize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(300, 300);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glutInitWindowPosition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(1, 1);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glutCreateWindow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"GL_POINTS"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glClearColor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(0.0, 1.0, 1.0, 1.0);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glPointSize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(10);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glutDisplayFunc(display);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glutMainLoop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0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Draws a series of unconnected line segments. Segments are drawn between v0 and v1, between v2 and v3, and so on. If n is odd, the last point is ignored.</a:t>
            </a:r>
            <a:endParaRPr lang="en-US" sz="2400" dirty="0">
              <a:solidFill>
                <a:srgbClr val="538135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6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Opengl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Setup steps:</a:t>
            </a:r>
            <a:endParaRPr lang="ar-EG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Copy files from lib folder and paste it in this path</a:t>
            </a:r>
            <a:r>
              <a:rPr lang="ar-EG" dirty="0"/>
              <a:t> </a:t>
            </a:r>
            <a:br>
              <a:rPr lang="ar-EG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C:\Program Files (x86)\Microsoft Visual Studio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12.0\VC\lib</a:t>
            </a:r>
          </a:p>
          <a:p>
            <a:r>
              <a:rPr lang="en-US" dirty="0"/>
              <a:t>Copy GL folder (inside include folder) and paste it in this path </a:t>
            </a:r>
            <a:r>
              <a:rPr lang="ar-EG" dirty="0"/>
              <a:t> </a:t>
            </a:r>
            <a:br>
              <a:rPr lang="ar-EG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C:\Program Files (x86)\Microsoft Visual Studio 14.0\VC\include</a:t>
            </a:r>
            <a:r>
              <a:rPr lang="en-US" dirty="0"/>
              <a:t> 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Copy files from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floder</a:t>
            </a:r>
            <a:r>
              <a:rPr lang="en-US" dirty="0"/>
              <a:t> </a:t>
            </a:r>
            <a:r>
              <a:rPr lang="en-US" dirty="0" smtClean="0"/>
              <a:t>and Paste it </a:t>
            </a:r>
            <a:r>
              <a:rPr lang="en-US" dirty="0"/>
              <a:t>in these </a:t>
            </a:r>
            <a:r>
              <a:rPr lang="en-US" dirty="0" smtClean="0"/>
              <a:t>paths (</a:t>
            </a:r>
            <a:r>
              <a:rPr lang="en-US" dirty="0"/>
              <a:t>With replacement</a:t>
            </a:r>
            <a:r>
              <a:rPr lang="en-US" dirty="0" smtClean="0"/>
              <a:t>)</a:t>
            </a:r>
            <a:r>
              <a:rPr lang="ar-EG" dirty="0"/>
              <a:t/>
            </a:r>
            <a:br>
              <a:rPr lang="ar-EG" dirty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:\Windows\System32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:\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Windows\SysWOW64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6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GL_LINE_STRIP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Draws a line segment from v0 to v1, then from v1 to v2, and so on, finally drawing the segment from vn-2 to vn-1. Nothing is drawn unless n is larger than 1. the lines can intersect arbitrarily.</a:t>
            </a:r>
          </a:p>
        </p:txBody>
      </p:sp>
    </p:spTree>
    <p:extLst>
      <p:ext uri="{BB962C8B-B14F-4D97-AF65-F5344CB8AC3E}">
        <p14:creationId xmlns:p14="http://schemas.microsoft.com/office/powerpoint/2010/main" val="126342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GL_LINE_LOOP</a:t>
            </a:r>
            <a:endParaRPr lang="en-US" sz="3200" b="1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Same as GL_LINE_STRIP, except that a final line segment is drawn from vn-1 to v0, completing a loop.</a:t>
            </a:r>
            <a:endParaRPr lang="en-US" sz="2400" dirty="0">
              <a:solidFill>
                <a:srgbClr val="538135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7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658457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GL_LINES</a:t>
            </a:r>
            <a:r>
              <a:rPr lang="ar-EG" sz="29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29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GL_LINE_STRIP</a:t>
            </a:r>
            <a:r>
              <a:rPr lang="ar-EG" sz="29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29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GL_LINE_LOOP</a:t>
            </a:r>
            <a:endParaRPr lang="en-US" sz="2900" b="1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639459"/>
              </p:ext>
            </p:extLst>
          </p:nvPr>
        </p:nvGraphicFramePr>
        <p:xfrm>
          <a:off x="407727" y="658457"/>
          <a:ext cx="11267364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075"/>
                <a:gridCol w="5804289"/>
              </a:tblGrid>
              <a:tr h="53335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&lt;GL/</a:t>
                      </a:r>
                      <a:r>
                        <a:rPr lang="en-US" sz="16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glut.h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display2()     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//line</a:t>
                      </a:r>
                      <a:endParaRPr lang="en-US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GL_COLOR_BUFFER_BIT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glColor3f(1.0, 0.6, 0.0);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GL_LINES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 -.8);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glVertex2f(.8, 0);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 .8);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 .8);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glFlush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display1()  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//line Strip</a:t>
                      </a:r>
                      <a:endParaRPr lang="en-US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GL_COLOR_BUFFER_BIT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glColor3f(1.0, 0.6, 0.0);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GL_LINE_STRIP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 -.8);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glVertex2f(.8, 0);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 .8);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 .8);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glFlush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display() 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//line loop</a:t>
                      </a:r>
                      <a:endParaRPr lang="en-US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GL_COLOR_BUFFER_BIT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glColor3f(1.0, 0.6, 0.0);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GL_LINE_LOOP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 -.8);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glVertex2f(.8, 0);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 .8);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 .8);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glFlush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argc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[])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argc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glutInitWindowSize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(250, 250);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glutInitWindowPosition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(50, 100);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glutInitDisplayMode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GLUT_RGB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8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GLUT_SINGLE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glutCreateWindow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"GL_LINES"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glutDisplayFunc(display2);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glutInitWindowPosition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(350, 100);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glutCreateWindow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"GL_LINE_LOOP"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glutDisplayFunc(display);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glutInitWindowPosition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(650, 100);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glutCreateWindow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"GL_LINE_STRIP"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glutDisplayFunc(display1);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glutMainLoop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0;}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009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Sheet (Draw this using </a:t>
            </a:r>
            <a:r>
              <a:rPr lang="en-US" sz="4800" b="1" dirty="0" err="1" smtClean="0">
                <a:solidFill>
                  <a:srgbClr val="C00000"/>
                </a:solidFill>
              </a:rPr>
              <a:t>opengl</a:t>
            </a:r>
            <a:r>
              <a:rPr lang="en-US" sz="4800" b="1" dirty="0" smtClean="0">
                <a:solidFill>
                  <a:srgbClr val="C00000"/>
                </a:solidFill>
              </a:rPr>
              <a:t>)</a:t>
            </a:r>
            <a:endParaRPr lang="en-US" sz="48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985" y="1580025"/>
            <a:ext cx="6513323" cy="50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Sheet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Draw the first character of your name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749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Opengl</a:t>
            </a:r>
            <a:r>
              <a:rPr lang="en-US" b="1" dirty="0" smtClean="0">
                <a:solidFill>
                  <a:srgbClr val="C00000"/>
                </a:solidFill>
              </a:rPr>
              <a:t> (cont.)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Additional dependencies:</a:t>
            </a:r>
            <a:endParaRPr lang="ar-EG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/>
              <a:t>right click on project </a:t>
            </a:r>
            <a:r>
              <a:rPr lang="en-US" dirty="0" smtClean="0"/>
              <a:t>name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properties </a:t>
            </a:r>
            <a:r>
              <a:rPr lang="en-US" dirty="0">
                <a:sym typeface="Wingdings" panose="05000000000000000000" pitchFamily="2" charset="2"/>
              </a:rPr>
              <a:t> linker input additional dependencies  edit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And write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opengl32.lib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Glu32.lib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Glut32.lib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7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glutInit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glutInit</a:t>
            </a:r>
            <a:r>
              <a:rPr lang="en-US" dirty="0" smtClean="0"/>
              <a:t> is used to initialize the GLUT library.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Usage 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glutInit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r>
              <a:rPr lang="en-US" dirty="0" smtClean="0"/>
              <a:t>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argv</a:t>
            </a:r>
            <a:r>
              <a:rPr lang="en-US" dirty="0"/>
              <a:t> is a pointer to an array of </a:t>
            </a:r>
            <a:r>
              <a:rPr lang="en-US" dirty="0" err="1"/>
              <a:t>nullterminated</a:t>
            </a:r>
            <a:r>
              <a:rPr lang="en-US" dirty="0"/>
              <a:t> strings, and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argc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says how large this array is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Like this</a:t>
            </a:r>
          </a:p>
          <a:p>
            <a:pPr marL="0" indent="0">
              <a:buNone/>
            </a:pPr>
            <a:r>
              <a:rPr lang="en-US" dirty="0" smtClean="0"/>
              <a:t>c:\test.exe hello world</a:t>
            </a:r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 err="1" smtClean="0"/>
              <a:t>argc</a:t>
            </a:r>
            <a:r>
              <a:rPr lang="en-US" dirty="0" smtClean="0"/>
              <a:t>=3</a:t>
            </a:r>
          </a:p>
          <a:p>
            <a:pPr marL="0" indent="0">
              <a:buNone/>
            </a:pPr>
            <a:r>
              <a:rPr lang="en-US" dirty="0" err="1" smtClean="0"/>
              <a:t>argv</a:t>
            </a:r>
            <a:r>
              <a:rPr lang="en-US" dirty="0" smtClean="0"/>
              <a:t>[0]="c:\test.exe"</a:t>
            </a:r>
          </a:p>
          <a:p>
            <a:pPr marL="0" indent="0">
              <a:buNone/>
            </a:pPr>
            <a:r>
              <a:rPr lang="en-US" dirty="0" err="1" smtClean="0"/>
              <a:t>argv</a:t>
            </a:r>
            <a:r>
              <a:rPr lang="en-US" dirty="0" smtClean="0"/>
              <a:t>[1]="hello"</a:t>
            </a:r>
          </a:p>
          <a:p>
            <a:pPr marL="0" indent="0">
              <a:buNone/>
            </a:pPr>
            <a:r>
              <a:rPr lang="en-US" dirty="0" err="1" smtClean="0"/>
              <a:t>argv</a:t>
            </a:r>
            <a:r>
              <a:rPr lang="en-US" dirty="0" smtClean="0"/>
              <a:t>[2]="world"</a:t>
            </a:r>
          </a:p>
        </p:txBody>
      </p:sp>
    </p:spTree>
    <p:extLst>
      <p:ext uri="{BB962C8B-B14F-4D97-AF65-F5344CB8AC3E}">
        <p14:creationId xmlns:p14="http://schemas.microsoft.com/office/powerpoint/2010/main" val="29006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glutInitDisplayMode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accent6"/>
                </a:solidFill>
              </a:rPr>
              <a:t>glutInitDisplayMode</a:t>
            </a:r>
            <a:r>
              <a:rPr lang="en-US" sz="3200" b="1" dirty="0" smtClean="0">
                <a:solidFill>
                  <a:schemeClr val="accent6"/>
                </a:solidFill>
              </a:rPr>
              <a:t> </a:t>
            </a:r>
            <a:r>
              <a:rPr lang="en-US" sz="3200" dirty="0"/>
              <a:t>sets the initial display mode.</a:t>
            </a:r>
          </a:p>
          <a:p>
            <a:r>
              <a:rPr lang="en-US" sz="3200" b="1" dirty="0" smtClean="0">
                <a:solidFill>
                  <a:schemeClr val="accent6"/>
                </a:solidFill>
              </a:rPr>
              <a:t>Usage:</a:t>
            </a:r>
            <a:r>
              <a:rPr lang="en-US" sz="3200" dirty="0" smtClean="0"/>
              <a:t> </a:t>
            </a:r>
            <a:r>
              <a:rPr lang="en-US" sz="3200" dirty="0" err="1" smtClean="0"/>
              <a:t>glutInitDisplayMode</a:t>
            </a:r>
            <a:r>
              <a:rPr lang="en-US" sz="3200" dirty="0" smtClean="0"/>
              <a:t>(GLUT_DOUBLE </a:t>
            </a:r>
            <a:r>
              <a:rPr lang="en-US" sz="3200" dirty="0"/>
              <a:t>| GLUT_RGB</a:t>
            </a:r>
            <a:r>
              <a:rPr lang="en-US" sz="3200" dirty="0" smtClean="0"/>
              <a:t>);</a:t>
            </a: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GLUT_DOUBLE:</a:t>
            </a:r>
            <a:r>
              <a:rPr lang="en-US" sz="3200" dirty="0"/>
              <a:t> </a:t>
            </a:r>
            <a:r>
              <a:rPr lang="en-US" sz="3200" dirty="0" smtClean="0"/>
              <a:t>select a double buffered window.</a:t>
            </a:r>
            <a:endParaRPr lang="en-US" sz="3200" dirty="0"/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GLUT_SINGLE: </a:t>
            </a:r>
            <a:r>
              <a:rPr lang="en-US" sz="3200" dirty="0" smtClean="0"/>
              <a:t>select a single buffered window.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glutInitWindowPosition</a:t>
            </a:r>
            <a:r>
              <a:rPr lang="en-US" b="1" dirty="0" smtClean="0">
                <a:solidFill>
                  <a:srgbClr val="C00000"/>
                </a:solidFill>
              </a:rPr>
              <a:t> &amp; </a:t>
            </a:r>
            <a:r>
              <a:rPr lang="en-US" b="1" dirty="0" err="1" smtClean="0">
                <a:solidFill>
                  <a:srgbClr val="C00000"/>
                </a:solidFill>
              </a:rPr>
              <a:t>glutInitWindowSize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glutInitWindowPosition</a:t>
            </a:r>
            <a:r>
              <a:rPr lang="en-US" dirty="0" smtClean="0"/>
              <a:t> and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glutInitWindowSize</a:t>
            </a:r>
            <a:r>
              <a:rPr lang="en-US" dirty="0" smtClean="0"/>
              <a:t> set the initial window position and size respectively.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Usage : </a:t>
            </a:r>
            <a:r>
              <a:rPr lang="en-US" dirty="0" smtClean="0"/>
              <a:t>void </a:t>
            </a:r>
            <a:r>
              <a:rPr lang="en-US" dirty="0" err="1" smtClean="0"/>
              <a:t>glutInitWindowSize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 smtClean="0"/>
              <a:t> height);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void </a:t>
            </a:r>
            <a:r>
              <a:rPr lang="en-US" dirty="0" err="1" smtClean="0"/>
              <a:t>glutInitWindowPosition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9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glutCreateWindow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glutCreateWindow</a:t>
            </a:r>
            <a:r>
              <a:rPr lang="en-US" dirty="0" smtClean="0"/>
              <a:t> create new window with the previous window size and window position.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Usage: </a:t>
            </a:r>
            <a:r>
              <a:rPr lang="en-US" dirty="0" err="1" smtClean="0"/>
              <a:t>glutCreateWindow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name");</a:t>
            </a:r>
          </a:p>
          <a:p>
            <a:pPr marL="0" indent="0">
              <a:buNone/>
            </a:pPr>
            <a:r>
              <a:rPr lang="en-US" dirty="0" smtClean="0"/>
              <a:t>- The name will be provided to the window system as the window's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glClearColor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glClearColor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specify </a:t>
            </a:r>
            <a:r>
              <a:rPr lang="en-US" dirty="0"/>
              <a:t>clear values for the color </a:t>
            </a:r>
            <a:r>
              <a:rPr lang="en-US" dirty="0" smtClean="0"/>
              <a:t>buffers</a:t>
            </a:r>
            <a:endParaRPr lang="en-US" dirty="0"/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 err="1" smtClean="0"/>
              <a:t>glClearColor</a:t>
            </a:r>
            <a:r>
              <a:rPr lang="en-US" dirty="0" smtClean="0"/>
              <a:t>(red, green, blue, alpha);</a:t>
            </a:r>
            <a:endParaRPr lang="ar-EG" dirty="0" smtClean="0"/>
          </a:p>
          <a:p>
            <a:pPr marL="0" indent="0">
              <a:buNone/>
            </a:pPr>
            <a:r>
              <a:rPr lang="en-US" dirty="0" smtClean="0"/>
              <a:t>- The </a:t>
            </a:r>
            <a:r>
              <a:rPr lang="en-US" dirty="0"/>
              <a:t>alpha is </a:t>
            </a:r>
            <a:r>
              <a:rPr lang="en-US" dirty="0" smtClean="0"/>
              <a:t>opacity.</a:t>
            </a:r>
            <a:endParaRPr lang="ar-EG" dirty="0" smtClean="0"/>
          </a:p>
          <a:p>
            <a:pPr marL="0" indent="0">
              <a:buNone/>
            </a:pPr>
            <a:r>
              <a:rPr lang="en-US" dirty="0" smtClean="0"/>
              <a:t>- Values specified by glClearColor  from 0 to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2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glClear </a:t>
            </a:r>
            <a:r>
              <a:rPr lang="en-US" sz="2400" dirty="0"/>
              <a:t>clear buffers </a:t>
            </a:r>
            <a:r>
              <a:rPr lang="en-US" sz="2400" dirty="0" smtClean="0"/>
              <a:t>before starting drawing.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Usage: </a:t>
            </a:r>
            <a:r>
              <a:rPr lang="en-US" sz="2400" dirty="0" err="1" smtClean="0"/>
              <a:t>glClear</a:t>
            </a:r>
            <a:r>
              <a:rPr lang="en-US" sz="2400" dirty="0" smtClean="0"/>
              <a:t>(GL_COLOR_BUFFER_BIT);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GL_COLOR_BUFFER_BIT: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/>
              <a:t>Indicates the buffers currently enabled for color </a:t>
            </a:r>
            <a:r>
              <a:rPr lang="en-US" sz="2400" dirty="0" smtClean="0"/>
              <a:t>writing.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337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836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Section 3</vt:lpstr>
      <vt:lpstr>Opengl</vt:lpstr>
      <vt:lpstr>Opengl (cont.)</vt:lpstr>
      <vt:lpstr>glutInit</vt:lpstr>
      <vt:lpstr>glutInitDisplayMode</vt:lpstr>
      <vt:lpstr>glutInitWindowPosition &amp; glutInitWindowSize</vt:lpstr>
      <vt:lpstr>glutCreateWindow</vt:lpstr>
      <vt:lpstr>glClearColor</vt:lpstr>
      <vt:lpstr>glClear</vt:lpstr>
      <vt:lpstr>glBegin &amp; glEnd</vt:lpstr>
      <vt:lpstr>glColor3f</vt:lpstr>
      <vt:lpstr> glVertex3f</vt:lpstr>
      <vt:lpstr>glFlush &amp; glutSwapBuffers</vt:lpstr>
      <vt:lpstr>glutDisplayFunc</vt:lpstr>
      <vt:lpstr>glPointSize</vt:lpstr>
      <vt:lpstr>glBegin()</vt:lpstr>
      <vt:lpstr>GL_POINTS</vt:lpstr>
      <vt:lpstr>GL_POINTS</vt:lpstr>
      <vt:lpstr>GL_LINES</vt:lpstr>
      <vt:lpstr>GL_LINE_STRIP</vt:lpstr>
      <vt:lpstr>GL_LINE_LOOP</vt:lpstr>
      <vt:lpstr>GL_LINES &amp; GL_LINE_STRIP &amp; GL_LINE_LOOP</vt:lpstr>
      <vt:lpstr>Sheet (Draw this using opengl)</vt:lpstr>
      <vt:lpstr>Sheet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</dc:title>
  <dc:creator>Mai Alaa</dc:creator>
  <cp:lastModifiedBy>Mai Alaa</cp:lastModifiedBy>
  <cp:revision>100</cp:revision>
  <dcterms:created xsi:type="dcterms:W3CDTF">2018-10-13T09:19:56Z</dcterms:created>
  <dcterms:modified xsi:type="dcterms:W3CDTF">2018-10-22T19:18:29Z</dcterms:modified>
</cp:coreProperties>
</file>