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60" r:id="rId3"/>
    <p:sldId id="261" r:id="rId4"/>
    <p:sldId id="259" r:id="rId5"/>
    <p:sldId id="265" r:id="rId6"/>
    <p:sldId id="262" r:id="rId7"/>
    <p:sldId id="258" r:id="rId8"/>
    <p:sldId id="263" r:id="rId9"/>
    <p:sldId id="266" r:id="rId10"/>
    <p:sldId id="267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3C47-A99F-4E4A-8611-18B792131DA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EC5-9467-4EBC-96FA-341D1DC76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Section </a:t>
            </a:r>
            <a:r>
              <a:rPr lang="ar-EG" b="1" dirty="0" smtClean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What happened 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045130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glRotatef(45, 0.0, 1.0,0.0);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glRotatef(45, 0.0, -1.0,0.0);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9" y="2930430"/>
            <a:ext cx="4914900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832"/>
          <a:stretch/>
        </p:blipFill>
        <p:spPr>
          <a:xfrm>
            <a:off x="6441743" y="2930430"/>
            <a:ext cx="4646422" cy="34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What happened 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247209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glRotatef(45, 0.0, 0.0,1.0);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glRotatef(45, 0.0, 0.0,-1.0);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431" r="823"/>
          <a:stretch/>
        </p:blipFill>
        <p:spPr>
          <a:xfrm>
            <a:off x="1214650" y="2420274"/>
            <a:ext cx="4667535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863" y="2655725"/>
            <a:ext cx="3800973" cy="39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Draw this shape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475" y="1409142"/>
            <a:ext cx="5308979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591375"/>
              </p:ext>
            </p:extLst>
          </p:nvPr>
        </p:nvGraphicFramePr>
        <p:xfrm>
          <a:off x="81887" y="122238"/>
          <a:ext cx="11982734" cy="69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213"/>
                <a:gridCol w="2628900"/>
                <a:gridCol w="2628900"/>
                <a:gridCol w="33397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&lt;GL/</a:t>
                      </a:r>
                      <a:r>
                        <a:rPr lang="en-US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initGL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glClearColor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(1.0f, 1.0f, 1.0f, 0.0f);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glClearDepth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(1.0f);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glEnable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GL_DEPTH_TEST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glDepthFunc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GL_LEQUAL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GL_DEPTH_BUFFER_BIT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glMatrixMode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GL_MODELVIEW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glTranslatef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(1.5f, 1.0f, -5.0f);</a:t>
                      </a: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Front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0.0f);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Right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0.0f, 1.0f);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Back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1.0f, 0.0f);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Left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1.0f);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glTranslatef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(1.5f, -1.0f, -5.0f);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Front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0.0f);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Right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0.0f, 1.0f);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Back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1.0f, 0.0f);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Left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1.0f);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reshape(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GLsizei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GLsizei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0)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aspect = (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/ (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glViewport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(0, 0, 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glMatrixMode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GL_PROJECTION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gluPerspective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(45.0f, aspect, 0.1f, 100.0f);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 </a:t>
                      </a:r>
                      <a:r>
                        <a:rPr lang="en-US" sz="1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GLUT_DOUBLE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(640, 480);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(200, 100);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"3D Shapes"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initGL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(display);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glutReshapeFunc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(reshape);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2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glutReshapeFunc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back when the window first appears and whenever the window is re-sized with its new width and </a:t>
            </a:r>
            <a:r>
              <a:rPr lang="en-US" dirty="0" smtClean="0"/>
              <a:t>height</a:t>
            </a:r>
            <a:r>
              <a:rPr lang="ar-EG" dirty="0" smtClean="0"/>
              <a:t>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/>
              <a:t>glutReshapeFunc</a:t>
            </a:r>
            <a:r>
              <a:rPr lang="en-US" dirty="0" smtClean="0"/>
              <a:t>(Reshape);</a:t>
            </a:r>
          </a:p>
          <a:p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16069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gluPerspective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gluPerspective</a:t>
            </a:r>
            <a:r>
              <a:rPr lang="en-US" dirty="0"/>
              <a:t> — set up a perspective projection </a:t>
            </a:r>
            <a:r>
              <a:rPr lang="en-US" dirty="0" smtClean="0"/>
              <a:t>matrix</a:t>
            </a:r>
            <a:endParaRPr lang="ar-EG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Usage:</a:t>
            </a:r>
            <a:r>
              <a:rPr lang="en-US" dirty="0" smtClean="0"/>
              <a:t> </a:t>
            </a:r>
            <a:r>
              <a:rPr lang="en-US" dirty="0" err="1"/>
              <a:t>gluPerspective</a:t>
            </a:r>
            <a:r>
              <a:rPr lang="en-US" dirty="0"/>
              <a:t>( </a:t>
            </a:r>
            <a:r>
              <a:rPr lang="en-US" dirty="0" err="1"/>
              <a:t>fovy</a:t>
            </a:r>
            <a:r>
              <a:rPr lang="en-US" dirty="0"/>
              <a:t>,</a:t>
            </a:r>
            <a:r>
              <a:rPr lang="ar-EG" dirty="0"/>
              <a:t> </a:t>
            </a:r>
            <a:r>
              <a:rPr lang="en-US" dirty="0"/>
              <a:t>aspect,</a:t>
            </a:r>
            <a:r>
              <a:rPr lang="ar-EG" dirty="0"/>
              <a:t> </a:t>
            </a:r>
            <a:r>
              <a:rPr lang="en-US" dirty="0" err="1"/>
              <a:t>zNear</a:t>
            </a:r>
            <a:r>
              <a:rPr lang="en-US" dirty="0"/>
              <a:t>,</a:t>
            </a:r>
            <a:r>
              <a:rPr lang="ar-EG" dirty="0"/>
              <a:t> </a:t>
            </a:r>
            <a:r>
              <a:rPr lang="en-US" dirty="0" err="1"/>
              <a:t>zFar</a:t>
            </a:r>
            <a:r>
              <a:rPr lang="en-US" dirty="0" smtClean="0"/>
              <a:t>);</a:t>
            </a:r>
            <a:endParaRPr lang="ar-EG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111196"/>
              </p:ext>
            </p:extLst>
          </p:nvPr>
        </p:nvGraphicFramePr>
        <p:xfrm>
          <a:off x="947384" y="3098042"/>
          <a:ext cx="9970827" cy="312713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40322"/>
                <a:gridCol w="8830505"/>
              </a:tblGrid>
              <a:tr h="658251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fovy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Specifies the field of view angle, in degrees, in the y direction.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aspect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Specifies the aspect ratio that determines the field of view in the x direction. The aspect ratio is the ratio of x (width) to y (height).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zNear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Specifies the distance from the viewer to the near clipping plane (always positive).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zFar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Specifies the distance from the viewer to the far clipping plane (always positive)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glTranslatef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glTranslate</a:t>
            </a:r>
            <a:r>
              <a:rPr lang="en-US" dirty="0"/>
              <a:t> produces a translation by x y </a:t>
            </a:r>
            <a:r>
              <a:rPr lang="en-US" dirty="0" smtClean="0"/>
              <a:t>z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/>
              <a:t>glTranslatef</a:t>
            </a:r>
            <a:r>
              <a:rPr lang="en-US" dirty="0" smtClean="0"/>
              <a:t>(</a:t>
            </a:r>
            <a:r>
              <a:rPr lang="en-US" dirty="0" err="1" smtClean="0"/>
              <a:t>GLfloat</a:t>
            </a:r>
            <a:r>
              <a:rPr lang="en-US" dirty="0" smtClean="0"/>
              <a:t> x,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y,GLfloat</a:t>
            </a:r>
            <a:r>
              <a:rPr lang="en-US" dirty="0" smtClean="0"/>
              <a:t> </a:t>
            </a:r>
            <a:r>
              <a:rPr lang="en-US" dirty="0"/>
              <a:t>z</a:t>
            </a:r>
            <a:r>
              <a:rPr lang="en-US" dirty="0" smtClean="0"/>
              <a:t>);</a:t>
            </a:r>
          </a:p>
          <a:p>
            <a:endParaRPr lang="ar-EG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5029"/>
              </p:ext>
            </p:extLst>
          </p:nvPr>
        </p:nvGraphicFramePr>
        <p:xfrm>
          <a:off x="1527033" y="334003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791"/>
                <a:gridCol w="4652875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  right                  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  left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  up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  down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+ zooming out toward the viewer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 into the screen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glRotatef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glRotate</a:t>
            </a:r>
            <a:r>
              <a:rPr lang="en-US" dirty="0"/>
              <a:t> produces a rotation of angle degrees around the vector x y </a:t>
            </a:r>
            <a:r>
              <a:rPr lang="en-US" dirty="0" smtClean="0"/>
              <a:t>z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Usage:</a:t>
            </a:r>
            <a:r>
              <a:rPr lang="en-US" dirty="0"/>
              <a:t>  </a:t>
            </a:r>
            <a:r>
              <a:rPr lang="en-US" dirty="0" smtClean="0"/>
              <a:t>glRotatef( angle, </a:t>
            </a:r>
            <a:r>
              <a:rPr lang="en-US" dirty="0"/>
              <a:t>x</a:t>
            </a:r>
            <a:r>
              <a:rPr lang="en-US" dirty="0" smtClean="0"/>
              <a:t>, y, z);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Angle: </a:t>
            </a:r>
            <a:r>
              <a:rPr lang="en-US" dirty="0" smtClean="0"/>
              <a:t>Specifies </a:t>
            </a:r>
            <a:r>
              <a:rPr lang="en-US" dirty="0"/>
              <a:t>the angle of rotation, in </a:t>
            </a:r>
            <a:r>
              <a:rPr lang="en-US" dirty="0" smtClean="0"/>
              <a:t>degrees.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y,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z:</a:t>
            </a:r>
            <a:r>
              <a:rPr lang="en-US" dirty="0" smtClean="0"/>
              <a:t> Specify </a:t>
            </a:r>
            <a:r>
              <a:rPr lang="en-US" dirty="0"/>
              <a:t>the x, y, and z coordinates of a vector, respectively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Draw this shape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51" y="1536021"/>
            <a:ext cx="6270506" cy="51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3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927640"/>
              </p:ext>
            </p:extLst>
          </p:nvPr>
        </p:nvGraphicFramePr>
        <p:xfrm>
          <a:off x="94942" y="68237"/>
          <a:ext cx="11915776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44"/>
                <a:gridCol w="2978944"/>
                <a:gridCol w="2978944"/>
                <a:gridCol w="2978944"/>
              </a:tblGrid>
              <a:tr h="6655184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&lt;GL/</a:t>
                      </a:r>
                      <a:r>
                        <a:rPr lang="en-US" sz="1700" b="1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glut.h</a:t>
                      </a:r>
                      <a:r>
                        <a:rPr lang="en-US" sz="17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initGL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glClearColor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(1.0f, 1.0f, 1.0f, 0.0f);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glClearDepth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(1.0f);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glEnable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GL_DEPTH_TEST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glDepthFunc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GL_LEQUAL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display()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glClear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GL_COLOR_BUFFER_BIT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GL_DEPTH_BUFFER_BIT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glMatrixMode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GL_MODELVIEW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glTranslatef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(1.5f, 1.0f, -5.0f);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glBegin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GL_TRIANGLES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Front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0.0f);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Right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0.0f, 1.0f);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 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//3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Back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glColor3f(0.0f, 1.0f, 0.0f); 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glVertex3f(1.0f, -1.0f, -1.0f);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//4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Left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glColor3f(1.0f, 0.0f, 1.0f);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glVertex3f(0.0f, 1.0f, 0.0f);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//1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-1.0f);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//5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glVertex3f(-1.0f, -1.0f, 1.0f);</a:t>
                      </a:r>
                      <a:r>
                        <a:rPr lang="en-US" sz="1700" b="1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//2</a:t>
                      </a:r>
                      <a:endParaRPr lang="en-US" sz="1700" b="1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glEnd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glutSwapBuffers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reshape(</a:t>
                      </a:r>
                      <a:r>
                        <a:rPr lang="en-US" sz="1700" b="1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GLsizei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700" b="1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GLsizei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== 0) 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aspect = (</a:t>
                      </a:r>
                      <a:r>
                        <a:rPr lang="en-US" sz="1700" b="1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/ (</a:t>
                      </a:r>
                      <a:r>
                        <a:rPr lang="en-US" sz="1700" b="1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GLfloat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glViewport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(0, 0, 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700" b="1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glMatrixMode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GL_PROJECTION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glLoadIdentity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gluPerspective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(45.0f, aspect, 0.1f, 100.0f);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700" b="1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 </a:t>
                      </a:r>
                      <a:r>
                        <a:rPr lang="en-US" sz="1700" b="1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1700" b="1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argc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700" b="1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glutInitDisplayMode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GLUT_DOUBLE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glutInitWindowSize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(640, 480);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glutInitWindowPosition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(200, 100);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glutCreateWindow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b="1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"3D Shapes"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initGL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 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glutDisplayFunc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(display);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glutReshapeFunc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(reshape);</a:t>
                      </a:r>
                    </a:p>
                    <a:p>
                      <a:r>
                        <a:rPr lang="en-US" sz="1700" b="1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glutMainLoop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0;</a:t>
                      </a:r>
                    </a:p>
                    <a:p>
                      <a:r>
                        <a:rPr lang="en-US" sz="1700" b="1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1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4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Question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changes this line:</a:t>
            </a:r>
          </a:p>
          <a:p>
            <a:pPr marL="0" indent="0">
              <a:buNone/>
            </a:pPr>
            <a:r>
              <a:rPr lang="ar-EG" dirty="0" smtClean="0"/>
              <a:t>     </a:t>
            </a:r>
            <a:r>
              <a:rPr lang="en-US" dirty="0" err="1" smtClean="0"/>
              <a:t>glTranslatef</a:t>
            </a:r>
            <a:r>
              <a:rPr lang="en-US" dirty="0" smtClean="0"/>
              <a:t>(1.5f</a:t>
            </a:r>
            <a:r>
              <a:rPr lang="en-US" dirty="0"/>
              <a:t>, 1.0f, -5.0f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to: </a:t>
            </a:r>
            <a:r>
              <a:rPr lang="en-US" dirty="0" err="1" smtClean="0"/>
              <a:t>glTranslatef</a:t>
            </a:r>
            <a:r>
              <a:rPr lang="en-US" dirty="0" smtClean="0"/>
              <a:t>(-1.5f</a:t>
            </a:r>
            <a:r>
              <a:rPr lang="en-US" dirty="0"/>
              <a:t>, 1.0f, -5.0f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Or: </a:t>
            </a:r>
            <a:r>
              <a:rPr lang="en-US" dirty="0" err="1"/>
              <a:t>glTranslatef</a:t>
            </a:r>
            <a:r>
              <a:rPr lang="en-US" dirty="0"/>
              <a:t>(1.5f, -1.0f, -7.0f);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What happened ?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75528"/>
              </p:ext>
            </p:extLst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(45, 1.0, 0.0,0.0);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glRotatef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(45, -1.0, 0.0,0.0);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0" t="10594" r="2387" b="8029"/>
          <a:stretch/>
        </p:blipFill>
        <p:spPr>
          <a:xfrm>
            <a:off x="6305266" y="2838734"/>
            <a:ext cx="4940490" cy="3248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5" y="2452993"/>
            <a:ext cx="3343702" cy="3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5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1026</Words>
  <Application>Microsoft Office PowerPoint</Application>
  <PresentationFormat>Widescreen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Section 5</vt:lpstr>
      <vt:lpstr>glutReshapeFunc</vt:lpstr>
      <vt:lpstr>gluPerspective</vt:lpstr>
      <vt:lpstr>glTranslatef</vt:lpstr>
      <vt:lpstr>glRotatef</vt:lpstr>
      <vt:lpstr>Draw this shape</vt:lpstr>
      <vt:lpstr>PowerPoint Presentation</vt:lpstr>
      <vt:lpstr>Question</vt:lpstr>
      <vt:lpstr>What happened ? </vt:lpstr>
      <vt:lpstr>What happened ? </vt:lpstr>
      <vt:lpstr>What happened ? </vt:lpstr>
      <vt:lpstr>Draw this shape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</dc:title>
  <dc:creator>Mai Alaa</dc:creator>
  <cp:lastModifiedBy>Mai Alaa</cp:lastModifiedBy>
  <cp:revision>215</cp:revision>
  <dcterms:created xsi:type="dcterms:W3CDTF">2018-10-13T09:19:56Z</dcterms:created>
  <dcterms:modified xsi:type="dcterms:W3CDTF">2018-11-03T19:49:00Z</dcterms:modified>
</cp:coreProperties>
</file>