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6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5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1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91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2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0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5E849E-37E0-6A6A-D2D8-2E1AB854D7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EG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30595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3B75-0322-1504-7A74-4BA5D6DFD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CI/CD Fundamentals and Benefits</a:t>
            </a:r>
            <a:br>
              <a:rPr lang="en-US" b="1" dirty="0"/>
            </a:br>
            <a:endParaRPr lang="en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C9BB-D79D-6712-28C1-6B4F11711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By: Zeinab Awd</a:t>
            </a:r>
          </a:p>
        </p:txBody>
      </p:sp>
    </p:spTree>
    <p:extLst>
      <p:ext uri="{BB962C8B-B14F-4D97-AF65-F5344CB8AC3E}">
        <p14:creationId xmlns:p14="http://schemas.microsoft.com/office/powerpoint/2010/main" val="31313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DBBD-F012-AEE1-9D8E-17274B5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Fundamentals of CI/CD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7293-B68E-6049-33B5-29BCAC699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1"/>
            <a:ext cx="8825659" cy="3900111"/>
          </a:xfrm>
        </p:spPr>
        <p:txBody>
          <a:bodyPr/>
          <a:lstStyle/>
          <a:p>
            <a:r>
              <a:rPr lang="en-US" b="1" dirty="0"/>
              <a:t>Continuous Integration</a:t>
            </a:r>
            <a:r>
              <a:rPr lang="en-US" dirty="0"/>
              <a:t>: The practice of merging all developers' working copies to a shared mainline several times a day.</a:t>
            </a:r>
          </a:p>
          <a:p>
            <a:r>
              <a:rPr lang="en-US" b="1" dirty="0"/>
              <a:t>Continuous Delivery</a:t>
            </a:r>
            <a:r>
              <a:rPr lang="en-US" dirty="0"/>
              <a:t>: An engineering practice in which teams produce and release value in short cycles.</a:t>
            </a:r>
          </a:p>
          <a:p>
            <a:r>
              <a:rPr lang="en-US" b="1" dirty="0"/>
              <a:t>Continuous Deployment</a:t>
            </a:r>
            <a:r>
              <a:rPr lang="en-US" dirty="0"/>
              <a:t>: A software engineering approach in which the value is delivered frequently through automated deployments.</a:t>
            </a:r>
          </a:p>
          <a:p>
            <a:endParaRPr lang="en-EG" dirty="0"/>
          </a:p>
        </p:txBody>
      </p:sp>
      <p:pic>
        <p:nvPicPr>
          <p:cNvPr id="2050" name="Picture 2" descr="The relationship between continuous integration, delivery, and deployment depicted in this course.">
            <a:extLst>
              <a:ext uri="{FF2B5EF4-FFF2-40B4-BE49-F238E27FC236}">
                <a16:creationId xmlns:a16="http://schemas.microsoft.com/office/drawing/2014/main" id="{8DCC1B00-E9F4-3D95-009D-72D0877B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539343"/>
            <a:ext cx="882565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DBBD-F012-AEE1-9D8E-17274B5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Fundamentals of CI/CD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7293-B68E-6049-33B5-29BCAC69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Pipeline</a:t>
            </a:r>
            <a:r>
              <a:rPr lang="en-US" dirty="0"/>
              <a:t>: A set of data processing elements connected in series, where the output of one element is the input of the next one.</a:t>
            </a:r>
          </a:p>
          <a:p>
            <a:r>
              <a:rPr lang="en-US" b="1" dirty="0"/>
              <a:t>Infrastructure as Code</a:t>
            </a:r>
            <a:r>
              <a:rPr lang="en-US" dirty="0"/>
              <a:t>: The management of infrastructure using code.</a:t>
            </a:r>
          </a:p>
          <a:p>
            <a:r>
              <a:rPr lang="en-US" b="1" dirty="0"/>
              <a:t>Provisioning</a:t>
            </a:r>
            <a:r>
              <a:rPr lang="en-US" dirty="0"/>
              <a:t>: The process of setting up IT infrastructure.</a:t>
            </a:r>
          </a:p>
          <a:p>
            <a:r>
              <a:rPr lang="en-US" b="1" dirty="0"/>
              <a:t>Artifact</a:t>
            </a:r>
            <a:r>
              <a:rPr lang="en-US" dirty="0"/>
              <a:t>: A product of some process applied to the code repository.</a:t>
            </a:r>
          </a:p>
          <a:p>
            <a:r>
              <a:rPr lang="en-US" b="1" dirty="0"/>
              <a:t>DevOps</a:t>
            </a:r>
            <a:r>
              <a:rPr lang="en-US" dirty="0"/>
              <a:t>: A set of practices that works to automate and integrate the processes between software development and IT teams.</a:t>
            </a:r>
          </a:p>
          <a:p>
            <a:r>
              <a:rPr lang="en-US" b="1" dirty="0"/>
              <a:t>Testing</a:t>
            </a:r>
            <a:r>
              <a:rPr lang="en-US" dirty="0"/>
              <a:t>: A practice that seeks to ensure the quality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24575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DBBD-F012-AEE1-9D8E-17274B5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CI/CD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7293-B68E-6049-33B5-29BCAC69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 developer time on issues from new developer code</a:t>
            </a:r>
          </a:p>
          <a:p>
            <a:r>
              <a:rPr lang="en-US" dirty="0"/>
              <a:t>Less bugs in production and less time in testing</a:t>
            </a:r>
          </a:p>
          <a:p>
            <a:r>
              <a:rPr lang="en-US" dirty="0"/>
              <a:t>Prevent embarrassing or costly security holes</a:t>
            </a:r>
          </a:p>
          <a:p>
            <a:r>
              <a:rPr lang="en-US" dirty="0"/>
              <a:t>Less human error, Faster deployments</a:t>
            </a:r>
          </a:p>
          <a:p>
            <a:r>
              <a:rPr lang="en-US" dirty="0"/>
              <a:t>Less infrastructure costs from unused resources</a:t>
            </a:r>
          </a:p>
          <a:p>
            <a:r>
              <a:rPr lang="en-US" dirty="0"/>
              <a:t>New value-generating features released more quickly</a:t>
            </a:r>
          </a:p>
          <a:p>
            <a:r>
              <a:rPr lang="en-US" dirty="0"/>
              <a:t>Less time to market</a:t>
            </a:r>
          </a:p>
          <a:p>
            <a:r>
              <a:rPr lang="en-US" dirty="0"/>
              <a:t>Reduced downtime from a deploy-related crash or major bug</a:t>
            </a:r>
          </a:p>
          <a:p>
            <a:r>
              <a:rPr lang="en-US" dirty="0"/>
              <a:t>Quick undo to return production to working state</a:t>
            </a:r>
          </a:p>
        </p:txBody>
      </p:sp>
    </p:spTree>
    <p:extLst>
      <p:ext uri="{BB962C8B-B14F-4D97-AF65-F5344CB8AC3E}">
        <p14:creationId xmlns:p14="http://schemas.microsoft.com/office/powerpoint/2010/main" val="24276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DBBD-F012-AEE1-9D8E-17274B5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CI/CD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7293-B68E-6049-33B5-29BCAC69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Fail Fast: </a:t>
            </a:r>
            <a:r>
              <a:rPr lang="en-US" dirty="0"/>
              <a:t>Set up your CI/CD pipeline to find and reveal failures as fast as possible. The faster you can bring your code failures to light, the faster you can fix them.</a:t>
            </a:r>
          </a:p>
          <a:p>
            <a:r>
              <a:rPr lang="en-US" b="1" dirty="0"/>
              <a:t>Measure Quality: </a:t>
            </a:r>
            <a:r>
              <a:rPr lang="en-US" dirty="0"/>
              <a:t>Measure your code quality so that you can see the positive effects of your improvement work (or the negative effects of technical debt).</a:t>
            </a:r>
          </a:p>
          <a:p>
            <a:r>
              <a:rPr lang="en-US" b="1" dirty="0"/>
              <a:t>Only Road to Production: </a:t>
            </a:r>
            <a:r>
              <a:rPr lang="en-US" dirty="0"/>
              <a:t>Once CI/CD is deploying to production on your behalf, it must be the only way to deploy. Any other person or process that meddles with production after CI/CD is running will inevitably cause CI/CD to become inconsistent and fail.</a:t>
            </a:r>
          </a:p>
          <a:p>
            <a:r>
              <a:rPr lang="en-US" b="1" dirty="0"/>
              <a:t>Maximum Automation: </a:t>
            </a:r>
            <a:r>
              <a:rPr lang="en-US" dirty="0"/>
              <a:t>If it can be automated, automate it. This will only improve your process!</a:t>
            </a:r>
          </a:p>
          <a:p>
            <a:r>
              <a:rPr lang="en-US" b="1" dirty="0"/>
              <a:t>Config in Code: </a:t>
            </a:r>
            <a:r>
              <a:rPr lang="en-US" dirty="0"/>
              <a:t>All configuration code must be in code and versioned alongside your production code. This includes the CI/CD configuration files!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550011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{DE08D868-207D-7840-81FD-FB454AA00DFA}tf10001076</Template>
  <TotalTime>49</TotalTime>
  <Words>411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CI/CD Fundamentals and Benefits </vt:lpstr>
      <vt:lpstr>Fundamentals of CI/CD</vt:lpstr>
      <vt:lpstr>Fundamentals of CI/CD</vt:lpstr>
      <vt:lpstr>Benefits of CI/CD</vt:lpstr>
      <vt:lpstr>Best Practices for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Awad, Zeinab, Vodafone</dc:creator>
  <cp:lastModifiedBy>Awad, Zeinab, Vodafone</cp:lastModifiedBy>
  <cp:revision>5</cp:revision>
  <dcterms:created xsi:type="dcterms:W3CDTF">2022-07-02T23:09:16Z</dcterms:created>
  <dcterms:modified xsi:type="dcterms:W3CDTF">2022-07-03T19:18:59Z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2022-07-02T23:09:16Z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a7eda18f-7ebf-47bc-a3b6-a1e05449ce59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Celestial:8</vt:lpwstr>
  </property>
  <property fmtid="{D5CDD505-2E9C-101B-9397-08002B2CF9AE}" pid="10" name="ClassificationContentMarkingFooterText">
    <vt:lpwstr>C2 General</vt:lpwstr>
  </property>
</Properties>
</file>