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80" r:id="rId5"/>
    <p:sldId id="259" r:id="rId6"/>
    <p:sldId id="281" r:id="rId7"/>
    <p:sldId id="266" r:id="rId8"/>
    <p:sldId id="262" r:id="rId9"/>
    <p:sldId id="282" r:id="rId10"/>
    <p:sldId id="28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85" r:id="rId25"/>
    <p:sldId id="286" r:id="rId26"/>
    <p:sldId id="278" r:id="rId27"/>
    <p:sldId id="279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59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26D8-AAC1-4EE0-A505-A74BCB95D2B0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FB87B-00C1-4AAC-94A9-08439275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659150" cy="4780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A7E1F-8120-4BBC-B642-4E1F0EBE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150" y="177096"/>
            <a:ext cx="5532850" cy="23876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Movie Market Analysis</a:t>
            </a:r>
            <a:endParaRPr lang="en-K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61494-9B21-4A89-92C6-1B7D7B99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150" y="3576576"/>
            <a:ext cx="4684040" cy="1042043"/>
          </a:xfrm>
        </p:spPr>
        <p:txBody>
          <a:bodyPr>
            <a:normAutofit/>
          </a:bodyPr>
          <a:lstStyle/>
          <a:p>
            <a:r>
              <a:rPr lang="en-US" sz="3200" dirty="0"/>
              <a:t>BY GROUP 3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11513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DCB6-F361-4A15-BD83-0FF3F831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then led to a </a:t>
            </a:r>
            <a:r>
              <a:rPr lang="en-US" dirty="0" err="1"/>
              <a:t>Anova</a:t>
            </a:r>
            <a:r>
              <a:rPr lang="en-US" dirty="0"/>
              <a:t> test to check if there was a significance in the performance of the studios: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 test came back positive which suggests that the studio does play a role in determining box office success, and there is a meaningful difference in how the studios perform.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889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CC88-DEA5-405D-BC59-082864F9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82" y="2262433"/>
            <a:ext cx="8628270" cy="2658359"/>
          </a:xfrm>
        </p:spPr>
        <p:txBody>
          <a:bodyPr>
            <a:noAutofit/>
          </a:bodyPr>
          <a:lstStyle/>
          <a:p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altLang="en-KE" sz="1800" dirty="0">
              <a:latin typeface="Arial" panose="020B0604020202020204" pitchFamily="34" charset="0"/>
            </a:endParaRPr>
          </a:p>
          <a:p>
            <a:pPr lvl="1"/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significant difference in box office performance between the studios. This means that some studios are performing significantly better than others at the box office.</a:t>
            </a:r>
          </a:p>
          <a:p>
            <a:pPr lvl="1"/>
            <a:r>
              <a:rPr lang="en-KE" altLang="en-KE" dirty="0">
                <a:latin typeface="Arial" panose="020B0604020202020204" pitchFamily="34" charset="0"/>
              </a:rPr>
              <a:t>The studio behind a movie seems to play an important role in its box office success. Therefore, the studio factor is a major determinant of a film's financial performance.</a:t>
            </a:r>
          </a:p>
          <a:p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7531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B95-0C96-401E-9AA7-54585BDB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0DFD-738F-4F9F-A1E4-81118C2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test we were looking into the various directors for movies.</a:t>
            </a:r>
          </a:p>
          <a:p>
            <a:r>
              <a:rPr lang="en-US" dirty="0"/>
              <a:t>First we looked into the top movies according to ratings which was the performance check then we looked into the directors of these movies.</a:t>
            </a:r>
          </a:p>
          <a:p>
            <a:r>
              <a:rPr lang="en-US" dirty="0"/>
              <a:t>Comparing this info with box office earnings as the metric and whether a movie had a top director or not to see if there was a correlation.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4811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77CE3-32E3-430C-ACDC-EBDF9F72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432"/>
            <a:ext cx="6843860" cy="606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6FD8A-3CA2-495C-BC3C-3422687C1CC8}"/>
              </a:ext>
            </a:extLst>
          </p:cNvPr>
          <p:cNvSpPr txBox="1"/>
          <p:nvPr/>
        </p:nvSpPr>
        <p:spPr>
          <a:xfrm>
            <a:off x="6773736" y="1906833"/>
            <a:ext cx="5394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graph here was created to check on the box office performance of the top directors in accordance of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the false is movies without top directors and true was movies with top directors.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had similar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median earnings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showed a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higher and more consistent performance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group had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fewer low-performing films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indicated by a smaller lower range.</a:t>
            </a:r>
            <a:endParaRPr lang="en-US" altLang="en-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also had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more high-grossing outliers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suggesting a stronger potential to produce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blockbuster movies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3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CBE8-AA79-4E0F-B7F6-C30B0563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68" y="1974045"/>
            <a:ext cx="10523063" cy="3814013"/>
          </a:xfrm>
        </p:spPr>
        <p:txBody>
          <a:bodyPr/>
          <a:lstStyle/>
          <a:p>
            <a:r>
              <a:rPr lang="en-US" dirty="0"/>
              <a:t>We also conducted a  </a:t>
            </a:r>
            <a:r>
              <a:rPr lang="en-US" b="1" dirty="0"/>
              <a:t>samples t-test</a:t>
            </a:r>
            <a:r>
              <a:rPr lang="en-US" dirty="0"/>
              <a:t>, to check for significance .</a:t>
            </a:r>
          </a:p>
          <a:p>
            <a:r>
              <a:rPr lang="en-US" dirty="0"/>
              <a:t>The null hypothesis for this test was that the mean box office revenue for movies by top directors is the same as that of movies by non-top directors.</a:t>
            </a:r>
          </a:p>
          <a:p>
            <a:r>
              <a:rPr lang="en-US" dirty="0"/>
              <a:t>The test results were positive therefore we can confidently conclude that the box office earnings for movies directed by top directors are significantly higher than those directed by others.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2394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C1BF-F67B-4662-A34D-465A9FA7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2E2B-507C-4C7D-90B2-8D44EA39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the top 10 most common genres to see if genre influences box office success.</a:t>
            </a:r>
          </a:p>
          <a:p>
            <a:r>
              <a:rPr lang="en-US" dirty="0"/>
              <a:t>A box plot showed visible differences in revenue distribution across genres, with some genres displaying higher outliers and wider spreads.</a:t>
            </a:r>
          </a:p>
          <a:p>
            <a:r>
              <a:rPr lang="en-US" dirty="0"/>
              <a:t>A one-way ANOVA test was conducted to statistically test the differences.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74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90896-3016-436E-8824-41C1B3C8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5" y="200024"/>
            <a:ext cx="7339713" cy="5926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3F3BF-E54D-4B54-9180-50D3A1278164}"/>
              </a:ext>
            </a:extLst>
          </p:cNvPr>
          <p:cNvSpPr txBox="1"/>
          <p:nvPr/>
        </p:nvSpPr>
        <p:spPr>
          <a:xfrm>
            <a:off x="7445878" y="1843045"/>
            <a:ext cx="404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graph on the left we deduced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spread for the top 10 best performing genre according to box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 a clear significant variability in spread, and recurring outliers across the nine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office revenue varies widely by genre; some genres show more consistent or higher returns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6357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F09-D479-44EA-A499-898875D4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768984"/>
            <a:ext cx="10845800" cy="5113655"/>
          </a:xfrm>
        </p:spPr>
        <p:txBody>
          <a:bodyPr/>
          <a:lstStyle/>
          <a:p>
            <a:r>
              <a:rPr lang="en-US" dirty="0"/>
              <a:t>In addition we performed a </a:t>
            </a:r>
            <a:r>
              <a:rPr lang="en-US" b="1" dirty="0"/>
              <a:t>one-way ANOVA test</a:t>
            </a:r>
            <a:r>
              <a:rPr lang="en-US" dirty="0"/>
              <a:t> on the </a:t>
            </a:r>
            <a:r>
              <a:rPr lang="en-US" b="1" dirty="0"/>
              <a:t>box office revenues across the top 10 genres</a:t>
            </a:r>
            <a:r>
              <a:rPr lang="en-US" dirty="0"/>
              <a:t>:</a:t>
            </a:r>
          </a:p>
          <a:p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b="1" dirty="0">
                <a:latin typeface="Arial" panose="020B0604020202020204" pitchFamily="34" charset="0"/>
              </a:rPr>
              <a:t> </a:t>
            </a:r>
            <a:r>
              <a:rPr lang="en-US" altLang="en-KE" dirty="0">
                <a:latin typeface="Arial" panose="020B0604020202020204" pitchFamily="34" charset="0"/>
              </a:rPr>
              <a:t>We did this to check </a:t>
            </a:r>
            <a:r>
              <a:rPr lang="en-KE" altLang="en-KE" dirty="0">
                <a:latin typeface="Arial" panose="020B0604020202020204" pitchFamily="34" charset="0"/>
              </a:rPr>
              <a:t>there a statistically significant difference in the mean box office revenue between the top 10 genres</a:t>
            </a:r>
            <a:r>
              <a:rPr lang="en-US" altLang="en-KE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KE" altLang="en-K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dirty="0">
                <a:latin typeface="Arial" panose="020B0604020202020204" pitchFamily="34" charset="0"/>
              </a:rPr>
              <a:t>This test compares the </a:t>
            </a:r>
            <a:r>
              <a:rPr lang="en-KE" altLang="en-KE" b="1" dirty="0">
                <a:latin typeface="Arial" panose="020B0604020202020204" pitchFamily="34" charset="0"/>
              </a:rPr>
              <a:t>means</a:t>
            </a:r>
            <a:r>
              <a:rPr lang="en-KE" altLang="en-KE" dirty="0">
                <a:latin typeface="Arial" panose="020B0604020202020204" pitchFamily="34" charset="0"/>
              </a:rPr>
              <a:t> of all 10 genre groups to determine if </a:t>
            </a:r>
            <a:r>
              <a:rPr lang="en-KE" altLang="en-KE" b="1" dirty="0">
                <a:latin typeface="Arial" panose="020B0604020202020204" pitchFamily="34" charset="0"/>
              </a:rPr>
              <a:t>at least one genre</a:t>
            </a:r>
            <a:r>
              <a:rPr lang="en-KE" altLang="en-KE" dirty="0">
                <a:latin typeface="Arial" panose="020B0604020202020204" pitchFamily="34" charset="0"/>
              </a:rPr>
              <a:t> has a significantly different average box office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0755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A54F5D-CD9E-4542-A8D7-B88C6D28B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640" y="1350656"/>
            <a:ext cx="11684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KE" dirty="0">
                <a:latin typeface="Arial" panose="020B0604020202020204" pitchFamily="34" charset="0"/>
              </a:rPr>
              <a:t>Th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test yielded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F-statistic (651.84)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 of &lt; 0.001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reject the null hypothesis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genre has a significantly different average box office revenue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selection is a key factor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box office success.</a:t>
            </a:r>
          </a:p>
        </p:txBody>
      </p:sp>
    </p:spTree>
    <p:extLst>
      <p:ext uri="{BB962C8B-B14F-4D97-AF65-F5344CB8AC3E}">
        <p14:creationId xmlns:p14="http://schemas.microsoft.com/office/powerpoint/2010/main" val="10828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EBE-AC68-4D5C-8D17-3FDDBEC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RELEASE DATE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5BB7-2260-44B8-B682-DD96DE8A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top 10 genres according to box office performance we looked into the release date and wanted to analyze our data with the date in mind.</a:t>
            </a:r>
          </a:p>
          <a:p>
            <a:r>
              <a:rPr lang="en-US" dirty="0"/>
              <a:t>First we found the mode which is the most common month that our top 10 genres are released.</a:t>
            </a:r>
          </a:p>
          <a:p>
            <a:r>
              <a:rPr lang="en-US" dirty="0"/>
              <a:t>This will give some info on the best month to release the specific genre that we have on our top genre list.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5038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E7D9-9609-4FA4-8E2F-7079CBD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3BE0-6956-442C-92FA-C7C519B6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Limitations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965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2F1-17AF-4B6B-8FA5-2F8391C4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0" y="1866508"/>
            <a:ext cx="11173906" cy="42420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our top genres the most common month to release the movies were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be this below: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Animation    December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Comedy        January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Drama         October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Western          June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this we looked into a hypothesis test to check if the month where a movie is released is related to its genre.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since both were categorical data meaning the release month and the genre we are going to use a Chi-Square Test of Independence</a:t>
            </a:r>
          </a:p>
          <a:p>
            <a:pPr marL="0" indent="0">
              <a:buNone/>
            </a:pP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D3EC-A0B6-4B32-941B-46454BF3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3" y="2037230"/>
            <a:ext cx="11519157" cy="390165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KE" dirty="0">
                <a:latin typeface="Arial" panose="020B0604020202020204" pitchFamily="34" charset="0"/>
              </a:rPr>
              <a:t>The output was positive therefore: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KE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b="1" dirty="0">
                <a:latin typeface="Arial" panose="020B0604020202020204" pitchFamily="34" charset="0"/>
              </a:rPr>
              <a:t>Interpretation:</a:t>
            </a:r>
            <a:r>
              <a:rPr lang="en-KE" altLang="en-KE" dirty="0">
                <a:latin typeface="Arial" panose="020B0604020202020204" pitchFamily="34" charset="0"/>
              </a:rPr>
              <a:t> There is a </a:t>
            </a:r>
            <a:r>
              <a:rPr lang="en-KE" altLang="en-KE" b="1" dirty="0">
                <a:latin typeface="Arial" panose="020B0604020202020204" pitchFamily="34" charset="0"/>
              </a:rPr>
              <a:t>significant relationship</a:t>
            </a:r>
            <a:r>
              <a:rPr lang="en-KE" altLang="en-KE" dirty="0">
                <a:latin typeface="Arial" panose="020B0604020202020204" pitchFamily="34" charset="0"/>
              </a:rPr>
              <a:t> between movie genre and release month.</a:t>
            </a:r>
            <a:endParaRPr lang="en-US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This suggests studios may </a:t>
            </a:r>
            <a:r>
              <a:rPr lang="en-KE" altLang="en-KE" b="1" dirty="0">
                <a:latin typeface="Arial" panose="020B0604020202020204" pitchFamily="34" charset="0"/>
              </a:rPr>
              <a:t>strategically release certain genres</a:t>
            </a:r>
            <a:r>
              <a:rPr lang="en-KE" altLang="en-KE" dirty="0">
                <a:latin typeface="Arial" panose="020B0604020202020204" pitchFamily="34" charset="0"/>
              </a:rPr>
              <a:t> during specific months </a:t>
            </a:r>
            <a:r>
              <a:rPr lang="en-US" altLang="en-KE" dirty="0">
                <a:latin typeface="Arial" panose="020B0604020202020204" pitchFamily="34" charset="0"/>
              </a:rPr>
              <a:t>to ensure and also bolster box office performance.</a:t>
            </a:r>
            <a:endParaRPr lang="en-KE" altLang="en-KE" dirty="0">
              <a:latin typeface="Arial" panose="020B0604020202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75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1B92-D7C1-485E-9C5D-11D055EA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097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183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0B11-85BA-4AD6-835D-20A0E036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D493-1841-4C5C-93BC-E862F9EB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Invest in Top Directors to Boost Revenue Potential is a conclusion drawn from the directors vs gross income</a:t>
            </a:r>
            <a:endParaRPr lang="en-US" dirty="0"/>
          </a:p>
          <a:p>
            <a:r>
              <a:rPr lang="en-US" dirty="0"/>
              <a:t>The test comparing films directed by "top directors" versus others showed a statistically significant difference in box office earnings. This suggests that audiences may be more likely to attend films associated with well-known or critically acclaimed directors. </a:t>
            </a:r>
          </a:p>
          <a:p>
            <a:r>
              <a:rPr lang="en-US" dirty="0"/>
              <a:t>Studios should aim to build long-term relationships with top directors or emerging directors who show consistent box office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043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9BE-0C88-4F2E-9776-B9C23998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PERFORMANCE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ED58-B523-413E-BEA1-C20C480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After High-Performing Studios that </a:t>
            </a:r>
            <a:r>
              <a:rPr lang="en-US" b="1" dirty="0" err="1"/>
              <a:t>wer</a:t>
            </a:r>
            <a:r>
              <a:rPr lang="en-US" b="1" dirty="0"/>
              <a:t> identified in the test above.</a:t>
            </a:r>
          </a:p>
          <a:p>
            <a:r>
              <a:rPr lang="en-US" dirty="0"/>
              <a:t>Test showed that there was significant difference in studio performances.</a:t>
            </a:r>
          </a:p>
          <a:p>
            <a:r>
              <a:rPr lang="en-US" dirty="0"/>
              <a:t>Among the top five studios analyzed, Universal Pictures and Sony Pictures produced films with the highest revenue potential. A new studio could analyze their portfolios, production budgets, and content strategies to learn how to replicate success.</a:t>
            </a:r>
          </a:p>
          <a:p>
            <a:r>
              <a:rPr lang="en-US" dirty="0"/>
              <a:t> Partnering with or hiring experienced executives from these studios could also be advantageous.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2326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7F5-BB8D-4721-A463-395ACED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GENRE Performance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3C18-DDBC-4204-BD7D-18A7F8EB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Prioritize Animation and Action/Adventure genres when choosing films to produce.</a:t>
            </a:r>
          </a:p>
          <a:p>
            <a:r>
              <a:rPr lang="en-US" dirty="0"/>
              <a:t>The analysis revealed that films in the Animation and Action and Adventure genres consistently achieved the highest median and upper-quartile box office returns.</a:t>
            </a:r>
          </a:p>
          <a:p>
            <a:r>
              <a:rPr lang="en-US" dirty="0"/>
              <a:t>Animation, in particular, showed tightly clustered high-performing results with relatively fewer low outliers.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4628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485A-C5F5-43D9-8FE0-A5532557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68" y="706662"/>
            <a:ext cx="10515600" cy="1218518"/>
          </a:xfrm>
        </p:spPr>
        <p:txBody>
          <a:bodyPr>
            <a:normAutofit/>
          </a:bodyPr>
          <a:lstStyle/>
          <a:p>
            <a:r>
              <a:rPr lang="en-US" dirty="0"/>
              <a:t>For director purposes we compiled a list of top directors according to box office performance that would be </a:t>
            </a:r>
            <a:r>
              <a:rPr lang="en-US" dirty="0" err="1"/>
              <a:t>favourable</a:t>
            </a:r>
            <a:r>
              <a:rPr lang="en-US" dirty="0"/>
              <a:t> to boost performance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356B0-2AB7-4C8A-AFB1-EBF7AEE6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52" y="2089012"/>
            <a:ext cx="9088822" cy="40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B46A-978E-4A93-A27B-E13B0661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29" y="683444"/>
            <a:ext cx="10667035" cy="1183792"/>
          </a:xfrm>
        </p:spPr>
        <p:txBody>
          <a:bodyPr>
            <a:normAutofit/>
          </a:bodyPr>
          <a:lstStyle/>
          <a:p>
            <a:r>
              <a:rPr lang="en-US" dirty="0"/>
              <a:t>For studios that performed well we compiled a list of the top 10 studios according to international box office gross income to aid in future collaboration.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15DE1-4976-4ED1-8E06-C6F93A0A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0" y="1923068"/>
            <a:ext cx="9715334" cy="42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C06D-AFC7-4DA4-AB14-0F2A6F82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920940" cy="134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LIMITATIONS.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4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BC7-0BFB-48DE-8ADF-69B9FEC3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31EC-F557-49C9-9012-448AE1BB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32306" cy="386659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Limited Scope of  Variables: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dataset does not include several critical variables that affect box office success, such as marketing spend, release timing (e.g., holiday vs. off-season), actor popularity, or franchise value.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Assumption of Independence and Normality: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Statistical tests such as t-tests and ANOVA assume normally distributed data and independence between groups, assumptions that may not hold perfectly given the large variance and potential clustering in the film industry.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Audience Demographics: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There's no information on who watched the movies—age, gender, region, etc. This limits your ability to analyze trends by target audience or identify underserved markets.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3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087B-69F4-4E22-B182-D6794CF4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K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7B66-3A25-4F67-8FA9-81E83B10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2052116"/>
            <a:ext cx="10174147" cy="38867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 effort to diversify and remain competitive, the company is planning on launching a new movie production studio to join the growing trend of original content creation.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however currently lacks expertise in the film industry and is uncertain about which types of movies to produce.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a successful market entry, the leadership needs data-driven insights to guide investment decisions.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5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4E3-D739-4255-BDBF-801BEED2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END.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D49D-8D97-459D-B104-7286A8257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45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C1B4-7581-4B80-BB6B-B30189FC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primary goal of this analysis is to answer key questions such as: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genres are the most profitable?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release months or seasons yield the best box office results?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a director play a key role in the success/profitability the films?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production studio influence a movie's financial and overall success?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there trends over time in audience preferences or industry performance?</a:t>
            </a:r>
          </a:p>
          <a:p>
            <a:endParaRPr lang="en-K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1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E52B-6647-428C-A50E-250CB1B1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54" y="1286758"/>
            <a:ext cx="1395316" cy="618928"/>
          </a:xfrm>
        </p:spPr>
        <p:txBody>
          <a:bodyPr/>
          <a:lstStyle/>
          <a:p>
            <a:r>
              <a:rPr lang="en-US" dirty="0"/>
              <a:t>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7D68-961A-4B06-B09D-22BDA90C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021" y="2011728"/>
            <a:ext cx="9890389" cy="35595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that was used to provide insight for the project included: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Box Office Mojo.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IMDB.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Rotten Tomatoes.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TheMovieDB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 Numbers.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had various info on movies including: genres, directors, gross income, release dates, and popularity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44DD-79B3-4626-B11F-58E176E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B44-1B6F-4237-BBBB-880B6CAA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main objectives include: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identify trends and patterns in the film industry.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film data 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key factors contributing to the financial and critical success of films.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data-driven recommendations to ensure a safe and profitable entry into the industry.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7AF-A0A3-4981-A9F8-60EE370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2664886"/>
            <a:ext cx="10324618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459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200B-0E24-4A62-84AE-50DBF692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69160"/>
            <a:ext cx="7958331" cy="128696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STUDIO VS BOX OFFICE.</a:t>
            </a:r>
            <a:br>
              <a:rPr lang="en-US" sz="4000" dirty="0"/>
            </a:b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817F-CB3B-48FB-A86D-699420B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6" y="2291789"/>
            <a:ext cx="10706583" cy="3796496"/>
          </a:xfrm>
        </p:spPr>
        <p:txBody>
          <a:bodyPr/>
          <a:lstStyle/>
          <a:p>
            <a:r>
              <a:rPr lang="en-US" dirty="0"/>
              <a:t>We began first with looking into the studio vs box office grossing incomes.</a:t>
            </a:r>
          </a:p>
          <a:p>
            <a:r>
              <a:rPr lang="en-US" dirty="0"/>
              <a:t>This comparison would show us if there is a significant difference in performance of movies according to the studio which produced it showing that there are actual factors that lead to high performance of movies.</a:t>
            </a:r>
          </a:p>
          <a:p>
            <a:r>
              <a:rPr lang="en-US" dirty="0"/>
              <a:t>We began first with top 5 studios according to the box office performance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676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E88A01-D20D-410F-B889-AC073A6A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" y="301658"/>
            <a:ext cx="7057922" cy="44777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CEF6C-D32A-4F8E-A475-684092D19253}"/>
              </a:ext>
            </a:extLst>
          </p:cNvPr>
          <p:cNvSpPr txBox="1"/>
          <p:nvPr/>
        </p:nvSpPr>
        <p:spPr>
          <a:xfrm>
            <a:off x="7142764" y="2308923"/>
            <a:ext cx="4964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top 5 list gave us the following studios as seen on the boxplots shown on the graph on the right.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see that there is a visible difference in the distribution of the box office earnings of each of the top 5 studios according to no of movies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58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1163</TotalTime>
  <Words>1554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Gallery</vt:lpstr>
      <vt:lpstr>Movie Market Analysis</vt:lpstr>
      <vt:lpstr>OUTLINE</vt:lpstr>
      <vt:lpstr>BUSINESS PROBLEM</vt:lpstr>
      <vt:lpstr>PowerPoint Presentation</vt:lpstr>
      <vt:lpstr>DATA</vt:lpstr>
      <vt:lpstr>OBJECTIVES</vt:lpstr>
      <vt:lpstr>RESULTS</vt:lpstr>
      <vt:lpstr> STUDIO VS BOX OFFICE. </vt:lpstr>
      <vt:lpstr>PowerPoint Presentation</vt:lpstr>
      <vt:lpstr>PowerPoint Presentation</vt:lpstr>
      <vt:lpstr>PowerPoint Presentation</vt:lpstr>
      <vt:lpstr>TOP DIRECTORS VS BOX OFFICE</vt:lpstr>
      <vt:lpstr>PowerPoint Presentation</vt:lpstr>
      <vt:lpstr>PowerPoint Presentation</vt:lpstr>
      <vt:lpstr>GENRE VS BOX OFFICE</vt:lpstr>
      <vt:lpstr>PowerPoint Presentation</vt:lpstr>
      <vt:lpstr>PowerPoint Presentation</vt:lpstr>
      <vt:lpstr>PowerPoint Presentation</vt:lpstr>
      <vt:lpstr>GENRE VS RELEASE DATE</vt:lpstr>
      <vt:lpstr>PowerPoint Presentation</vt:lpstr>
      <vt:lpstr>PowerPoint Presentation</vt:lpstr>
      <vt:lpstr>CONCLUSIONS</vt:lpstr>
      <vt:lpstr>TOP DIRECTORS.</vt:lpstr>
      <vt:lpstr>STUDIO PERFORMANCE</vt:lpstr>
      <vt:lpstr>GENRE Performance</vt:lpstr>
      <vt:lpstr>PowerPoint Presentation</vt:lpstr>
      <vt:lpstr>PowerPoint Presentation</vt:lpstr>
      <vt:lpstr>PowerPoint Presentation</vt:lpstr>
      <vt:lpstr>PowerPoint Presentation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Market Analysis</dc:title>
  <dc:creator>Nelson Kamau</dc:creator>
  <cp:lastModifiedBy>Nelson Kamau</cp:lastModifiedBy>
  <cp:revision>24</cp:revision>
  <dcterms:created xsi:type="dcterms:W3CDTF">2025-04-29T06:19:05Z</dcterms:created>
  <dcterms:modified xsi:type="dcterms:W3CDTF">2025-04-30T20:12:45Z</dcterms:modified>
</cp:coreProperties>
</file>