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6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4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2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595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26D8-AAC1-4EE0-A505-A74BCB95D2B0}" type="datetimeFigureOut">
              <a:rPr lang="en-KE" smtClean="0"/>
              <a:t>29/04/2025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FB87B-00C1-4AAC-94A9-08439275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659150" cy="4780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A7E1F-8120-4BBC-B642-4E1F0EBEB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9150" y="177096"/>
            <a:ext cx="5532850" cy="23876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Movie Market Analysis</a:t>
            </a:r>
            <a:endParaRPr lang="en-KE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61494-9B21-4A89-92C6-1B7D7B99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9150" y="3576576"/>
            <a:ext cx="4684040" cy="1042043"/>
          </a:xfrm>
        </p:spPr>
        <p:txBody>
          <a:bodyPr>
            <a:normAutofit/>
          </a:bodyPr>
          <a:lstStyle/>
          <a:p>
            <a:r>
              <a:rPr lang="en-US" sz="3200" dirty="0"/>
              <a:t>BY GROUP 3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111513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5B95-0C96-401E-9AA7-54585BDB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DIRECTORS VS BOX OFFICE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0DFD-738F-4F9F-A1E4-81118C2B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test we were looking into the various directors for movies.</a:t>
            </a:r>
          </a:p>
          <a:p>
            <a:r>
              <a:rPr lang="en-US" dirty="0"/>
              <a:t>First we looked into the top movies according to ratings which was the performance check then we looked into the directors of these movies.</a:t>
            </a:r>
          </a:p>
          <a:p>
            <a:r>
              <a:rPr lang="en-US" dirty="0"/>
              <a:t>Comparing this info with box office earnings as the metric and whether a movie had a top director or not to see if there was a correlation.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4811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777CE3-32E3-430C-ACDC-EBDF9F72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8448"/>
            <a:ext cx="6773736" cy="5604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6FD8A-3CA2-495C-BC3C-3422687C1CC8}"/>
              </a:ext>
            </a:extLst>
          </p:cNvPr>
          <p:cNvSpPr txBox="1"/>
          <p:nvPr/>
        </p:nvSpPr>
        <p:spPr>
          <a:xfrm>
            <a:off x="6685280" y="558800"/>
            <a:ext cx="5394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graph on the right we came up with the following results: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dirty="0">
                <a:latin typeface="Arial" panose="020B0604020202020204" pitchFamily="34" charset="0"/>
              </a:rPr>
              <a:t>A box plot was used to compare </a:t>
            </a:r>
            <a:r>
              <a:rPr lang="en-KE" altLang="en-KE" b="1" dirty="0">
                <a:latin typeface="Arial" panose="020B0604020202020204" pitchFamily="34" charset="0"/>
              </a:rPr>
              <a:t>domestic gross earnings</a:t>
            </a:r>
            <a:r>
              <a:rPr lang="en-KE" altLang="en-KE" dirty="0">
                <a:latin typeface="Arial" panose="020B0604020202020204" pitchFamily="34" charset="0"/>
              </a:rPr>
              <a:t> between </a:t>
            </a:r>
            <a:r>
              <a:rPr lang="en-US" altLang="en-KE" dirty="0">
                <a:latin typeface="Arial" panose="020B0604020202020204" pitchFamily="34" charset="0"/>
              </a:rPr>
              <a:t>top directors and non-top directors</a:t>
            </a:r>
            <a:r>
              <a:rPr lang="en-KE" altLang="en-KE" dirty="0">
                <a:latin typeface="Arial" panose="020B0604020202020204" pitchFamily="34" charset="0"/>
              </a:rPr>
              <a:t>.</a:t>
            </a:r>
            <a:endParaRPr lang="en-US" altLang="en-KE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KE" altLang="en-KE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dirty="0">
                <a:latin typeface="Arial" panose="020B0604020202020204" pitchFamily="34" charset="0"/>
              </a:rPr>
              <a:t>Both </a:t>
            </a:r>
            <a:r>
              <a:rPr lang="en-US" altLang="en-KE" dirty="0">
                <a:latin typeface="Arial" panose="020B0604020202020204" pitchFamily="34" charset="0"/>
              </a:rPr>
              <a:t>groups</a:t>
            </a:r>
            <a:r>
              <a:rPr lang="en-KE" altLang="en-KE" dirty="0">
                <a:latin typeface="Arial" panose="020B0604020202020204" pitchFamily="34" charset="0"/>
              </a:rPr>
              <a:t> had similar </a:t>
            </a:r>
            <a:r>
              <a:rPr lang="en-KE" altLang="en-KE" b="1" dirty="0">
                <a:latin typeface="Arial" panose="020B0604020202020204" pitchFamily="34" charset="0"/>
              </a:rPr>
              <a:t>median earnings</a:t>
            </a:r>
            <a:r>
              <a:rPr lang="en-KE" altLang="en-KE" dirty="0">
                <a:latin typeface="Arial" panose="020B0604020202020204" pitchFamily="34" charset="0"/>
              </a:rPr>
              <a:t>, but </a:t>
            </a:r>
            <a:r>
              <a:rPr lang="en-US" altLang="en-KE" dirty="0">
                <a:latin typeface="Arial" panose="020B0604020202020204" pitchFamily="34" charset="0"/>
              </a:rPr>
              <a:t>top directors</a:t>
            </a:r>
            <a:r>
              <a:rPr lang="en-KE" altLang="en-KE" dirty="0">
                <a:latin typeface="Arial" panose="020B0604020202020204" pitchFamily="34" charset="0"/>
              </a:rPr>
              <a:t> showed a </a:t>
            </a:r>
            <a:r>
              <a:rPr lang="en-KE" altLang="en-KE" b="1" dirty="0">
                <a:latin typeface="Arial" panose="020B0604020202020204" pitchFamily="34" charset="0"/>
              </a:rPr>
              <a:t>higher and more consistent performance</a:t>
            </a:r>
            <a:r>
              <a:rPr lang="en-KE" altLang="en-KE" dirty="0">
                <a:latin typeface="Arial" panose="020B0604020202020204" pitchFamily="34" charset="0"/>
              </a:rPr>
              <a:t>.</a:t>
            </a:r>
            <a:endParaRPr lang="en-US" altLang="en-KE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KE" altLang="en-KE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dirty="0">
                <a:latin typeface="Arial" panose="020B0604020202020204" pitchFamily="34" charset="0"/>
              </a:rPr>
              <a:t>The </a:t>
            </a:r>
            <a:r>
              <a:rPr lang="en-US" altLang="en-KE" dirty="0">
                <a:latin typeface="Arial" panose="020B0604020202020204" pitchFamily="34" charset="0"/>
              </a:rPr>
              <a:t>top directors</a:t>
            </a:r>
            <a:r>
              <a:rPr lang="en-KE" altLang="en-KE" dirty="0">
                <a:latin typeface="Arial" panose="020B0604020202020204" pitchFamily="34" charset="0"/>
              </a:rPr>
              <a:t> group had </a:t>
            </a:r>
            <a:r>
              <a:rPr lang="en-KE" altLang="en-KE" b="1" dirty="0">
                <a:latin typeface="Arial" panose="020B0604020202020204" pitchFamily="34" charset="0"/>
              </a:rPr>
              <a:t>fewer low-performing films</a:t>
            </a:r>
            <a:r>
              <a:rPr lang="en-KE" altLang="en-KE" dirty="0">
                <a:latin typeface="Arial" panose="020B0604020202020204" pitchFamily="34" charset="0"/>
              </a:rPr>
              <a:t>, indicated by a smaller lower range.</a:t>
            </a:r>
            <a:endParaRPr lang="en-US" altLang="en-KE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KE" altLang="en-KE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KE" dirty="0">
                <a:latin typeface="Arial" panose="020B0604020202020204" pitchFamily="34" charset="0"/>
              </a:rPr>
              <a:t>Top directors</a:t>
            </a:r>
            <a:r>
              <a:rPr lang="en-KE" altLang="en-KE" dirty="0">
                <a:latin typeface="Arial" panose="020B0604020202020204" pitchFamily="34" charset="0"/>
              </a:rPr>
              <a:t> also had </a:t>
            </a:r>
            <a:r>
              <a:rPr lang="en-KE" altLang="en-KE" b="1" dirty="0">
                <a:latin typeface="Arial" panose="020B0604020202020204" pitchFamily="34" charset="0"/>
              </a:rPr>
              <a:t>more high-grossing outliers</a:t>
            </a:r>
            <a:r>
              <a:rPr lang="en-KE" altLang="en-KE" dirty="0">
                <a:latin typeface="Arial" panose="020B0604020202020204" pitchFamily="34" charset="0"/>
              </a:rPr>
              <a:t>, suggesting a stronger potential to produce </a:t>
            </a:r>
            <a:r>
              <a:rPr lang="en-KE" altLang="en-KE" b="1" dirty="0">
                <a:latin typeface="Arial" panose="020B0604020202020204" pitchFamily="34" charset="0"/>
              </a:rPr>
              <a:t>blockbuster movies</a:t>
            </a:r>
            <a:r>
              <a:rPr lang="en-KE" altLang="en-KE" dirty="0">
                <a:latin typeface="Arial" panose="020B0604020202020204" pitchFamily="34" charset="0"/>
              </a:rPr>
              <a:t>.</a:t>
            </a:r>
          </a:p>
          <a:p>
            <a:r>
              <a:rPr lang="en-US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7023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CBE8-AA79-4E0F-B7F6-C30B0563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704"/>
            <a:ext cx="10896600" cy="4869815"/>
          </a:xfrm>
        </p:spPr>
        <p:txBody>
          <a:bodyPr/>
          <a:lstStyle/>
          <a:p>
            <a:r>
              <a:rPr lang="en-US" dirty="0"/>
              <a:t>We also conducted a  </a:t>
            </a:r>
            <a:r>
              <a:rPr lang="en-US" b="1" dirty="0"/>
              <a:t>two-tailed independent samples t-test</a:t>
            </a:r>
            <a:r>
              <a:rPr lang="en-US" dirty="0"/>
              <a:t>, to check for significance the results were as follows:</a:t>
            </a:r>
          </a:p>
          <a:p>
            <a:pPr lvl="1"/>
            <a:r>
              <a:rPr lang="en-US" b="1" dirty="0"/>
              <a:t>T-statistic: 26.0987, P-value: 0.0000</a:t>
            </a:r>
          </a:p>
          <a:p>
            <a:r>
              <a:rPr lang="en-US" dirty="0"/>
              <a:t>The null hypothesis for this test was that the mean box office revenue for movies by top directors is the same as that of movies by non-top directors.</a:t>
            </a:r>
          </a:p>
          <a:p>
            <a:r>
              <a:rPr lang="en-US" dirty="0"/>
              <a:t>Since the p-value is essentially 0, we can confidently conclude that the box office earnings for movies directed by top directors are significantly higher than those directed by others.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2394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C1BF-F67B-4662-A34D-465A9FA7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BOX OFFICE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2E2B-507C-4C7D-90B2-8D44EA39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analyzed the top 10 most common genres to see if genre influences box office success.</a:t>
            </a:r>
          </a:p>
          <a:p>
            <a:r>
              <a:rPr lang="en-US" dirty="0"/>
              <a:t>A box plot showed visible differences in revenue distribution across genres, with some genres displaying higher outliers and wider spreads.</a:t>
            </a:r>
          </a:p>
          <a:p>
            <a:r>
              <a:rPr lang="en-US" dirty="0"/>
              <a:t>A one-way ANOVA test was conducted to statistically test the differences.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5574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990896-3016-436E-8824-41C1B3C82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65" y="200024"/>
            <a:ext cx="7339713" cy="5926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3F3BF-E54D-4B54-9180-50D3A1278164}"/>
              </a:ext>
            </a:extLst>
          </p:cNvPr>
          <p:cNvSpPr txBox="1"/>
          <p:nvPr/>
        </p:nvSpPr>
        <p:spPr>
          <a:xfrm>
            <a:off x="7609840" y="589280"/>
            <a:ext cx="4043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graph on the left we deduced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spread for the top 10 best performing genre according to box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 a clear significant variability in spread, and recurring outliers across the nine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office revenue varies widely by genre; some genres show more consistent or higher returns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635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F09-D479-44EA-A499-898875D4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768984"/>
            <a:ext cx="10845800" cy="5113655"/>
          </a:xfrm>
        </p:spPr>
        <p:txBody>
          <a:bodyPr/>
          <a:lstStyle/>
          <a:p>
            <a:r>
              <a:rPr lang="en-US" dirty="0"/>
              <a:t>In addition we performed a </a:t>
            </a:r>
            <a:r>
              <a:rPr lang="en-US" b="1" dirty="0"/>
              <a:t>one-way ANOVA test</a:t>
            </a:r>
            <a:r>
              <a:rPr lang="en-US" dirty="0"/>
              <a:t> on the </a:t>
            </a:r>
            <a:r>
              <a:rPr lang="en-US" b="1" dirty="0"/>
              <a:t>box office revenues across the top 10 genres</a:t>
            </a:r>
            <a:r>
              <a:rPr lang="en-US" dirty="0"/>
              <a:t>:</a:t>
            </a:r>
          </a:p>
          <a:p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KE" altLang="en-KE" b="1" dirty="0">
                <a:latin typeface="Arial" panose="020B0604020202020204" pitchFamily="34" charset="0"/>
              </a:rPr>
              <a:t> </a:t>
            </a:r>
            <a:r>
              <a:rPr lang="en-US" altLang="en-KE" dirty="0">
                <a:latin typeface="Arial" panose="020B0604020202020204" pitchFamily="34" charset="0"/>
              </a:rPr>
              <a:t>We did this to check </a:t>
            </a:r>
            <a:r>
              <a:rPr lang="en-KE" altLang="en-KE" dirty="0">
                <a:latin typeface="Arial" panose="020B0604020202020204" pitchFamily="34" charset="0"/>
              </a:rPr>
              <a:t>there a statistically significant difference in the mean box office revenue between the top 10 genres</a:t>
            </a:r>
            <a:r>
              <a:rPr lang="en-US" altLang="en-KE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KE" altLang="en-KE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KE" altLang="en-KE" dirty="0">
                <a:latin typeface="Arial" panose="020B0604020202020204" pitchFamily="34" charset="0"/>
              </a:rPr>
              <a:t>This test compares the </a:t>
            </a:r>
            <a:r>
              <a:rPr lang="en-KE" altLang="en-KE" b="1" dirty="0">
                <a:latin typeface="Arial" panose="020B0604020202020204" pitchFamily="34" charset="0"/>
              </a:rPr>
              <a:t>means</a:t>
            </a:r>
            <a:r>
              <a:rPr lang="en-KE" altLang="en-KE" dirty="0">
                <a:latin typeface="Arial" panose="020B0604020202020204" pitchFamily="34" charset="0"/>
              </a:rPr>
              <a:t> of all 10 genre groups to determine if </a:t>
            </a:r>
            <a:r>
              <a:rPr lang="en-KE" altLang="en-KE" b="1" dirty="0">
                <a:latin typeface="Arial" panose="020B0604020202020204" pitchFamily="34" charset="0"/>
              </a:rPr>
              <a:t>at least one genre</a:t>
            </a:r>
            <a:r>
              <a:rPr lang="en-KE" altLang="en-KE" dirty="0">
                <a:latin typeface="Arial" panose="020B0604020202020204" pitchFamily="34" charset="0"/>
              </a:rPr>
              <a:t> has a significantly different average box office performance.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0755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2A54F5D-CD9E-4542-A8D7-B88C6D28B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640" y="1350656"/>
            <a:ext cx="11684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KE" dirty="0">
                <a:latin typeface="Arial" panose="020B0604020202020204" pitchFamily="34" charset="0"/>
              </a:rPr>
              <a:t>Th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test yielded a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F-statistic (651.84)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p-value of &lt; 0.001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reject the null hypothesis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least one genre has a significantly different average box office revenue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selection is a key factor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box office success.</a:t>
            </a:r>
          </a:p>
        </p:txBody>
      </p:sp>
    </p:spTree>
    <p:extLst>
      <p:ext uri="{BB962C8B-B14F-4D97-AF65-F5344CB8AC3E}">
        <p14:creationId xmlns:p14="http://schemas.microsoft.com/office/powerpoint/2010/main" val="108284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EBE-AC68-4D5C-8D17-3FDDBEC6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RELEASE DATE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5BB7-2260-44B8-B682-DD96DE8A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getting the top 10 genres according to box office performance we looked into the release date and wanted to analyze our data with the date in mind.</a:t>
            </a:r>
          </a:p>
          <a:p>
            <a:r>
              <a:rPr lang="en-US" dirty="0"/>
              <a:t>First we found the mode which is the most common month that our top 10 genres are released.</a:t>
            </a:r>
          </a:p>
          <a:p>
            <a:r>
              <a:rPr lang="en-US" dirty="0"/>
              <a:t>This will give some info on the best month to release the specific genre that we have on our top genre list.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5038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C2F1-17AF-4B6B-8FA5-2F8391C4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504824"/>
            <a:ext cx="10897372" cy="6173767"/>
          </a:xfrm>
        </p:spPr>
        <p:txBody>
          <a:bodyPr>
            <a:normAutofit/>
          </a:bodyPr>
          <a:lstStyle/>
          <a:p>
            <a:r>
              <a:rPr lang="en-US" dirty="0"/>
              <a:t>From our top genres the most common month to release the movies were </a:t>
            </a:r>
            <a:r>
              <a:rPr lang="en-US" dirty="0" err="1"/>
              <a:t>analysed</a:t>
            </a:r>
            <a:r>
              <a:rPr lang="en-US" dirty="0"/>
              <a:t> to be this below:</a:t>
            </a:r>
          </a:p>
          <a:p>
            <a:pPr lvl="3"/>
            <a:r>
              <a:rPr lang="en-US" sz="2600" dirty="0"/>
              <a:t>Animation    December</a:t>
            </a:r>
          </a:p>
          <a:p>
            <a:pPr lvl="3"/>
            <a:r>
              <a:rPr lang="en-US" sz="2600" dirty="0"/>
              <a:t>Comedy        January</a:t>
            </a:r>
          </a:p>
          <a:p>
            <a:pPr lvl="3"/>
            <a:r>
              <a:rPr lang="en-US" sz="2600" dirty="0"/>
              <a:t>Drama         October</a:t>
            </a:r>
          </a:p>
          <a:p>
            <a:pPr lvl="3"/>
            <a:r>
              <a:rPr lang="en-US" sz="2600" dirty="0"/>
              <a:t>Western          June</a:t>
            </a:r>
          </a:p>
          <a:p>
            <a:r>
              <a:rPr lang="en-US" dirty="0"/>
              <a:t>From this we looked into a hypothesis test to check if the month where a movie is released is related to its genre.</a:t>
            </a:r>
          </a:p>
          <a:p>
            <a:endParaRPr lang="en-US" dirty="0"/>
          </a:p>
          <a:p>
            <a:r>
              <a:rPr lang="en-US" dirty="0"/>
              <a:t>For this since both were categorical data meaning the release month and the genre we are going to use a Chi-Square Test of Independence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8376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D3EC-A0B6-4B32-941B-46454BF3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456"/>
            <a:ext cx="10875380" cy="537382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The output of the test was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 </a:t>
            </a:r>
            <a:r>
              <a:rPr lang="en-KE" altLang="en-KE" b="1" dirty="0">
                <a:latin typeface="Arial" panose="020B0604020202020204" pitchFamily="34" charset="0"/>
              </a:rPr>
              <a:t>Chi-square statistic:</a:t>
            </a:r>
            <a:r>
              <a:rPr lang="en-KE" altLang="en-KE" dirty="0">
                <a:latin typeface="Arial" panose="020B0604020202020204" pitchFamily="34" charset="0"/>
              </a:rPr>
              <a:t> 267.66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b="1" dirty="0">
                <a:latin typeface="Arial" panose="020B0604020202020204" pitchFamily="34" charset="0"/>
              </a:rPr>
              <a:t>P-value:</a:t>
            </a:r>
            <a:r>
              <a:rPr lang="en-KE" altLang="en-KE" dirty="0">
                <a:latin typeface="Arial" panose="020B0604020202020204" pitchFamily="34" charset="0"/>
              </a:rPr>
              <a:t> 0.0000 (i.e., less than 0.05)</a:t>
            </a:r>
            <a:endParaRPr lang="en-US" altLang="en-KE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KE" altLang="en-KE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b="1" dirty="0">
                <a:latin typeface="Arial" panose="020B0604020202020204" pitchFamily="34" charset="0"/>
              </a:rPr>
              <a:t>Interpretation:</a:t>
            </a:r>
            <a:r>
              <a:rPr lang="en-KE" altLang="en-KE" dirty="0">
                <a:latin typeface="Arial" panose="020B0604020202020204" pitchFamily="34" charset="0"/>
              </a:rPr>
              <a:t> There is a </a:t>
            </a:r>
            <a:r>
              <a:rPr lang="en-KE" altLang="en-KE" b="1" dirty="0">
                <a:latin typeface="Arial" panose="020B0604020202020204" pitchFamily="34" charset="0"/>
              </a:rPr>
              <a:t>significant relationship</a:t>
            </a:r>
            <a:r>
              <a:rPr lang="en-KE" altLang="en-KE" dirty="0">
                <a:latin typeface="Arial" panose="020B0604020202020204" pitchFamily="34" charset="0"/>
              </a:rPr>
              <a:t> between movie genre and release month.</a:t>
            </a:r>
            <a:endParaRPr lang="en-US" altLang="en-KE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KE" altLang="en-KE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dirty="0">
                <a:latin typeface="Arial" panose="020B0604020202020204" pitchFamily="34" charset="0"/>
              </a:rPr>
              <a:t>This suggests studios may </a:t>
            </a:r>
            <a:r>
              <a:rPr lang="en-KE" altLang="en-KE" b="1" dirty="0">
                <a:latin typeface="Arial" panose="020B0604020202020204" pitchFamily="34" charset="0"/>
              </a:rPr>
              <a:t>strategically release certain genres</a:t>
            </a:r>
            <a:r>
              <a:rPr lang="en-KE" altLang="en-KE" dirty="0">
                <a:latin typeface="Arial" panose="020B0604020202020204" pitchFamily="34" charset="0"/>
              </a:rPr>
              <a:t> during specific months </a:t>
            </a:r>
            <a:r>
              <a:rPr lang="en-US" altLang="en-KE" dirty="0">
                <a:latin typeface="Arial" panose="020B0604020202020204" pitchFamily="34" charset="0"/>
              </a:rPr>
              <a:t>to ensure and also bolster box office performance.</a:t>
            </a:r>
            <a:endParaRPr lang="en-KE" altLang="en-KE" dirty="0">
              <a:latin typeface="Arial" panose="020B0604020202020204" pitchFamily="34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75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E7D9-9609-4FA4-8E2F-7079CBD2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3BE0-6956-442C-92FA-C7C519B6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69654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1B92-D7C1-485E-9C5D-11D055EA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8097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7183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CA06-3990-41A5-8078-95CF243A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Recommendations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62E50C-C422-41B1-B4BA-C74BEDB80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5834" y="1358176"/>
            <a:ext cx="1172033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matters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One-way ANOVA showed significant differences in average box office revenue across the top 10 genres (</a:t>
            </a: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0.001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endParaRPr kumimoji="0" lang="en-US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Directors influence success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T-test revealed that movies by top directors earn significantly more at the box office (</a:t>
            </a: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0.001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endParaRPr kumimoji="0" lang="en-US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Studios differ in performance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ANOVA showed that some studios consistently produce higher-grossing films (</a:t>
            </a: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0.001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which can inform strategic partnerships or hiring.</a:t>
            </a:r>
            <a:endParaRPr kumimoji="0" lang="en-US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Timing is strategic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Chi-square test indicated a strong relationship between </a:t>
            </a: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and release month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0.001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suggesting that studios time genre releases for maximum impact (e.g., horror in October).</a:t>
            </a:r>
          </a:p>
        </p:txBody>
      </p:sp>
    </p:spTree>
    <p:extLst>
      <p:ext uri="{BB962C8B-B14F-4D97-AF65-F5344CB8AC3E}">
        <p14:creationId xmlns:p14="http://schemas.microsoft.com/office/powerpoint/2010/main" val="2053269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485A-C5F5-43D9-8FE0-A5532557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84" y="357869"/>
            <a:ext cx="10515600" cy="1218518"/>
          </a:xfrm>
        </p:spPr>
        <p:txBody>
          <a:bodyPr>
            <a:normAutofit/>
          </a:bodyPr>
          <a:lstStyle/>
          <a:p>
            <a:r>
              <a:rPr lang="en-US" dirty="0"/>
              <a:t>For director purposes we compiled a list of top directors according to box office performance that would be </a:t>
            </a:r>
            <a:r>
              <a:rPr lang="en-US" dirty="0" err="1"/>
              <a:t>favourable</a:t>
            </a:r>
            <a:r>
              <a:rPr lang="en-US" dirty="0"/>
              <a:t> to boost performance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356B0-2AB7-4C8A-AFB1-EBF7AEE6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191"/>
            <a:ext cx="11948834" cy="490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B46A-978E-4A93-A27B-E13B0661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0" y="448238"/>
            <a:ext cx="10667035" cy="1183792"/>
          </a:xfrm>
        </p:spPr>
        <p:txBody>
          <a:bodyPr>
            <a:normAutofit/>
          </a:bodyPr>
          <a:lstStyle/>
          <a:p>
            <a:r>
              <a:rPr lang="en-US" dirty="0"/>
              <a:t>For studios that performed well we compiled a list of the top 10 studios according to </a:t>
            </a:r>
            <a:r>
              <a:rPr lang="en-US" dirty="0" err="1"/>
              <a:t>internation</a:t>
            </a:r>
            <a:r>
              <a:rPr lang="en-US" dirty="0"/>
              <a:t> box office gross income to aid in future collaboration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15DE1-4976-4ED1-8E06-C6F93A0A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0" y="1423867"/>
            <a:ext cx="11432589" cy="511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8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087B-69F4-4E22-B182-D6794CF4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BUSINESS PROBLEM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7B66-3A25-4F67-8FA9-81E83B10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22" y="2052116"/>
            <a:ext cx="10174147" cy="4244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company has seen all the big companies creating original video content and they want to get in on the fun. Executives have decided to create a new movie studio, but they don’t know anything about creating movies. </a:t>
            </a:r>
          </a:p>
          <a:p>
            <a:pPr marL="0" indent="0">
              <a:buNone/>
            </a:pPr>
            <a:r>
              <a:rPr lang="en-US" dirty="0"/>
              <a:t>The team is charged with exploring what types of films are currently doing the best at the box office. </a:t>
            </a:r>
          </a:p>
          <a:p>
            <a:pPr marL="0" indent="0">
              <a:buNone/>
            </a:pPr>
            <a:r>
              <a:rPr lang="en-US" dirty="0"/>
              <a:t>This then must be translated into actionable insights that the head of the company's new movie studio can use to help decide what type of films to create.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406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E52B-6647-428C-A50E-250CB1B1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7D68-961A-4B06-B09D-22BDA90C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747777"/>
            <a:ext cx="10382492" cy="4302167"/>
          </a:xfrm>
        </p:spPr>
        <p:txBody>
          <a:bodyPr>
            <a:normAutofit/>
          </a:bodyPr>
          <a:lstStyle/>
          <a:p>
            <a:r>
              <a:rPr lang="en-US" dirty="0"/>
              <a:t>The data that was used to provide insight for the project included:</a:t>
            </a:r>
          </a:p>
          <a:p>
            <a:pPr lvl="1"/>
            <a:r>
              <a:rPr lang="en-US" u="sng" dirty="0"/>
              <a:t>Box Office Mojo.</a:t>
            </a:r>
            <a:endParaRPr lang="en-US" dirty="0"/>
          </a:p>
          <a:p>
            <a:pPr lvl="1"/>
            <a:r>
              <a:rPr lang="en-US" u="sng" dirty="0"/>
              <a:t>IMDB.</a:t>
            </a:r>
            <a:endParaRPr lang="en-US" dirty="0"/>
          </a:p>
          <a:p>
            <a:pPr lvl="1"/>
            <a:r>
              <a:rPr lang="en-US" u="sng" dirty="0"/>
              <a:t>Rotten Tomatoes.</a:t>
            </a:r>
            <a:endParaRPr lang="en-US" dirty="0"/>
          </a:p>
          <a:p>
            <a:pPr lvl="1"/>
            <a:r>
              <a:rPr lang="en-US" u="sng" dirty="0" err="1"/>
              <a:t>TheMovieDB</a:t>
            </a:r>
            <a:r>
              <a:rPr lang="en-US" u="sng" dirty="0"/>
              <a:t>.</a:t>
            </a:r>
            <a:endParaRPr lang="en-US" dirty="0"/>
          </a:p>
          <a:p>
            <a:pPr lvl="1"/>
            <a:r>
              <a:rPr lang="en-US" u="sng" dirty="0"/>
              <a:t>The Numbers.</a:t>
            </a:r>
          </a:p>
          <a:p>
            <a:r>
              <a:rPr lang="en-US" dirty="0"/>
              <a:t>The data had various info on movies including: genres, directors, gross income, release dates, and popularity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1EAD-A5A2-46D2-83D3-C10B0B14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77" y="0"/>
            <a:ext cx="9213449" cy="1203767"/>
          </a:xfrm>
        </p:spPr>
        <p:txBody>
          <a:bodyPr>
            <a:normAutofit/>
          </a:bodyPr>
          <a:lstStyle/>
          <a:p>
            <a:r>
              <a:rPr lang="en-US" sz="4000" dirty="0"/>
              <a:t>METHODS</a:t>
            </a:r>
            <a:endParaRPr lang="en-KE" sz="40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22313C-BB27-4EC8-A617-1A96FA44E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6955" y="782121"/>
            <a:ext cx="10382491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(EDA):</a:t>
            </a:r>
            <a:endParaRPr kumimoji="0" lang="en-KE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Reviewed dataset for missing values, duplicates, and outliers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distributions of key variables (genre, rating, revenue)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T-Test:</a:t>
            </a:r>
            <a:endParaRPr kumimoji="0" lang="en-KE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average </a:t>
            </a:r>
            <a:r>
              <a:rPr kumimoji="0" lang="en-US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</a:t>
            </a:r>
            <a:r>
              <a:rPr kumimoji="0" lang="en-US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varying genres, directors</a:t>
            </a:r>
            <a:endParaRPr kumimoji="0" lang="en-KE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Determined if observed differences were statistically significant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ANOVA (Analysis of Variance):</a:t>
            </a:r>
            <a:endParaRPr kumimoji="0" lang="en-KE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whether average revenues varied significantly across multiple genres</a:t>
            </a:r>
            <a:r>
              <a:rPr kumimoji="0" lang="en-US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also directors</a:t>
            </a:r>
            <a:endParaRPr kumimoji="0" lang="en-KE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which genres stood out in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Chi-Square Test of Independence:</a:t>
            </a:r>
            <a:endParaRPr kumimoji="0" lang="en-KE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Assessed whether categorical variables (genre and </a:t>
            </a:r>
            <a:r>
              <a:rPr kumimoji="0" lang="en-US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 date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were related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if the distribution of success was independent of genre</a:t>
            </a:r>
            <a:endParaRPr kumimoji="0" lang="en-US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endParaRPr kumimoji="0" lang="en-KE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libraries: 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KE" altLang="en-K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scipy.stats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endParaRPr kumimoji="0" lang="en-KE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1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7AF-A0A3-4981-A9F8-60EE370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2664886"/>
            <a:ext cx="10324618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945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200B-0E24-4A62-84AE-50DBF692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69160"/>
            <a:ext cx="7958331" cy="128696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STUDIO VS BOX OFFICE.</a:t>
            </a:r>
            <a:br>
              <a:rPr lang="en-US" sz="4000" dirty="0"/>
            </a:b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817F-CB3B-48FB-A86D-699420B9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6" y="2291789"/>
            <a:ext cx="10706583" cy="3796496"/>
          </a:xfrm>
        </p:spPr>
        <p:txBody>
          <a:bodyPr/>
          <a:lstStyle/>
          <a:p>
            <a:r>
              <a:rPr lang="en-US" dirty="0"/>
              <a:t>We began first with looking into the studio vs box office grossing incomes.</a:t>
            </a:r>
          </a:p>
          <a:p>
            <a:r>
              <a:rPr lang="en-US" dirty="0"/>
              <a:t>This comparison would show us if there is a significant difference in performance of movies according to the studio which produced it showing that there are actual factors that lead to high performance of movies.</a:t>
            </a:r>
          </a:p>
          <a:p>
            <a:r>
              <a:rPr lang="en-US" dirty="0"/>
              <a:t>We began first with top 5 studios according to the box office performance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3676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BF73F-147E-478E-B35D-AACF87EC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548" y="290513"/>
            <a:ext cx="6706682" cy="57851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D1252-83EA-47C3-A4C0-65DEF78DCDD2}"/>
              </a:ext>
            </a:extLst>
          </p:cNvPr>
          <p:cNvSpPr txBox="1"/>
          <p:nvPr/>
        </p:nvSpPr>
        <p:spPr>
          <a:xfrm>
            <a:off x="6752590" y="671125"/>
            <a:ext cx="5317490" cy="646330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5 list gave us the following studios as seen on the boxplots shown on the graph on the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 on the graph we can see that there is a visible difference in the distribution of the box office earnings of each of the top 5 studios according to no of movies produced.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then led to a </a:t>
            </a:r>
            <a:r>
              <a:rPr lang="en-US" dirty="0" err="1"/>
              <a:t>Anova</a:t>
            </a:r>
            <a:r>
              <a:rPr lang="en-US" dirty="0"/>
              <a:t> test to check if there was a significance, with the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Null Hypothesis (H₀):</a:t>
            </a:r>
          </a:p>
          <a:p>
            <a:r>
              <a:rPr lang="en-US" dirty="0"/>
              <a:t>There is no significant difference in the average box office performance between the studios.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Alternative Hypothesis (H₁):</a:t>
            </a:r>
          </a:p>
          <a:p>
            <a:r>
              <a:rPr lang="en-US" dirty="0"/>
              <a:t>There is a significant difference in the average box office performance between at least two studios.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suggests that the studio does play a role in determining box office success, and there is a meaningful difference in how the studios perform.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880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CC88-DEA5-405D-BC59-082864F9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25" y="0"/>
            <a:ext cx="10440365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output of the </a:t>
            </a:r>
            <a:r>
              <a:rPr lang="en-US" sz="1800" b="1" dirty="0"/>
              <a:t>ANOVA test</a:t>
            </a:r>
            <a:r>
              <a:rPr lang="en-US" sz="1800" dirty="0"/>
              <a:t> was as follows:</a:t>
            </a:r>
          </a:p>
          <a:p>
            <a:r>
              <a:rPr lang="en-US" sz="1800" b="1" dirty="0"/>
              <a:t>F-statistic: 136.53</a:t>
            </a:r>
          </a:p>
          <a:p>
            <a:pPr lvl="1"/>
            <a:r>
              <a:rPr lang="en-US" dirty="0"/>
              <a:t>Indicates a large difference between the means of the groups (i.e., the studios) relative to the variation within each group. This suggests that </a:t>
            </a:r>
            <a:r>
              <a:rPr lang="en-US" b="1" dirty="0"/>
              <a:t>the box office performance between the studios is highly variable</a:t>
            </a:r>
            <a:r>
              <a:rPr lang="en-US" dirty="0"/>
              <a:t> and that the studio factor plays a significant role in determining box office success.</a:t>
            </a:r>
          </a:p>
          <a:p>
            <a:r>
              <a:rPr lang="en-US" sz="1800" b="1" dirty="0"/>
              <a:t>P-value: 0.0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p-value of 0.0 </a:t>
            </a:r>
            <a:r>
              <a:rPr lang="en-US" dirty="0"/>
              <a:t>indicates </a:t>
            </a:r>
            <a:r>
              <a:rPr lang="en-US" b="1" dirty="0"/>
              <a:t>extremely strong evidence against the null hypothesis confirms that there is a statistically significant difference</a:t>
            </a:r>
            <a:r>
              <a:rPr lang="en-US" dirty="0"/>
              <a:t> in box office earnings across the different studios The null hypothesis in this case is that there is no difference in box office performance between the studios.</a:t>
            </a:r>
          </a:p>
          <a:p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 altLang="en-KE" sz="1800" dirty="0">
              <a:latin typeface="Arial" panose="020B0604020202020204" pitchFamily="34" charset="0"/>
            </a:endParaRPr>
          </a:p>
          <a:p>
            <a:pPr lvl="1"/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significant difference in box office performance between the studios. This means that some studios are performing significantly better than others at the box office.</a:t>
            </a:r>
          </a:p>
          <a:p>
            <a:pPr lvl="1"/>
            <a:r>
              <a:rPr lang="en-KE" altLang="en-KE" dirty="0">
                <a:latin typeface="Arial" panose="020B0604020202020204" pitchFamily="34" charset="0"/>
              </a:rPr>
              <a:t>The studio behind a movie seems to play an important role in its box office success. Therefore, the studio factor is a major determinant of a film's financial performance.</a:t>
            </a:r>
          </a:p>
          <a:p>
            <a:endParaRPr lang="en-KE" sz="1800" dirty="0"/>
          </a:p>
        </p:txBody>
      </p:sp>
    </p:spTree>
    <p:extLst>
      <p:ext uri="{BB962C8B-B14F-4D97-AF65-F5344CB8AC3E}">
        <p14:creationId xmlns:p14="http://schemas.microsoft.com/office/powerpoint/2010/main" val="7531802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437</TotalTime>
  <Words>1516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Unicode MS</vt:lpstr>
      <vt:lpstr>Gill Sans MT</vt:lpstr>
      <vt:lpstr>Gallery</vt:lpstr>
      <vt:lpstr>Movie Market Analysis</vt:lpstr>
      <vt:lpstr>OUTLINE</vt:lpstr>
      <vt:lpstr>BUSINESS PROBLEM</vt:lpstr>
      <vt:lpstr>DATA</vt:lpstr>
      <vt:lpstr>METHODS</vt:lpstr>
      <vt:lpstr>RESULTS</vt:lpstr>
      <vt:lpstr> STUDIO VS BOX OFFICE. </vt:lpstr>
      <vt:lpstr>PowerPoint Presentation</vt:lpstr>
      <vt:lpstr>PowerPoint Presentation</vt:lpstr>
      <vt:lpstr>TOP DIRECTORS VS BOX OFFICE</vt:lpstr>
      <vt:lpstr>PowerPoint Presentation</vt:lpstr>
      <vt:lpstr>PowerPoint Presentation</vt:lpstr>
      <vt:lpstr>GENRE VS BOX OFFICE</vt:lpstr>
      <vt:lpstr>PowerPoint Presentation</vt:lpstr>
      <vt:lpstr>PowerPoint Presentation</vt:lpstr>
      <vt:lpstr>PowerPoint Presentation</vt:lpstr>
      <vt:lpstr>GENRE VS RELEASE DATE</vt:lpstr>
      <vt:lpstr>PowerPoint Presentation</vt:lpstr>
      <vt:lpstr>PowerPoint Presentation</vt:lpstr>
      <vt:lpstr>CONCLUSIONS</vt:lpstr>
      <vt:lpstr>Test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Market Analysis</dc:title>
  <dc:creator>Nelson Kamau</dc:creator>
  <cp:lastModifiedBy>Nelson Kamau</cp:lastModifiedBy>
  <cp:revision>16</cp:revision>
  <dcterms:created xsi:type="dcterms:W3CDTF">2025-04-29T06:19:05Z</dcterms:created>
  <dcterms:modified xsi:type="dcterms:W3CDTF">2025-04-29T13:36:20Z</dcterms:modified>
</cp:coreProperties>
</file>