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42"/>
  </p:notesMasterIdLst>
  <p:sldIdLst>
    <p:sldId id="256" r:id="rId3"/>
    <p:sldId id="258" r:id="rId4"/>
    <p:sldId id="259" r:id="rId5"/>
    <p:sldId id="260" r:id="rId6"/>
    <p:sldId id="261" r:id="rId7"/>
    <p:sldId id="291" r:id="rId8"/>
    <p:sldId id="290" r:id="rId9"/>
    <p:sldId id="292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1" r:id="rId19"/>
    <p:sldId id="272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79" r:id="rId28"/>
    <p:sldId id="280" r:id="rId29"/>
    <p:sldId id="305" r:id="rId30"/>
    <p:sldId id="282" r:id="rId31"/>
    <p:sldId id="283" r:id="rId32"/>
    <p:sldId id="284" r:id="rId33"/>
    <p:sldId id="285" r:id="rId34"/>
    <p:sldId id="306" r:id="rId35"/>
    <p:sldId id="307" r:id="rId36"/>
    <p:sldId id="308" r:id="rId37"/>
    <p:sldId id="289" r:id="rId38"/>
    <p:sldId id="297" r:id="rId39"/>
    <p:sldId id="296" r:id="rId40"/>
    <p:sldId id="295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48F53-1F12-4D9F-B266-525D6AD4E81C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029D-73F7-492B-89DF-B39976F08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09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69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34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55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5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55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5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0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0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0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0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07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0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0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029D-73F7-492B-89DF-B39976F0878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10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BE1B-FE60-4F3A-BEB9-2FB9A4B76F4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DF1E-F8A0-4152-84CE-1242AD808E5E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E14-4428-48CF-909D-FCF97688BBC1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6769-13D2-4E15-898F-B9464FF9EFE8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01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8FAA-F367-4993-8D6A-3622E0C2D89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7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62FD-3E97-47D0-AF43-5117AB2FD543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02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28F0-D6EF-43C9-A37A-B102ABBAF2FB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971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8BAE-B635-4C5B-AB2F-7A6676E51ECA}" type="datetime1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915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C36C-1B64-42C2-B789-8CEEDBA09768}" type="datetime1">
              <a:rPr lang="fr-FR" smtClean="0"/>
              <a:t>04/06/2020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64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CDB0-C3A5-4B90-8EFD-BAB8A1ABD5B2}" type="datetime1">
              <a:rPr lang="fr-FR" smtClean="0"/>
              <a:t>04/06/2020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10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B14D2-6083-4111-847D-76D445639807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5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BE6B-D9DA-4EAC-9EF1-5963FC026622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5392-CB78-4B46-8987-CC2CF7F19628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76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F955-0CA0-4FA7-94EE-1B45DF6D2266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85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72F4-E053-4082-8805-D1DD7ADF884B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CAFA-850F-46C2-BB96-E20D223099E8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5729-5A99-4AF3-ABCD-9FA582262930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7D2-8E99-48A6-AF3A-CFE0F6FFD645}" type="datetime1">
              <a:rPr lang="fr-FR" smtClean="0"/>
              <a:t>04/06/2020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264-50BC-4516-AB89-65C772938BA5}" type="datetime1">
              <a:rPr lang="fr-FR" smtClean="0"/>
              <a:t>04/06/2020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D6D0-867D-4A42-B082-DFACFC15C1FF}" type="datetime1">
              <a:rPr lang="fr-FR" smtClean="0"/>
              <a:t>04/06/2020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A097-6EF0-450E-A30B-40061609B794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1815-EB70-4205-B7FB-E901E393C82B}" type="datetime1">
              <a:rPr lang="fr-FR" smtClean="0"/>
              <a:t>04/06/2020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4CCB40-CF7B-416D-A526-9CCE3A0283A5}" type="datetime1">
              <a:rPr lang="fr-FR" smtClean="0"/>
              <a:t>04/06/2020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72CC-F52C-4192-964D-3ECC49A080D3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BD09-A84A-45DD-925B-3EF6F6829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rtificial Intelligence and Machine Learning: What Are They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46043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3"/>
          <p:cNvSpPr txBox="1"/>
          <p:nvPr/>
        </p:nvSpPr>
        <p:spPr>
          <a:xfrm>
            <a:off x="2987824" y="2743651"/>
            <a:ext cx="5598748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305"/>
              </a:lnSpc>
              <a:spcBef>
                <a:spcPts val="100"/>
              </a:spcBef>
            </a:pPr>
            <a:r>
              <a:rPr sz="4000" dirty="0">
                <a:solidFill>
                  <a:schemeClr val="bg1"/>
                </a:solidFill>
                <a:latin typeface="Carlito"/>
                <a:cs typeface="Carlito"/>
              </a:rPr>
              <a:t>Unsupervised</a:t>
            </a:r>
            <a:r>
              <a:rPr sz="4000" spc="-7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lang="fr-FR" sz="4000" spc="-5" dirty="0">
                <a:solidFill>
                  <a:schemeClr val="bg1"/>
                </a:solidFill>
                <a:latin typeface="Carlito"/>
                <a:cs typeface="Carlito"/>
              </a:rPr>
              <a:t>L</a:t>
            </a:r>
            <a:r>
              <a:rPr sz="4000" spc="-5" dirty="0" smtClean="0">
                <a:solidFill>
                  <a:schemeClr val="bg1"/>
                </a:solidFill>
                <a:latin typeface="Carlito"/>
                <a:cs typeface="Carlito"/>
              </a:rPr>
              <a:t>earning</a:t>
            </a:r>
            <a:endParaRPr lang="fr-FR" sz="4000" spc="-5" dirty="0" smtClean="0">
              <a:solidFill>
                <a:schemeClr val="bg1"/>
              </a:solidFill>
              <a:latin typeface="Carlito"/>
              <a:cs typeface="Carlito"/>
            </a:endParaRPr>
          </a:p>
          <a:p>
            <a:pPr algn="ctr">
              <a:lnSpc>
                <a:spcPts val="4305"/>
              </a:lnSpc>
              <a:spcBef>
                <a:spcPts val="100"/>
              </a:spcBef>
            </a:pPr>
            <a:r>
              <a:rPr lang="fr-FR" sz="4000" spc="-15" dirty="0" smtClean="0">
                <a:solidFill>
                  <a:schemeClr val="bg1"/>
                </a:solidFill>
                <a:latin typeface="Carlito"/>
                <a:cs typeface="Carlito"/>
              </a:rPr>
              <a:t>Clustering</a:t>
            </a:r>
            <a:endParaRPr lang="fr-FR" sz="4000" dirty="0" smtClean="0">
              <a:solidFill>
                <a:schemeClr val="bg1"/>
              </a:solidFill>
              <a:latin typeface="Carlito"/>
              <a:cs typeface="Carlito"/>
            </a:endParaRPr>
          </a:p>
          <a:p>
            <a:pPr algn="ctr">
              <a:lnSpc>
                <a:spcPts val="4305"/>
              </a:lnSpc>
              <a:spcBef>
                <a:spcPts val="100"/>
              </a:spcBef>
            </a:pPr>
            <a:endParaRPr sz="3600" dirty="0">
              <a:latin typeface="Carlito"/>
              <a:cs typeface="Carlito"/>
            </a:endParaRPr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0" y="5301208"/>
            <a:ext cx="8460432" cy="1556792"/>
          </a:xfrm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algn="l"/>
            <a:endParaRPr lang="fr-FR" sz="2800" dirty="0">
              <a:solidFill>
                <a:srgbClr val="00B0F0"/>
              </a:solidFill>
            </a:endParaRPr>
          </a:p>
          <a:p>
            <a:pPr algn="l"/>
            <a:r>
              <a:rPr lang="fr-FR" sz="1800" b="1" dirty="0" err="1" smtClean="0">
                <a:solidFill>
                  <a:schemeClr val="tx1"/>
                </a:solidFill>
              </a:rPr>
              <a:t>Abonia</a:t>
            </a:r>
            <a:r>
              <a:rPr lang="fr-FR" sz="1800" b="1" dirty="0" smtClean="0">
                <a:solidFill>
                  <a:schemeClr val="tx1"/>
                </a:solidFill>
              </a:rPr>
              <a:t> </a:t>
            </a:r>
            <a:r>
              <a:rPr lang="fr-FR" sz="1800" b="1" dirty="0" err="1" smtClean="0">
                <a:solidFill>
                  <a:schemeClr val="tx1"/>
                </a:solidFill>
              </a:rPr>
              <a:t>Sojasingarayar</a:t>
            </a:r>
            <a:endParaRPr lang="fr-FR" sz="1800" b="1" dirty="0">
              <a:solidFill>
                <a:schemeClr val="tx1"/>
              </a:solidFill>
            </a:endParaRPr>
          </a:p>
          <a:p>
            <a:pPr algn="l"/>
            <a:r>
              <a:rPr lang="fr-FR" sz="1800" b="1" dirty="0" err="1" smtClean="0">
                <a:solidFill>
                  <a:schemeClr val="tx1"/>
                </a:solidFill>
              </a:rPr>
              <a:t>Diakariaou</a:t>
            </a:r>
            <a:r>
              <a:rPr lang="fr-FR" sz="1800" b="1" dirty="0" smtClean="0">
                <a:solidFill>
                  <a:schemeClr val="tx1"/>
                </a:solidFill>
              </a:rPr>
              <a:t> (Zakaria ) </a:t>
            </a:r>
            <a:r>
              <a:rPr lang="fr-FR" sz="1800" b="1" dirty="0" err="1" smtClean="0">
                <a:solidFill>
                  <a:schemeClr val="tx1"/>
                </a:solidFill>
              </a:rPr>
              <a:t>Goundiam</a:t>
            </a:r>
            <a:r>
              <a:rPr lang="fr-FR" sz="1800" dirty="0" smtClean="0"/>
              <a:t>					</a:t>
            </a:r>
            <a:endParaRPr lang="fr-FR" sz="1800" b="1" dirty="0" smtClean="0"/>
          </a:p>
          <a:p>
            <a:pPr algn="l"/>
            <a:r>
              <a:rPr lang="fr-FR" sz="1100" i="1" dirty="0" smtClean="0">
                <a:solidFill>
                  <a:schemeClr val="accent3">
                    <a:lumMod val="50000"/>
                  </a:schemeClr>
                </a:solidFill>
              </a:rPr>
              <a:t>M2,B3-Artificial </a:t>
            </a:r>
            <a:r>
              <a:rPr lang="fr-FR" sz="1100" i="1" dirty="0" smtClean="0">
                <a:solidFill>
                  <a:schemeClr val="accent3">
                    <a:lumMod val="50000"/>
                  </a:schemeClr>
                </a:solidFill>
              </a:rPr>
              <a:t>Intelligence-IA </a:t>
            </a:r>
            <a:r>
              <a:rPr lang="fr-FR" sz="1100" i="1" dirty="0" err="1" smtClean="0">
                <a:solidFill>
                  <a:schemeClr val="accent3">
                    <a:lumMod val="50000"/>
                  </a:schemeClr>
                </a:solidFill>
              </a:rPr>
              <a:t>school</a:t>
            </a:r>
            <a:r>
              <a:rPr lang="fr-FR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					</a:t>
            </a:r>
            <a:endParaRPr lang="fr-FR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sz="1100" dirty="0" smtClean="0"/>
              <a:t>June</a:t>
            </a:r>
            <a:r>
              <a:rPr lang="fr-FR" sz="1100" dirty="0" smtClean="0"/>
              <a:t>,2020</a:t>
            </a:r>
            <a:endParaRPr lang="fr-FR" sz="1100" dirty="0" smtClean="0"/>
          </a:p>
        </p:txBody>
      </p:sp>
      <p:pic>
        <p:nvPicPr>
          <p:cNvPr id="8" name="Picture 2" descr="IA School Ecole intelligence artificielle - Formation IA Master e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60432" cy="17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7200" y="3863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37893" y="461899"/>
            <a:ext cx="798420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3200" spc="-15" dirty="0" smtClean="0"/>
              <a:t>Distance </a:t>
            </a:r>
            <a:r>
              <a:rPr lang="fr-FR" sz="3200" spc="-5" dirty="0" smtClean="0"/>
              <a:t>(</a:t>
            </a:r>
            <a:r>
              <a:rPr lang="fr-FR" sz="3200" spc="-5" dirty="0" err="1" smtClean="0"/>
              <a:t>dissimilarity</a:t>
            </a:r>
            <a:r>
              <a:rPr lang="fr-FR" sz="3200" spc="-5" dirty="0" smtClean="0"/>
              <a:t>) </a:t>
            </a:r>
            <a:r>
              <a:rPr lang="fr-FR" sz="3200" spc="-5" dirty="0" err="1" smtClean="0"/>
              <a:t>measures</a:t>
            </a:r>
            <a:endParaRPr lang="fr-FR" sz="3200" dirty="0"/>
          </a:p>
        </p:txBody>
      </p:sp>
      <p:sp>
        <p:nvSpPr>
          <p:cNvPr id="3" name="object 3"/>
          <p:cNvSpPr/>
          <p:nvPr/>
        </p:nvSpPr>
        <p:spPr>
          <a:xfrm>
            <a:off x="726309" y="1557527"/>
            <a:ext cx="7701528" cy="287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0409" y="4613909"/>
            <a:ext cx="5852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74707"/>
              </a:buClr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00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They </a:t>
            </a:r>
            <a:r>
              <a:rPr sz="2000" spc="-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are special </a:t>
            </a:r>
            <a:r>
              <a:rPr sz="200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cases of </a:t>
            </a:r>
            <a:r>
              <a:rPr sz="2000" b="1" spc="-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Minkowski</a:t>
            </a:r>
            <a:r>
              <a:rPr sz="2000" b="1" spc="-7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distance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5689" y="6138164"/>
            <a:ext cx="2620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(p is a </a:t>
            </a:r>
            <a:r>
              <a:rPr sz="2000" spc="-5" dirty="0">
                <a:latin typeface="Tahoma"/>
                <a:cs typeface="Tahoma"/>
              </a:rPr>
              <a:t>positive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integer)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00821" y="5341266"/>
            <a:ext cx="0" cy="473075"/>
          </a:xfrm>
          <a:custGeom>
            <a:avLst/>
            <a:gdLst/>
            <a:ahLst/>
            <a:cxnLst/>
            <a:rect l="l" t="t" r="r" b="b"/>
            <a:pathLst>
              <a:path h="473075">
                <a:moveTo>
                  <a:pt x="0" y="0"/>
                </a:moveTo>
                <a:lnTo>
                  <a:pt x="0" y="472728"/>
                </a:lnTo>
              </a:path>
            </a:pathLst>
          </a:custGeom>
          <a:ln w="11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1020" y="5341266"/>
            <a:ext cx="0" cy="473075"/>
          </a:xfrm>
          <a:custGeom>
            <a:avLst/>
            <a:gdLst/>
            <a:ahLst/>
            <a:cxnLst/>
            <a:rect l="l" t="t" r="r" b="b"/>
            <a:pathLst>
              <a:path h="473075">
                <a:moveTo>
                  <a:pt x="0" y="0"/>
                </a:moveTo>
                <a:lnTo>
                  <a:pt x="0" y="472728"/>
                </a:lnTo>
              </a:path>
            </a:pathLst>
          </a:custGeom>
          <a:ln w="11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5301" y="5244022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0983" y="0"/>
                </a:lnTo>
              </a:path>
            </a:pathLst>
          </a:custGeom>
          <a:ln w="6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96796" y="5246857"/>
            <a:ext cx="14478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-150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1551" y="5537912"/>
            <a:ext cx="14478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-75" dirty="0">
                <a:latin typeface="Times New Roman"/>
                <a:cs typeface="Times New Roman"/>
              </a:rPr>
              <a:t>jk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9853" y="5537912"/>
            <a:ext cx="14478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-75" dirty="0">
                <a:latin typeface="Times New Roman"/>
                <a:cs typeface="Times New Roman"/>
              </a:rPr>
              <a:t>ik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3312" y="5315752"/>
            <a:ext cx="137477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600" i="1" spc="-190" dirty="0">
                <a:latin typeface="Times New Roman"/>
                <a:cs typeface="Times New Roman"/>
              </a:rPr>
              <a:t>d</a:t>
            </a:r>
            <a:r>
              <a:rPr sz="2600" i="1" spc="-400" dirty="0">
                <a:latin typeface="Times New Roman"/>
                <a:cs typeface="Times New Roman"/>
              </a:rPr>
              <a:t> </a:t>
            </a:r>
            <a:r>
              <a:rPr sz="2250" i="1" spc="-157" baseline="-24074" dirty="0">
                <a:latin typeface="Times New Roman"/>
                <a:cs typeface="Times New Roman"/>
              </a:rPr>
              <a:t>p</a:t>
            </a:r>
            <a:r>
              <a:rPr sz="2250" i="1" spc="-172" baseline="-2407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(</a:t>
            </a:r>
            <a:r>
              <a:rPr sz="2600" b="1" spc="-95" dirty="0">
                <a:latin typeface="Times New Roman"/>
                <a:cs typeface="Times New Roman"/>
              </a:rPr>
              <a:t>x</a:t>
            </a:r>
            <a:r>
              <a:rPr sz="2250" i="1" spc="-142" baseline="-24074" dirty="0">
                <a:latin typeface="Times New Roman"/>
                <a:cs typeface="Times New Roman"/>
              </a:rPr>
              <a:t>i</a:t>
            </a:r>
            <a:r>
              <a:rPr sz="2250" i="1" spc="-202" baseline="-2407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,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b="1" spc="-190" dirty="0">
                <a:latin typeface="Times New Roman"/>
                <a:cs typeface="Times New Roman"/>
              </a:rPr>
              <a:t>x</a:t>
            </a:r>
            <a:r>
              <a:rPr sz="2600" b="1" spc="-335" dirty="0">
                <a:latin typeface="Times New Roman"/>
                <a:cs typeface="Times New Roman"/>
              </a:rPr>
              <a:t> </a:t>
            </a:r>
            <a:r>
              <a:rPr sz="2250" i="1" spc="-89" baseline="-24074" dirty="0">
                <a:latin typeface="Times New Roman"/>
                <a:cs typeface="Times New Roman"/>
              </a:rPr>
              <a:t>j</a:t>
            </a:r>
            <a:r>
              <a:rPr sz="2250" i="1" spc="-127" baseline="-2407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)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9994" y="5315752"/>
            <a:ext cx="68834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7185" algn="l"/>
              </a:tabLst>
            </a:pPr>
            <a:r>
              <a:rPr sz="2600" i="1" spc="-170" dirty="0">
                <a:latin typeface="Times New Roman"/>
                <a:cs typeface="Times New Roman"/>
              </a:rPr>
              <a:t>x	</a:t>
            </a:r>
            <a:r>
              <a:rPr sz="2600" spc="-210" dirty="0">
                <a:latin typeface="Symbol"/>
                <a:cs typeface="Symbol"/>
              </a:rPr>
              <a:t>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i="1" spc="-170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2574" y="4964561"/>
            <a:ext cx="10795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0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7328" y="5041566"/>
            <a:ext cx="44894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500" i="1" spc="-105" dirty="0">
                <a:latin typeface="Times New Roman"/>
                <a:cs typeface="Times New Roman"/>
              </a:rPr>
              <a:t>p </a:t>
            </a:r>
            <a:r>
              <a:rPr sz="3900" spc="-862" baseline="-22435" dirty="0">
                <a:latin typeface="Symbol"/>
                <a:cs typeface="Symbol"/>
              </a:rPr>
              <a:t></a:t>
            </a:r>
            <a:r>
              <a:rPr sz="3900" spc="-862" baseline="-53418" dirty="0">
                <a:latin typeface="Symbol"/>
                <a:cs typeface="Symbol"/>
              </a:rPr>
              <a:t></a:t>
            </a:r>
            <a:r>
              <a:rPr sz="3900" spc="-825" baseline="-53418" dirty="0">
                <a:latin typeface="Times New Roman"/>
                <a:cs typeface="Times New Roman"/>
              </a:rPr>
              <a:t> </a:t>
            </a:r>
            <a:r>
              <a:rPr sz="2250" i="1" spc="-157" baseline="-16666" dirty="0">
                <a:latin typeface="Times New Roman"/>
                <a:cs typeface="Times New Roman"/>
              </a:rPr>
              <a:t>p</a:t>
            </a:r>
            <a:endParaRPr sz="2250" baseline="-1666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1388" y="5573717"/>
            <a:ext cx="13398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50" dirty="0">
                <a:latin typeface="Symbol"/>
                <a:cs typeface="Symbol"/>
              </a:rPr>
              <a:t></a:t>
            </a:r>
            <a:endParaRPr sz="2600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9810" y="5360981"/>
            <a:ext cx="13398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50" dirty="0">
                <a:latin typeface="Symbol"/>
                <a:cs typeface="Symbol"/>
              </a:rPr>
              <a:t>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9810" y="5573717"/>
            <a:ext cx="13398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50" dirty="0">
                <a:latin typeface="Symbol"/>
                <a:cs typeface="Symbol"/>
              </a:rPr>
              <a:t></a:t>
            </a:r>
            <a:endParaRPr sz="2600" dirty="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9810" y="5172576"/>
            <a:ext cx="12128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-1005" dirty="0">
                <a:latin typeface="Symbol"/>
                <a:cs typeface="Symbol"/>
              </a:rPr>
              <a:t>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96312" y="5227267"/>
            <a:ext cx="327660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405" dirty="0">
                <a:latin typeface="Symbol"/>
                <a:cs typeface="Symbol"/>
              </a:rPr>
              <a:t></a:t>
            </a:r>
            <a:endParaRPr sz="3900" dirty="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6796" y="5593966"/>
            <a:ext cx="28130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-95" dirty="0">
                <a:latin typeface="Times New Roman"/>
                <a:cs typeface="Times New Roman"/>
              </a:rPr>
              <a:t>k</a:t>
            </a:r>
            <a:r>
              <a:rPr sz="1500" i="1" spc="-275" dirty="0">
                <a:latin typeface="Times New Roman"/>
                <a:cs typeface="Times New Roman"/>
              </a:rPr>
              <a:t> </a:t>
            </a:r>
            <a:r>
              <a:rPr sz="1500" spc="-150" dirty="0">
                <a:latin typeface="Symbol"/>
                <a:cs typeface="Symbol"/>
              </a:rPr>
              <a:t></a:t>
            </a:r>
            <a:r>
              <a:rPr sz="1500" spc="-150" dirty="0">
                <a:latin typeface="Times New Roman"/>
                <a:cs typeface="Times New Roman"/>
              </a:rPr>
              <a:t>1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B627-30B4-4935-894E-A37036C66D30}" type="datetime1">
              <a:rPr lang="fr-FR" smtClean="0"/>
              <a:t>04/06/2020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1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910234" y="496950"/>
            <a:ext cx="73215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spc="-20" dirty="0" smtClean="0"/>
              <a:t>Cluster </a:t>
            </a:r>
            <a:r>
              <a:rPr lang="en-US" sz="3200" spc="-15" dirty="0" smtClean="0"/>
              <a:t>evaluation </a:t>
            </a:r>
            <a:r>
              <a:rPr lang="en-US" sz="3200" spc="-5" dirty="0" smtClean="0"/>
              <a:t>(a </a:t>
            </a:r>
            <a:r>
              <a:rPr lang="en-US" sz="3200" spc="-25" dirty="0" smtClean="0"/>
              <a:t>hard</a:t>
            </a:r>
            <a:r>
              <a:rPr lang="en-US" sz="3200" spc="-15" dirty="0" smtClean="0"/>
              <a:t> problem)</a:t>
            </a:r>
            <a:endParaRPr lang="en-US" sz="32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14567"/>
            <a:ext cx="7884159" cy="3410613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rlito"/>
                <a:cs typeface="Carlito"/>
              </a:rPr>
              <a:t>Intra-cluster </a:t>
            </a:r>
            <a:r>
              <a:rPr sz="2000" b="1" spc="-5" dirty="0">
                <a:latin typeface="Carlito"/>
                <a:cs typeface="Carlito"/>
              </a:rPr>
              <a:t>cohesion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(compactness):</a:t>
            </a:r>
            <a:endParaRPr sz="200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Cohesion measures </a:t>
            </a:r>
            <a:r>
              <a:rPr sz="2000" spc="-15" dirty="0">
                <a:latin typeface="Carlito"/>
                <a:cs typeface="Carlito"/>
              </a:rPr>
              <a:t>how </a:t>
            </a:r>
            <a:r>
              <a:rPr sz="2000" spc="-10" dirty="0">
                <a:latin typeface="Carlito"/>
                <a:cs typeface="Carlito"/>
              </a:rPr>
              <a:t>near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points </a:t>
            </a:r>
            <a:r>
              <a:rPr sz="2000" spc="-5" dirty="0">
                <a:latin typeface="Carlito"/>
                <a:cs typeface="Carlito"/>
              </a:rPr>
              <a:t>in a  </a:t>
            </a:r>
            <a:r>
              <a:rPr sz="2000" spc="-15" dirty="0">
                <a:latin typeface="Carlito"/>
                <a:cs typeface="Carlito"/>
              </a:rPr>
              <a:t>cluster </a:t>
            </a:r>
            <a:r>
              <a:rPr sz="2000" spc="-20" dirty="0">
                <a:latin typeface="Carlito"/>
                <a:cs typeface="Carlito"/>
              </a:rPr>
              <a:t>are 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cluster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centroid.</a:t>
            </a:r>
            <a:endParaRPr sz="2000" dirty="0">
              <a:latin typeface="Carlito"/>
              <a:cs typeface="Carlito"/>
            </a:endParaRPr>
          </a:p>
          <a:p>
            <a:pPr marL="756285" marR="33401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Sum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squared error </a:t>
            </a:r>
            <a:r>
              <a:rPr sz="2000" spc="-5" dirty="0">
                <a:latin typeface="Carlito"/>
                <a:cs typeface="Carlito"/>
              </a:rPr>
              <a:t>(SSE) is a </a:t>
            </a:r>
            <a:r>
              <a:rPr sz="2000" spc="-10" dirty="0">
                <a:latin typeface="Carlito"/>
                <a:cs typeface="Carlito"/>
              </a:rPr>
              <a:t>commonly used  measure.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rlito"/>
                <a:cs typeface="Carlito"/>
              </a:rPr>
              <a:t>Inter-cluster </a:t>
            </a:r>
            <a:r>
              <a:rPr sz="2000" b="1" spc="-10" dirty="0">
                <a:latin typeface="Carlito"/>
                <a:cs typeface="Carlito"/>
              </a:rPr>
              <a:t>separation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(isolation):</a:t>
            </a:r>
            <a:endParaRPr sz="2000" dirty="0">
              <a:latin typeface="Carlito"/>
              <a:cs typeface="Carlito"/>
            </a:endParaRPr>
          </a:p>
          <a:p>
            <a:pPr marL="756285" marR="54610" lvl="1" indent="-287020">
              <a:lnSpc>
                <a:spcPts val="3030"/>
              </a:lnSpc>
              <a:spcBef>
                <a:spcPts val="73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5" dirty="0">
                <a:latin typeface="Carlito"/>
                <a:cs typeface="Carlito"/>
              </a:rPr>
              <a:t>Separation </a:t>
            </a:r>
            <a:r>
              <a:rPr sz="2000" spc="-5" dirty="0">
                <a:latin typeface="Carlito"/>
                <a:cs typeface="Carlito"/>
              </a:rPr>
              <a:t>means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25" dirty="0">
                <a:latin typeface="Carlito"/>
                <a:cs typeface="Carlito"/>
              </a:rPr>
              <a:t>different </a:t>
            </a:r>
            <a:r>
              <a:rPr sz="2000" spc="-15" dirty="0">
                <a:latin typeface="Carlito"/>
                <a:cs typeface="Carlito"/>
              </a:rPr>
              <a:t>cluster centroids  </a:t>
            </a:r>
            <a:r>
              <a:rPr sz="2000" spc="-10" dirty="0">
                <a:latin typeface="Carlito"/>
                <a:cs typeface="Carlito"/>
              </a:rPr>
              <a:t>should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25" dirty="0">
                <a:latin typeface="Carlito"/>
                <a:cs typeface="Carlito"/>
              </a:rPr>
              <a:t>far </a:t>
            </a:r>
            <a:r>
              <a:rPr sz="2000" spc="-30" dirty="0">
                <a:latin typeface="Carlito"/>
                <a:cs typeface="Carlito"/>
              </a:rPr>
              <a:t>away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one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another.</a:t>
            </a:r>
            <a:endParaRPr sz="2000" dirty="0">
              <a:latin typeface="Carlito"/>
              <a:cs typeface="Carlito"/>
            </a:endParaRPr>
          </a:p>
          <a:p>
            <a:pPr marL="355600" marR="463550" indent="-342900">
              <a:lnSpc>
                <a:spcPts val="346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most </a:t>
            </a:r>
            <a:r>
              <a:rPr sz="2000" spc="-5" dirty="0">
                <a:latin typeface="Carlito"/>
                <a:cs typeface="Carlito"/>
              </a:rPr>
              <a:t>applications, </a:t>
            </a:r>
            <a:r>
              <a:rPr sz="2000" spc="-10" dirty="0">
                <a:latin typeface="Carlito"/>
                <a:cs typeface="Carlito"/>
              </a:rPr>
              <a:t>expert </a:t>
            </a:r>
            <a:r>
              <a:rPr sz="2000" spc="-5" dirty="0">
                <a:latin typeface="Carlito"/>
                <a:cs typeface="Carlito"/>
              </a:rPr>
              <a:t>judgments </a:t>
            </a:r>
            <a:r>
              <a:rPr sz="2000" spc="-10" dirty="0">
                <a:latin typeface="Carlito"/>
                <a:cs typeface="Carlito"/>
              </a:rPr>
              <a:t>are  </a:t>
            </a:r>
            <a:r>
              <a:rPr sz="2000" spc="-15" dirty="0">
                <a:latin typeface="Carlito"/>
                <a:cs typeface="Carlito"/>
              </a:rPr>
              <a:t>still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key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0C8-2022-4D39-B46D-46DA5FDE6243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683568" y="461899"/>
            <a:ext cx="617125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spc="-5" dirty="0" smtClean="0"/>
              <a:t>How </a:t>
            </a:r>
            <a:r>
              <a:rPr lang="fr-FR" sz="4400" spc="-20" dirty="0" err="1" smtClean="0"/>
              <a:t>many</a:t>
            </a:r>
            <a:r>
              <a:rPr lang="fr-FR" sz="4400" spc="-75" dirty="0" smtClean="0"/>
              <a:t> </a:t>
            </a:r>
            <a:r>
              <a:rPr lang="fr-FR" sz="4400" spc="-20" dirty="0" smtClean="0"/>
              <a:t>clusters?</a:t>
            </a:r>
            <a:endParaRPr lang="fr-FR" sz="4400" dirty="0"/>
          </a:p>
        </p:txBody>
      </p:sp>
      <p:sp>
        <p:nvSpPr>
          <p:cNvPr id="3" name="object 3"/>
          <p:cNvSpPr/>
          <p:nvPr/>
        </p:nvSpPr>
        <p:spPr>
          <a:xfrm>
            <a:off x="-180528" y="1772816"/>
            <a:ext cx="8451998" cy="441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06B3-12CA-4943-A83E-9FDCCAB928DF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4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109597" y="461899"/>
            <a:ext cx="492696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3200" spc="-10" dirty="0" smtClean="0"/>
              <a:t>Clustering</a:t>
            </a:r>
            <a:r>
              <a:rPr lang="fr-FR" sz="3200" spc="-70" dirty="0" smtClean="0"/>
              <a:t> </a:t>
            </a:r>
            <a:r>
              <a:rPr lang="fr-FR" sz="3200" spc="-5" dirty="0" smtClean="0"/>
              <a:t>techniques</a:t>
            </a:r>
            <a:endParaRPr lang="fr-FR"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96263" y="1412776"/>
            <a:ext cx="7578090" cy="4457700"/>
            <a:chOff x="789431" y="1910333"/>
            <a:chExt cx="7578090" cy="4457700"/>
          </a:xfrm>
        </p:grpSpPr>
        <p:sp>
          <p:nvSpPr>
            <p:cNvPr id="4" name="object 4"/>
            <p:cNvSpPr/>
            <p:nvPr/>
          </p:nvSpPr>
          <p:spPr>
            <a:xfrm>
              <a:off x="967300" y="1910333"/>
              <a:ext cx="7399871" cy="4457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431" y="4724400"/>
              <a:ext cx="780415" cy="325120"/>
            </a:xfrm>
            <a:custGeom>
              <a:avLst/>
              <a:gdLst/>
              <a:ahLst/>
              <a:cxnLst/>
              <a:rect l="l" t="t" r="r" b="b"/>
              <a:pathLst>
                <a:path w="780415" h="325120">
                  <a:moveTo>
                    <a:pt x="78028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780288" y="324612"/>
                  </a:lnTo>
                  <a:lnTo>
                    <a:pt x="780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7947" y="4319106"/>
            <a:ext cx="90641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rlito"/>
                <a:cs typeface="Carlito"/>
              </a:rPr>
              <a:t>Div</a:t>
            </a:r>
            <a:r>
              <a:rPr sz="1500" dirty="0">
                <a:latin typeface="Carlito"/>
                <a:cs typeface="Carlito"/>
              </a:rPr>
              <a:t>is</a:t>
            </a:r>
            <a:r>
              <a:rPr sz="1500" spc="5" dirty="0">
                <a:latin typeface="Carlito"/>
                <a:cs typeface="Carlito"/>
              </a:rPr>
              <a:t>i</a:t>
            </a:r>
            <a:r>
              <a:rPr sz="1500" spc="-20" dirty="0">
                <a:latin typeface="Carlito"/>
                <a:cs typeface="Carlito"/>
              </a:rPr>
              <a:t>v</a:t>
            </a:r>
            <a:r>
              <a:rPr sz="1500" dirty="0">
                <a:latin typeface="Carlito"/>
                <a:cs typeface="Carlito"/>
              </a:rPr>
              <a:t>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0382-0B1F-4FB5-BAF3-B0518FDE0979}" type="datetime1">
              <a:rPr lang="fr-FR" smtClean="0"/>
              <a:t>04/06/2020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7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fr-FR" dirty="0" smtClean="0"/>
              <a:t>Clustering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5204048"/>
          </a:xfrm>
        </p:spPr>
        <p:txBody>
          <a:bodyPr>
            <a:noAutofit/>
          </a:bodyPr>
          <a:lstStyle/>
          <a:p>
            <a:r>
              <a:rPr lang="fr-FR" sz="2000" b="1" dirty="0" err="1" smtClean="0">
                <a:solidFill>
                  <a:schemeClr val="accent2">
                    <a:lumMod val="50000"/>
                  </a:schemeClr>
                </a:solidFill>
              </a:rPr>
              <a:t>Hierarchical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r>
              <a:rPr lang="fr-FR" sz="2000" dirty="0" smtClean="0"/>
              <a:t> </a:t>
            </a:r>
            <a:r>
              <a:rPr lang="fr-FR" sz="2000" dirty="0" err="1" smtClean="0"/>
              <a:t>find</a:t>
            </a:r>
            <a:r>
              <a:rPr lang="fr-FR" sz="2000" dirty="0" smtClean="0"/>
              <a:t> successive clusters </a:t>
            </a:r>
            <a:r>
              <a:rPr lang="fr-FR" sz="2000" dirty="0" err="1" smtClean="0"/>
              <a:t>using</a:t>
            </a:r>
            <a:r>
              <a:rPr lang="fr-FR" sz="2000" dirty="0" smtClean="0"/>
              <a:t> </a:t>
            </a:r>
            <a:r>
              <a:rPr lang="fr-FR" sz="2000" dirty="0" err="1" smtClean="0"/>
              <a:t>previously</a:t>
            </a:r>
            <a:r>
              <a:rPr lang="fr-FR" sz="2000" dirty="0" smtClean="0"/>
              <a:t> </a:t>
            </a:r>
            <a:r>
              <a:rPr lang="fr-FR" sz="2000" dirty="0" err="1" smtClean="0"/>
              <a:t>established</a:t>
            </a:r>
            <a:r>
              <a:rPr lang="fr-FR" sz="2000" dirty="0" smtClean="0"/>
              <a:t> </a:t>
            </a:r>
            <a:r>
              <a:rPr lang="fr-FR" sz="2000" dirty="0" err="1" smtClean="0"/>
              <a:t>clusters.These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either</a:t>
            </a:r>
            <a:r>
              <a:rPr lang="fr-FR" sz="2000" dirty="0" smtClean="0"/>
              <a:t> </a:t>
            </a:r>
            <a:r>
              <a:rPr lang="fr-FR" sz="2000" dirty="0" err="1" smtClean="0"/>
              <a:t>agglomerative</a:t>
            </a:r>
            <a:r>
              <a:rPr lang="fr-FR" sz="2000" dirty="0" smtClean="0"/>
              <a:t>(‘</a:t>
            </a:r>
            <a:r>
              <a:rPr lang="fr-FR" sz="2000" dirty="0" err="1" smtClean="0"/>
              <a:t>Bottom</a:t>
            </a:r>
            <a:r>
              <a:rPr lang="fr-FR" sz="2000" dirty="0" smtClean="0"/>
              <a:t>-up’) or </a:t>
            </a:r>
            <a:r>
              <a:rPr lang="fr-FR" sz="2000" dirty="0" err="1" smtClean="0"/>
              <a:t>divisive</a:t>
            </a:r>
            <a:r>
              <a:rPr lang="fr-FR" sz="2000" dirty="0" smtClean="0"/>
              <a:t>(‘top-down’):</a:t>
            </a:r>
          </a:p>
          <a:p>
            <a:pPr marL="868680" lvl="1" indent="-457200">
              <a:buFont typeface="+mj-lt"/>
              <a:buAutoNum type="arabicPeriod"/>
            </a:pP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Agglomerative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begin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as a </a:t>
            </a:r>
            <a:r>
              <a:rPr lang="fr-FR" dirty="0" err="1" smtClean="0"/>
              <a:t>seperate</a:t>
            </a:r>
            <a:r>
              <a:rPr lang="fr-FR" dirty="0" smtClean="0"/>
              <a:t> cluster and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successively</a:t>
            </a:r>
            <a:r>
              <a:rPr lang="fr-FR" dirty="0" smtClean="0"/>
              <a:t> large clusters.</a:t>
            </a:r>
          </a:p>
          <a:p>
            <a:pPr marL="868680" lvl="1" indent="-457200">
              <a:buFont typeface="+mj-lt"/>
              <a:buAutoNum type="arabicPeriod"/>
            </a:pPr>
            <a:r>
              <a:rPr lang="fr-FR" dirty="0" err="1" smtClean="0">
                <a:solidFill>
                  <a:schemeClr val="accent5">
                    <a:lumMod val="50000"/>
                  </a:schemeClr>
                </a:solidFill>
              </a:rPr>
              <a:t>Divisive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 smtClean="0"/>
              <a:t> </a:t>
            </a:r>
            <a:r>
              <a:rPr lang="fr-FR" dirty="0" err="1" smtClean="0"/>
              <a:t>begin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whole</a:t>
            </a:r>
            <a:r>
              <a:rPr lang="fr-FR" dirty="0" smtClean="0"/>
              <a:t> set and </a:t>
            </a:r>
            <a:r>
              <a:rPr lang="fr-FR" dirty="0" err="1" smtClean="0"/>
              <a:t>proceed</a:t>
            </a:r>
            <a:r>
              <a:rPr lang="fr-FR" dirty="0" smtClean="0"/>
              <a:t> to </a:t>
            </a:r>
            <a:r>
              <a:rPr lang="fr-FR" dirty="0" err="1" smtClean="0"/>
              <a:t>divide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successively</a:t>
            </a:r>
            <a:r>
              <a:rPr lang="fr-FR" dirty="0" smtClean="0"/>
              <a:t> </a:t>
            </a:r>
            <a:r>
              <a:rPr lang="fr-FR" dirty="0" err="1" smtClean="0"/>
              <a:t>smaler</a:t>
            </a:r>
            <a:r>
              <a:rPr lang="fr-FR" dirty="0" smtClean="0"/>
              <a:t> clusters.</a:t>
            </a:r>
          </a:p>
          <a:p>
            <a:pPr marL="868680" lvl="1" indent="-457200">
              <a:buFont typeface="+mj-lt"/>
              <a:buAutoNum type="arabicPeriod"/>
            </a:pPr>
            <a:endParaRPr lang="fr-FR" dirty="0" smtClean="0"/>
          </a:p>
          <a:p>
            <a:r>
              <a:rPr lang="fr-FR" sz="2000" b="1" dirty="0" err="1" smtClean="0">
                <a:solidFill>
                  <a:schemeClr val="accent2">
                    <a:lumMod val="50000"/>
                  </a:schemeClr>
                </a:solidFill>
              </a:rPr>
              <a:t>Partitional</a:t>
            </a:r>
            <a:r>
              <a:rPr lang="fr-FR" sz="2000" b="1" dirty="0" smtClean="0"/>
              <a:t> </a:t>
            </a:r>
            <a:r>
              <a:rPr lang="fr-FR" sz="2000" dirty="0" err="1" smtClean="0"/>
              <a:t>algorithms</a:t>
            </a:r>
            <a:r>
              <a:rPr lang="fr-FR" sz="2000" dirty="0" smtClean="0"/>
              <a:t> </a:t>
            </a:r>
            <a:r>
              <a:rPr lang="fr-FR" sz="2000" dirty="0" err="1" smtClean="0"/>
              <a:t>typically</a:t>
            </a:r>
            <a:r>
              <a:rPr lang="fr-FR" sz="2000" dirty="0" smtClean="0"/>
              <a:t> </a:t>
            </a:r>
            <a:r>
              <a:rPr lang="fr-FR" sz="2000" dirty="0" err="1" smtClean="0"/>
              <a:t>determine</a:t>
            </a:r>
            <a:r>
              <a:rPr lang="fr-FR" sz="2000" dirty="0" smtClean="0"/>
              <a:t> all clusters </a:t>
            </a:r>
            <a:r>
              <a:rPr lang="fr-FR" sz="2000" dirty="0" err="1" smtClean="0"/>
              <a:t>at</a:t>
            </a:r>
            <a:r>
              <a:rPr lang="fr-FR" sz="2000" dirty="0" smtClean="0"/>
              <a:t> </a:t>
            </a:r>
            <a:r>
              <a:rPr lang="fr-FR" sz="2000" dirty="0" err="1" smtClean="0"/>
              <a:t>once,but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also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as </a:t>
            </a:r>
            <a:r>
              <a:rPr lang="fr-FR" sz="2000" dirty="0" err="1" smtClean="0"/>
              <a:t>divisive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r>
              <a:rPr lang="fr-FR" sz="2000" dirty="0" smtClean="0"/>
              <a:t> in </a:t>
            </a:r>
            <a:r>
              <a:rPr lang="fr-FR" sz="2000" dirty="0" err="1" smtClean="0"/>
              <a:t>hierarchical</a:t>
            </a:r>
            <a:r>
              <a:rPr lang="fr-FR" sz="2000" dirty="0" smtClean="0"/>
              <a:t> </a:t>
            </a:r>
            <a:r>
              <a:rPr lang="fr-FR" sz="2000" dirty="0" err="1" smtClean="0"/>
              <a:t>clustering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b="1" dirty="0" err="1" smtClean="0">
                <a:solidFill>
                  <a:schemeClr val="accent2">
                    <a:lumMod val="50000"/>
                  </a:schemeClr>
                </a:solidFill>
              </a:rPr>
              <a:t>Bayesian</a:t>
            </a:r>
            <a:r>
              <a:rPr lang="fr-FR" sz="2000" dirty="0" smtClean="0"/>
              <a:t> </a:t>
            </a:r>
            <a:r>
              <a:rPr lang="fr-FR" sz="2000" dirty="0" err="1" smtClean="0"/>
              <a:t>algorithms</a:t>
            </a:r>
            <a:r>
              <a:rPr lang="fr-FR" sz="2000" dirty="0" smtClean="0"/>
              <a:t> </a:t>
            </a:r>
            <a:r>
              <a:rPr lang="fr-FR" sz="2000" dirty="0" err="1" smtClean="0"/>
              <a:t>try</a:t>
            </a:r>
            <a:r>
              <a:rPr lang="fr-FR" sz="2000" dirty="0" smtClean="0"/>
              <a:t> to </a:t>
            </a:r>
            <a:r>
              <a:rPr lang="fr-FR" sz="2000" dirty="0" err="1" smtClean="0"/>
              <a:t>generate</a:t>
            </a:r>
            <a:r>
              <a:rPr lang="fr-FR" sz="2000" dirty="0" smtClean="0"/>
              <a:t> a </a:t>
            </a:r>
            <a:r>
              <a:rPr lang="fr-FR" sz="2000" i="1" dirty="0" smtClean="0"/>
              <a:t>posteriori</a:t>
            </a:r>
            <a:r>
              <a:rPr lang="fr-FR" sz="2000" dirty="0" smtClean="0"/>
              <a:t> distribution over the collection of all partition of data.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A3E0-BEEB-4887-9B62-E16ACA1C0EB0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4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411760" y="476672"/>
            <a:ext cx="49269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2800" spc="-10" dirty="0" smtClean="0"/>
              <a:t>Clustering</a:t>
            </a:r>
            <a:r>
              <a:rPr lang="fr-FR" sz="2800" spc="-70" dirty="0" smtClean="0"/>
              <a:t> </a:t>
            </a:r>
            <a:r>
              <a:rPr lang="fr-FR" sz="2800" spc="-5" dirty="0" smtClean="0"/>
              <a:t>techniques</a:t>
            </a:r>
            <a:endParaRPr lang="fr-FR" sz="2800" dirty="0"/>
          </a:p>
        </p:txBody>
      </p:sp>
      <p:sp>
        <p:nvSpPr>
          <p:cNvPr id="9" name="object 4"/>
          <p:cNvSpPr/>
          <p:nvPr/>
        </p:nvSpPr>
        <p:spPr>
          <a:xfrm>
            <a:off x="523377" y="1222304"/>
            <a:ext cx="7399871" cy="439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1203787" y="5157795"/>
            <a:ext cx="14478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1369522" y="4769798"/>
            <a:ext cx="1282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K-</a:t>
            </a: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means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EA7A-DA11-4F7D-B90E-F7AAF7513E7B}" type="datetime1">
              <a:rPr lang="fr-FR" smtClean="0"/>
              <a:t>04/06/2020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Unsupervised</a:t>
            </a:r>
            <a:r>
              <a:rPr lang="fr-FR" dirty="0" smtClean="0"/>
              <a:t> Learning-Clustering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 smtClean="0">
                <a:latin typeface="Carlito"/>
                <a:cs typeface="Carlito"/>
              </a:rPr>
              <a:t>K-means Clustering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7620000" cy="4800600"/>
          </a:xfrm>
        </p:spPr>
        <p:txBody>
          <a:bodyPr>
            <a:normAutofit lnSpcReduction="10000"/>
          </a:bodyPr>
          <a:lstStyle/>
          <a:p>
            <a:pPr marL="406400" marR="68580" indent="-342900">
              <a:spcBef>
                <a:spcPts val="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en-US" sz="2800" spc="-5" dirty="0">
                <a:latin typeface="Carlito"/>
                <a:cs typeface="Carlito"/>
              </a:rPr>
              <a:t>K-means (</a:t>
            </a:r>
            <a:r>
              <a:rPr lang="en-US" sz="2800" spc="-5" dirty="0" err="1">
                <a:latin typeface="Carlito"/>
                <a:cs typeface="Carlito"/>
              </a:rPr>
              <a:t>MacQueen</a:t>
            </a:r>
            <a:r>
              <a:rPr lang="en-US" sz="2800" spc="-5" dirty="0">
                <a:latin typeface="Carlito"/>
                <a:cs typeface="Carlito"/>
              </a:rPr>
              <a:t>, 1967) is a </a:t>
            </a:r>
            <a:r>
              <a:rPr lang="en-US" sz="2800" spc="-10" dirty="0" err="1">
                <a:solidFill>
                  <a:srgbClr val="FF0000"/>
                </a:solidFill>
                <a:latin typeface="Carlito"/>
                <a:cs typeface="Carlito"/>
              </a:rPr>
              <a:t>partitional</a:t>
            </a:r>
            <a:r>
              <a:rPr lang="en-US" sz="28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800" spc="-15" dirty="0">
                <a:solidFill>
                  <a:srgbClr val="FF0000"/>
                </a:solidFill>
                <a:latin typeface="Carlito"/>
                <a:cs typeface="Carlito"/>
              </a:rPr>
              <a:t>clustering </a:t>
            </a:r>
            <a:r>
              <a:rPr lang="en-US" sz="2800" spc="-15" dirty="0">
                <a:latin typeface="Carlito"/>
                <a:cs typeface="Carlito"/>
              </a:rPr>
              <a:t> </a:t>
            </a:r>
            <a:r>
              <a:rPr lang="en-US" sz="2800" spc="-10" dirty="0">
                <a:latin typeface="Carlito"/>
                <a:cs typeface="Carlito"/>
              </a:rPr>
              <a:t>algorithm</a:t>
            </a:r>
            <a:endParaRPr lang="en-US" sz="2800" dirty="0">
              <a:latin typeface="Carlito"/>
              <a:cs typeface="Carlito"/>
            </a:endParaRPr>
          </a:p>
          <a:p>
            <a:pPr marL="406400" indent="-342900">
              <a:spcBef>
                <a:spcPts val="6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en-US" sz="2800" spc="-10" dirty="0">
                <a:latin typeface="Carlito"/>
                <a:cs typeface="Carlito"/>
              </a:rPr>
              <a:t>Let </a:t>
            </a: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spc="-10" dirty="0">
                <a:latin typeface="Carlito"/>
                <a:cs typeface="Carlito"/>
              </a:rPr>
              <a:t>set </a:t>
            </a:r>
            <a:r>
              <a:rPr lang="en-US" sz="2800" spc="-5" dirty="0">
                <a:latin typeface="Carlito"/>
                <a:cs typeface="Carlito"/>
              </a:rPr>
              <a:t>of </a:t>
            </a:r>
            <a:r>
              <a:rPr lang="en-US" sz="2800" spc="-20" dirty="0">
                <a:latin typeface="Carlito"/>
                <a:cs typeface="Carlito"/>
              </a:rPr>
              <a:t>data </a:t>
            </a:r>
            <a:r>
              <a:rPr lang="en-US" sz="2800" spc="-10" dirty="0">
                <a:latin typeface="Carlito"/>
                <a:cs typeface="Carlito"/>
              </a:rPr>
              <a:t>points </a:t>
            </a:r>
            <a:r>
              <a:rPr lang="en-US" sz="2800" i="1" spc="-5" dirty="0">
                <a:latin typeface="Carlito"/>
                <a:cs typeface="Carlito"/>
              </a:rPr>
              <a:t>D </a:t>
            </a:r>
            <a:r>
              <a:rPr lang="en-US" sz="2800" spc="-5" dirty="0">
                <a:latin typeface="Carlito"/>
                <a:cs typeface="Carlito"/>
              </a:rPr>
              <a:t>be {</a:t>
            </a:r>
            <a:r>
              <a:rPr lang="en-US" sz="2800" b="1" spc="-5" dirty="0">
                <a:latin typeface="Carlito"/>
                <a:cs typeface="Carlito"/>
              </a:rPr>
              <a:t>x</a:t>
            </a:r>
            <a:r>
              <a:rPr lang="en-US" sz="2775" spc="-7" baseline="-21021" dirty="0">
                <a:latin typeface="Carlito"/>
                <a:cs typeface="Carlito"/>
              </a:rPr>
              <a:t>1</a:t>
            </a:r>
            <a:r>
              <a:rPr lang="en-US" sz="2800" spc="-5" dirty="0">
                <a:latin typeface="Carlito"/>
                <a:cs typeface="Carlito"/>
              </a:rPr>
              <a:t>, </a:t>
            </a:r>
            <a:r>
              <a:rPr lang="en-US" sz="2800" b="1" spc="-5" dirty="0">
                <a:latin typeface="Carlito"/>
                <a:cs typeface="Carlito"/>
              </a:rPr>
              <a:t>x</a:t>
            </a:r>
            <a:r>
              <a:rPr lang="en-US" sz="2775" spc="-7" baseline="-21021" dirty="0">
                <a:latin typeface="Carlito"/>
                <a:cs typeface="Carlito"/>
              </a:rPr>
              <a:t>2</a:t>
            </a:r>
            <a:r>
              <a:rPr lang="en-US" sz="2800" spc="-5" dirty="0">
                <a:latin typeface="Carlito"/>
                <a:cs typeface="Carlito"/>
              </a:rPr>
              <a:t>, …,</a:t>
            </a:r>
            <a:r>
              <a:rPr lang="en-US" sz="2800" spc="150" dirty="0">
                <a:latin typeface="Carlito"/>
                <a:cs typeface="Carlito"/>
              </a:rPr>
              <a:t> </a:t>
            </a:r>
            <a:r>
              <a:rPr lang="en-US" sz="2800" b="1" spc="-5" dirty="0" err="1">
                <a:latin typeface="Carlito"/>
                <a:cs typeface="Carlito"/>
              </a:rPr>
              <a:t>x</a:t>
            </a:r>
            <a:r>
              <a:rPr lang="en-US" sz="2775" spc="-7" baseline="-21021" dirty="0" err="1">
                <a:latin typeface="Carlito"/>
                <a:cs typeface="Carlito"/>
              </a:rPr>
              <a:t>n</a:t>
            </a:r>
            <a:r>
              <a:rPr lang="en-US" sz="2800" spc="-5" dirty="0">
                <a:latin typeface="Carlito"/>
                <a:cs typeface="Carlito"/>
              </a:rPr>
              <a:t>},</a:t>
            </a:r>
            <a:endParaRPr lang="en-US" sz="2800" dirty="0">
              <a:latin typeface="Carlito"/>
              <a:cs typeface="Carlito"/>
            </a:endParaRPr>
          </a:p>
          <a:p>
            <a:pPr marL="807085">
              <a:lnSpc>
                <a:spcPts val="2870"/>
              </a:lnSpc>
              <a:spcBef>
                <a:spcPts val="630"/>
              </a:spcBef>
            </a:pPr>
            <a:r>
              <a:rPr lang="en-US" sz="2400" spc="-10" dirty="0">
                <a:latin typeface="Carlito"/>
                <a:cs typeface="Carlito"/>
              </a:rPr>
              <a:t>where </a:t>
            </a:r>
            <a:r>
              <a:rPr lang="en-US" sz="2400" b="1" dirty="0">
                <a:latin typeface="Carlito"/>
                <a:cs typeface="Carlito"/>
              </a:rPr>
              <a:t>x</a:t>
            </a:r>
            <a:r>
              <a:rPr lang="en-US" sz="2400" i="1" baseline="-20833" dirty="0">
                <a:latin typeface="Carlito"/>
                <a:cs typeface="Carlito"/>
              </a:rPr>
              <a:t>i </a:t>
            </a:r>
            <a:r>
              <a:rPr lang="en-US" sz="2400" dirty="0">
                <a:latin typeface="Carlito"/>
                <a:cs typeface="Carlito"/>
              </a:rPr>
              <a:t>= (</a:t>
            </a:r>
            <a:r>
              <a:rPr lang="en-US" sz="2400" i="1" dirty="0">
                <a:latin typeface="Carlito"/>
                <a:cs typeface="Carlito"/>
              </a:rPr>
              <a:t>x</a:t>
            </a:r>
            <a:r>
              <a:rPr lang="en-US" sz="2400" i="1" baseline="-20833" dirty="0">
                <a:latin typeface="Carlito"/>
                <a:cs typeface="Carlito"/>
              </a:rPr>
              <a:t>i</a:t>
            </a:r>
            <a:r>
              <a:rPr lang="en-US" sz="2400" baseline="-20833" dirty="0">
                <a:latin typeface="Carlito"/>
                <a:cs typeface="Carlito"/>
              </a:rPr>
              <a:t>1</a:t>
            </a:r>
            <a:r>
              <a:rPr lang="en-US" sz="2400" dirty="0">
                <a:latin typeface="Carlito"/>
                <a:cs typeface="Carlito"/>
              </a:rPr>
              <a:t>, </a:t>
            </a:r>
            <a:r>
              <a:rPr lang="en-US" sz="2400" i="1" spc="-5" dirty="0">
                <a:latin typeface="Carlito"/>
                <a:cs typeface="Carlito"/>
              </a:rPr>
              <a:t>x</a:t>
            </a:r>
            <a:r>
              <a:rPr lang="en-US" sz="2400" i="1" spc="-7" baseline="-20833" dirty="0">
                <a:latin typeface="Carlito"/>
                <a:cs typeface="Carlito"/>
              </a:rPr>
              <a:t>i</a:t>
            </a:r>
            <a:r>
              <a:rPr lang="en-US" sz="2400" spc="-7" baseline="-20833" dirty="0">
                <a:latin typeface="Carlito"/>
                <a:cs typeface="Carlito"/>
              </a:rPr>
              <a:t>2</a:t>
            </a:r>
            <a:r>
              <a:rPr lang="en-US" sz="2400" spc="-5" dirty="0">
                <a:latin typeface="Carlito"/>
                <a:cs typeface="Carlito"/>
              </a:rPr>
              <a:t>, …, </a:t>
            </a:r>
            <a:r>
              <a:rPr lang="en-US" sz="2400" i="1" dirty="0" err="1">
                <a:latin typeface="Carlito"/>
                <a:cs typeface="Carlito"/>
              </a:rPr>
              <a:t>x</a:t>
            </a:r>
            <a:r>
              <a:rPr lang="en-US" sz="2400" i="1" baseline="-20833" dirty="0" err="1">
                <a:latin typeface="Carlito"/>
                <a:cs typeface="Carlito"/>
              </a:rPr>
              <a:t>ir</a:t>
            </a:r>
            <a:r>
              <a:rPr lang="en-US" sz="2400" dirty="0">
                <a:latin typeface="Carlito"/>
                <a:cs typeface="Carlito"/>
              </a:rPr>
              <a:t>) is a </a:t>
            </a:r>
            <a:r>
              <a:rPr lang="en-US" sz="2400" spc="-10" dirty="0">
                <a:latin typeface="Carlito"/>
                <a:cs typeface="Carlito"/>
              </a:rPr>
              <a:t>vector </a:t>
            </a:r>
            <a:r>
              <a:rPr lang="en-US" sz="2400" dirty="0">
                <a:latin typeface="Carlito"/>
                <a:cs typeface="Carlito"/>
              </a:rPr>
              <a:t>in </a:t>
            </a:r>
            <a:r>
              <a:rPr lang="en-US" sz="2400" i="1" dirty="0">
                <a:latin typeface="Carlito"/>
                <a:cs typeface="Carlito"/>
              </a:rPr>
              <a:t>X </a:t>
            </a:r>
            <a:r>
              <a:rPr lang="en-US" sz="2400" dirty="0">
                <a:latin typeface="Symbol"/>
                <a:cs typeface="Symbol"/>
              </a:rPr>
              <a:t>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Carlito"/>
                <a:cs typeface="Carlito"/>
              </a:rPr>
              <a:t>R</a:t>
            </a:r>
            <a:r>
              <a:rPr lang="en-US" sz="2400" i="1" baseline="24305" dirty="0" err="1">
                <a:latin typeface="Carlito"/>
                <a:cs typeface="Carlito"/>
              </a:rPr>
              <a:t>r</a:t>
            </a:r>
            <a:r>
              <a:rPr lang="en-US" sz="2400" dirty="0">
                <a:latin typeface="Carlito"/>
                <a:cs typeface="Carlito"/>
              </a:rPr>
              <a:t>, and </a:t>
            </a:r>
            <a:r>
              <a:rPr lang="en-US" sz="2400" i="1" dirty="0">
                <a:latin typeface="Carlito"/>
                <a:cs typeface="Carlito"/>
              </a:rPr>
              <a:t>r </a:t>
            </a:r>
            <a:r>
              <a:rPr lang="en-US" sz="2400" dirty="0">
                <a:latin typeface="Carlito"/>
                <a:cs typeface="Carlito"/>
              </a:rPr>
              <a:t>is</a:t>
            </a:r>
            <a:r>
              <a:rPr lang="en-US" sz="2400" spc="-30" dirty="0">
                <a:latin typeface="Carlito"/>
                <a:cs typeface="Carlito"/>
              </a:rPr>
              <a:t> </a:t>
            </a:r>
            <a:r>
              <a:rPr lang="en-US" sz="2400" spc="-10" dirty="0" smtClean="0">
                <a:latin typeface="Carlito"/>
                <a:cs typeface="Carlito"/>
              </a:rPr>
              <a:t>the </a:t>
            </a:r>
            <a:r>
              <a:rPr lang="en-US" sz="2400" spc="-5" dirty="0" smtClean="0">
                <a:latin typeface="Carlito"/>
                <a:cs typeface="Carlito"/>
              </a:rPr>
              <a:t>number </a:t>
            </a:r>
            <a:r>
              <a:rPr lang="en-US" sz="2400" spc="-5" dirty="0">
                <a:latin typeface="Carlito"/>
                <a:cs typeface="Carlito"/>
              </a:rPr>
              <a:t>of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dimensions.</a:t>
            </a:r>
            <a:endParaRPr lang="en-US" sz="2400" dirty="0">
              <a:latin typeface="Carlito"/>
              <a:cs typeface="Carlito"/>
            </a:endParaRPr>
          </a:p>
          <a:p>
            <a:pPr marL="406400" indent="-342900">
              <a:spcBef>
                <a:spcPts val="64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lang="en-US" sz="2800" spc="-10" dirty="0">
                <a:latin typeface="Carlito"/>
                <a:cs typeface="Carlito"/>
              </a:rPr>
              <a:t>The </a:t>
            </a:r>
            <a:r>
              <a:rPr lang="en-US" sz="2800" i="1" spc="-5" dirty="0">
                <a:latin typeface="Carlito"/>
                <a:cs typeface="Carlito"/>
              </a:rPr>
              <a:t>k</a:t>
            </a:r>
            <a:r>
              <a:rPr lang="en-US" sz="2800" spc="-5" dirty="0">
                <a:latin typeface="Carlito"/>
                <a:cs typeface="Carlito"/>
              </a:rPr>
              <a:t>-means </a:t>
            </a:r>
            <a:r>
              <a:rPr lang="en-US" sz="2800" spc="-10" dirty="0">
                <a:latin typeface="Carlito"/>
                <a:cs typeface="Carlito"/>
              </a:rPr>
              <a:t>algorithm partitions </a:t>
            </a:r>
            <a:r>
              <a:rPr lang="en-US" sz="2800" spc="-5" dirty="0">
                <a:latin typeface="Carlito"/>
                <a:cs typeface="Carlito"/>
              </a:rPr>
              <a:t>the </a:t>
            </a:r>
            <a:r>
              <a:rPr lang="en-US" sz="2800" spc="-10" dirty="0">
                <a:latin typeface="Carlito"/>
                <a:cs typeface="Carlito"/>
              </a:rPr>
              <a:t>given </a:t>
            </a:r>
            <a:r>
              <a:rPr lang="en-US" sz="2800" spc="-20" dirty="0">
                <a:latin typeface="Carlito"/>
                <a:cs typeface="Carlito"/>
              </a:rPr>
              <a:t>data</a:t>
            </a:r>
            <a:r>
              <a:rPr lang="en-US" sz="2800" spc="135" dirty="0">
                <a:latin typeface="Carlito"/>
                <a:cs typeface="Carlito"/>
              </a:rPr>
              <a:t> </a:t>
            </a:r>
            <a:r>
              <a:rPr lang="en-US" sz="2800" spc="-20" dirty="0" smtClean="0">
                <a:latin typeface="Carlito"/>
                <a:cs typeface="Carlito"/>
              </a:rPr>
              <a:t>into</a:t>
            </a:r>
            <a:r>
              <a:rPr lang="en-US" sz="2800" dirty="0" smtClean="0">
                <a:latin typeface="Carlito"/>
                <a:cs typeface="Carlito"/>
              </a:rPr>
              <a:t> </a:t>
            </a:r>
            <a:r>
              <a:rPr lang="en-US" sz="2800" i="1" spc="-5" dirty="0" smtClean="0">
                <a:latin typeface="Carlito"/>
                <a:cs typeface="Carlito"/>
              </a:rPr>
              <a:t>k</a:t>
            </a:r>
            <a:r>
              <a:rPr lang="en-US" sz="2800" i="1" dirty="0" smtClean="0">
                <a:latin typeface="Carlito"/>
                <a:cs typeface="Carlito"/>
              </a:rPr>
              <a:t> </a:t>
            </a:r>
            <a:r>
              <a:rPr lang="en-US" sz="2800" spc="-20" dirty="0">
                <a:latin typeface="Carlito"/>
                <a:cs typeface="Carlito"/>
              </a:rPr>
              <a:t>clusters:</a:t>
            </a:r>
            <a:endParaRPr lang="en-US" sz="2800" dirty="0">
              <a:latin typeface="Carlito"/>
              <a:cs typeface="Carlito"/>
            </a:endParaRPr>
          </a:p>
          <a:p>
            <a:pPr marL="8070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807720" algn="l"/>
              </a:tabLst>
            </a:pPr>
            <a:r>
              <a:rPr lang="en-US" sz="2400" spc="-10" dirty="0">
                <a:latin typeface="Carlito"/>
                <a:cs typeface="Carlito"/>
              </a:rPr>
              <a:t>Each cluster </a:t>
            </a:r>
            <a:r>
              <a:rPr lang="en-US" sz="2400" spc="-5" dirty="0">
                <a:latin typeface="Carlito"/>
                <a:cs typeface="Carlito"/>
              </a:rPr>
              <a:t>has </a:t>
            </a:r>
            <a:r>
              <a:rPr lang="en-US" sz="2400" dirty="0">
                <a:latin typeface="Carlito"/>
                <a:cs typeface="Carlito"/>
              </a:rPr>
              <a:t>a </a:t>
            </a:r>
            <a:r>
              <a:rPr lang="en-US" sz="2400" spc="-10" dirty="0">
                <a:latin typeface="Carlito"/>
                <a:cs typeface="Carlito"/>
              </a:rPr>
              <a:t>cluster </a:t>
            </a:r>
            <a:r>
              <a:rPr lang="en-US" sz="2400" b="1" spc="-10" dirty="0">
                <a:latin typeface="Carlito"/>
                <a:cs typeface="Carlito"/>
              </a:rPr>
              <a:t>center</a:t>
            </a:r>
            <a:r>
              <a:rPr lang="en-US" sz="2400" spc="-10" dirty="0">
                <a:latin typeface="Carlito"/>
                <a:cs typeface="Carlito"/>
              </a:rPr>
              <a:t>, </a:t>
            </a:r>
            <a:r>
              <a:rPr lang="en-US" sz="2400" spc="-5" dirty="0">
                <a:latin typeface="Carlito"/>
                <a:cs typeface="Carlito"/>
              </a:rPr>
              <a:t>called</a:t>
            </a:r>
            <a:r>
              <a:rPr lang="en-US" sz="2400" spc="-35" dirty="0">
                <a:latin typeface="Carlito"/>
                <a:cs typeface="Carlito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Carlito"/>
                <a:cs typeface="Carlito"/>
              </a:rPr>
              <a:t>centroid</a:t>
            </a:r>
            <a:r>
              <a:rPr lang="en-US" sz="2400" spc="-10" dirty="0">
                <a:latin typeface="Carlito"/>
                <a:cs typeface="Carlito"/>
              </a:rPr>
              <a:t>.</a:t>
            </a:r>
            <a:endParaRPr lang="en-US" sz="2400" dirty="0">
              <a:latin typeface="Carlito"/>
              <a:cs typeface="Carlito"/>
            </a:endParaRPr>
          </a:p>
          <a:p>
            <a:pPr marL="8070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07720" algn="l"/>
              </a:tabLst>
            </a:pPr>
            <a:r>
              <a:rPr lang="en-US" sz="2400" i="1" dirty="0">
                <a:latin typeface="Carlito"/>
                <a:cs typeface="Carlito"/>
              </a:rPr>
              <a:t>k </a:t>
            </a:r>
            <a:r>
              <a:rPr lang="en-US" sz="2400" dirty="0">
                <a:latin typeface="Carlito"/>
                <a:cs typeface="Carlito"/>
              </a:rPr>
              <a:t>is </a:t>
            </a:r>
            <a:r>
              <a:rPr lang="en-US" sz="2400" spc="-5" dirty="0">
                <a:latin typeface="Carlito"/>
                <a:cs typeface="Carlito"/>
              </a:rPr>
              <a:t>specified </a:t>
            </a:r>
            <a:r>
              <a:rPr lang="en-US" sz="2400" spc="-10" dirty="0">
                <a:latin typeface="Carlito"/>
                <a:cs typeface="Carlito"/>
              </a:rPr>
              <a:t>by </a:t>
            </a:r>
            <a:r>
              <a:rPr lang="en-US" sz="2400" dirty="0">
                <a:latin typeface="Carlito"/>
                <a:cs typeface="Carlito"/>
              </a:rPr>
              <a:t>the</a:t>
            </a:r>
            <a:r>
              <a:rPr lang="en-US" sz="2400" spc="-15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user</a:t>
            </a:r>
            <a:endParaRPr lang="en-US" sz="2400" dirty="0">
              <a:latin typeface="Carlito"/>
              <a:cs typeface="Carlito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19DF-472E-4D0A-A1BD-F5F4AAC6FF7B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3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409825" y="461899"/>
            <a:ext cx="43224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3600" dirty="0" smtClean="0"/>
              <a:t>K-</a:t>
            </a:r>
            <a:r>
              <a:rPr lang="fr-FR" sz="3600" dirty="0" err="1" smtClean="0"/>
              <a:t>means</a:t>
            </a:r>
            <a:r>
              <a:rPr lang="fr-FR" sz="3600" spc="-75" dirty="0" smtClean="0"/>
              <a:t> </a:t>
            </a:r>
            <a:r>
              <a:rPr lang="fr-FR" sz="3600" spc="-5" dirty="0" err="1" smtClean="0"/>
              <a:t>algorithm</a:t>
            </a:r>
            <a:endParaRPr lang="fr-FR"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23528" y="1628800"/>
            <a:ext cx="8098790" cy="30333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Given </a:t>
            </a:r>
            <a:r>
              <a:rPr sz="2800" i="1" spc="-5" dirty="0">
                <a:latin typeface="Carlito"/>
                <a:cs typeface="Carlito"/>
              </a:rPr>
              <a:t>k</a:t>
            </a:r>
            <a:r>
              <a:rPr sz="2800" spc="-5" dirty="0">
                <a:latin typeface="Carlito"/>
                <a:cs typeface="Carlito"/>
              </a:rPr>
              <a:t>, the </a:t>
            </a:r>
            <a:r>
              <a:rPr sz="2800" i="1" spc="-5" dirty="0">
                <a:latin typeface="Carlito"/>
                <a:cs typeface="Carlito"/>
              </a:rPr>
              <a:t>k-means </a:t>
            </a:r>
            <a:r>
              <a:rPr sz="2800" spc="-10" dirty="0">
                <a:latin typeface="Carlito"/>
                <a:cs typeface="Carlito"/>
              </a:rPr>
              <a:t>algorithm </a:t>
            </a:r>
            <a:r>
              <a:rPr sz="2800" spc="-15" dirty="0">
                <a:latin typeface="Carlito"/>
                <a:cs typeface="Carlito"/>
              </a:rPr>
              <a:t>works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follows:</a:t>
            </a:r>
            <a:endParaRPr sz="2800" dirty="0">
              <a:latin typeface="Carlito"/>
              <a:cs typeface="Carlito"/>
            </a:endParaRPr>
          </a:p>
          <a:p>
            <a:pPr marL="984885" marR="404495" lvl="1" indent="-51562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i="1" dirty="0">
                <a:latin typeface="Carlito"/>
                <a:cs typeface="Carlito"/>
              </a:rPr>
              <a:t>k </a:t>
            </a:r>
            <a:r>
              <a:rPr sz="2400" spc="-10" dirty="0">
                <a:latin typeface="Carlito"/>
                <a:cs typeface="Carlito"/>
              </a:rPr>
              <a:t>(random)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points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spc="-5" dirty="0">
                <a:solidFill>
                  <a:srgbClr val="3333CC"/>
                </a:solidFill>
                <a:latin typeface="Carlito"/>
                <a:cs typeface="Carlito"/>
              </a:rPr>
              <a:t>seeds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the initial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centroids</a:t>
            </a:r>
            <a:r>
              <a:rPr sz="2400" spc="-10" dirty="0">
                <a:latin typeface="Carlito"/>
                <a:cs typeface="Carlito"/>
              </a:rPr>
              <a:t>, cluster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centers</a:t>
            </a:r>
            <a:endParaRPr sz="2400" dirty="0">
              <a:latin typeface="Carlito"/>
              <a:cs typeface="Carlito"/>
            </a:endParaRPr>
          </a:p>
          <a:p>
            <a:pPr marL="984885" lvl="1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dirty="0">
                <a:latin typeface="Carlito"/>
                <a:cs typeface="Carlito"/>
              </a:rPr>
              <a:t>Assign each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point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closest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centroid</a:t>
            </a:r>
            <a:endParaRPr sz="2400" dirty="0">
              <a:latin typeface="Carlito"/>
              <a:cs typeface="Carlito"/>
            </a:endParaRPr>
          </a:p>
          <a:p>
            <a:pPr marL="984885" marR="815975" lvl="1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latin typeface="Carlito"/>
                <a:cs typeface="Carlito"/>
              </a:rPr>
              <a:t>Re-compute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centroids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current cluster  </a:t>
            </a:r>
            <a:r>
              <a:rPr sz="2400" spc="-5" dirty="0">
                <a:latin typeface="Carlito"/>
                <a:cs typeface="Carlito"/>
              </a:rPr>
              <a:t>memberships</a:t>
            </a:r>
            <a:endParaRPr sz="2400" dirty="0">
              <a:latin typeface="Carlito"/>
              <a:cs typeface="Carlito"/>
            </a:endParaRPr>
          </a:p>
          <a:p>
            <a:pPr marL="984885" lvl="1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dirty="0">
                <a:latin typeface="Carlito"/>
                <a:cs typeface="Carlito"/>
              </a:rPr>
              <a:t>If a </a:t>
            </a:r>
            <a:r>
              <a:rPr sz="2400" spc="-15" dirty="0">
                <a:latin typeface="Carlito"/>
                <a:cs typeface="Carlito"/>
              </a:rPr>
              <a:t>convergence </a:t>
            </a:r>
            <a:r>
              <a:rPr sz="2400" spc="-5" dirty="0">
                <a:latin typeface="Carlito"/>
                <a:cs typeface="Carlito"/>
              </a:rPr>
              <a:t>criterion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dirty="0">
                <a:latin typeface="Carlito"/>
                <a:cs typeface="Carlito"/>
              </a:rPr>
              <a:t>met, </a:t>
            </a:r>
            <a:r>
              <a:rPr sz="2400" spc="-10" dirty="0">
                <a:latin typeface="Carlito"/>
                <a:cs typeface="Carlito"/>
              </a:rPr>
              <a:t>repeat </a:t>
            </a:r>
            <a:r>
              <a:rPr sz="2400" spc="-15" dirty="0">
                <a:latin typeface="Carlito"/>
                <a:cs typeface="Carlito"/>
              </a:rPr>
              <a:t>steps </a:t>
            </a:r>
            <a:r>
              <a:rPr sz="2400" dirty="0">
                <a:latin typeface="Carlito"/>
                <a:cs typeface="Carlito"/>
              </a:rPr>
              <a:t>2 and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A1D7-2311-4A0A-9536-8B41DD8EA398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1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827252" y="192150"/>
            <a:ext cx="7489494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67025" marR="5080" indent="-2478405">
              <a:spcBef>
                <a:spcPts val="95"/>
              </a:spcBef>
            </a:pPr>
            <a:r>
              <a:rPr lang="fr-FR" sz="3600" spc="-5" dirty="0" smtClean="0"/>
              <a:t>K-</a:t>
            </a:r>
            <a:r>
              <a:rPr lang="fr-FR" sz="3600" spc="-5" dirty="0" err="1" smtClean="0"/>
              <a:t>means</a:t>
            </a:r>
            <a:r>
              <a:rPr lang="fr-FR" sz="3600" spc="-5" dirty="0" smtClean="0"/>
              <a:t> </a:t>
            </a:r>
            <a:r>
              <a:rPr lang="fr-FR" sz="3600" spc="-30" dirty="0" smtClean="0"/>
              <a:t>convergence </a:t>
            </a:r>
            <a:r>
              <a:rPr lang="fr-FR" sz="3600" spc="-15" dirty="0" smtClean="0"/>
              <a:t>(</a:t>
            </a:r>
            <a:r>
              <a:rPr lang="fr-FR" sz="3600" spc="-15" dirty="0" err="1" smtClean="0"/>
              <a:t>stopping</a:t>
            </a:r>
            <a:r>
              <a:rPr lang="fr-FR" sz="3600" spc="-15" dirty="0" smtClean="0"/>
              <a:t>)  </a:t>
            </a:r>
            <a:r>
              <a:rPr lang="fr-FR" sz="3600" spc="-10" dirty="0" err="1" smtClean="0"/>
              <a:t>criterion</a:t>
            </a:r>
            <a:endParaRPr lang="fr-FR" sz="36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12445" y="1484784"/>
            <a:ext cx="7927594" cy="237757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570865" indent="-342900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no (or minimum) </a:t>
            </a:r>
            <a:r>
              <a:rPr sz="2800" spc="-10" dirty="0">
                <a:latin typeface="Carlito"/>
                <a:cs typeface="Carlito"/>
              </a:rPr>
              <a:t>re-assignments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points </a:t>
            </a:r>
            <a:r>
              <a:rPr sz="2800" spc="-20" dirty="0">
                <a:latin typeface="Carlito"/>
                <a:cs typeface="Carlito"/>
              </a:rPr>
              <a:t>to 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5" dirty="0">
                <a:latin typeface="Carlito"/>
                <a:cs typeface="Carlito"/>
              </a:rPr>
              <a:t>clusters,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or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no (or minimum) </a:t>
            </a:r>
            <a:r>
              <a:rPr sz="2800" spc="-10" dirty="0">
                <a:latin typeface="Carlito"/>
                <a:cs typeface="Carlito"/>
              </a:rPr>
              <a:t>change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centroids,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i="1" dirty="0">
                <a:latin typeface="Carlito"/>
                <a:cs typeface="Carlito"/>
              </a:rPr>
              <a:t>or</a:t>
            </a:r>
            <a:endParaRPr sz="28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minimum </a:t>
            </a:r>
            <a:r>
              <a:rPr sz="2800" spc="-10" dirty="0">
                <a:latin typeface="Carlito"/>
                <a:cs typeface="Carlito"/>
              </a:rPr>
              <a:t>decrease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b="1" spc="-5" dirty="0">
                <a:latin typeface="Carlito"/>
                <a:cs typeface="Carlito"/>
              </a:rPr>
              <a:t>sum of squared </a:t>
            </a:r>
            <a:r>
              <a:rPr sz="2800" b="1" spc="-10" dirty="0">
                <a:latin typeface="Carlito"/>
                <a:cs typeface="Carlito"/>
              </a:rPr>
              <a:t>error</a:t>
            </a:r>
            <a:r>
              <a:rPr sz="2800" b="1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(SSE),</a:t>
            </a:r>
            <a:endParaRPr sz="2800" dirty="0">
              <a:latin typeface="Carlito"/>
              <a:cs typeface="Carlito"/>
            </a:endParaRPr>
          </a:p>
          <a:p>
            <a:pPr marR="1279525" algn="ctr">
              <a:lnSpc>
                <a:spcPct val="100000"/>
              </a:lnSpc>
              <a:spcBef>
                <a:spcPts val="370"/>
              </a:spcBef>
            </a:pPr>
            <a:r>
              <a:rPr sz="1600" i="1" spc="15" dirty="0">
                <a:latin typeface="Times New Roman"/>
                <a:cs typeface="Times New Roman"/>
              </a:rPr>
              <a:t>k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3" y="4470654"/>
            <a:ext cx="7597775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495934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546100" algn="l"/>
                <a:tab pos="546735" algn="l"/>
              </a:tabLst>
            </a:pPr>
            <a:r>
              <a:rPr sz="2400" i="1" dirty="0">
                <a:latin typeface="Carlito"/>
                <a:cs typeface="Carlito"/>
              </a:rPr>
              <a:t>C</a:t>
            </a:r>
            <a:r>
              <a:rPr sz="2400" i="1" baseline="-20833" dirty="0">
                <a:latin typeface="Carlito"/>
                <a:cs typeface="Carlito"/>
              </a:rPr>
              <a:t>j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i="1" dirty="0">
                <a:latin typeface="Carlito"/>
                <a:cs typeface="Carlito"/>
              </a:rPr>
              <a:t>j</a:t>
            </a:r>
            <a:r>
              <a:rPr sz="2400" dirty="0">
                <a:latin typeface="Carlito"/>
                <a:cs typeface="Carlito"/>
              </a:rPr>
              <a:t>th</a:t>
            </a:r>
            <a:r>
              <a:rPr sz="2400" spc="-229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cluster,</a:t>
            </a:r>
            <a:endParaRPr sz="2400" dirty="0">
              <a:latin typeface="Carlito"/>
              <a:cs typeface="Carlito"/>
            </a:endParaRPr>
          </a:p>
          <a:p>
            <a:pPr marL="546100" marR="55880" indent="-495934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546100" algn="l"/>
                <a:tab pos="546735" algn="l"/>
              </a:tabLst>
            </a:pPr>
            <a:r>
              <a:rPr sz="2400" b="1" spc="-5" dirty="0">
                <a:latin typeface="Carlito"/>
                <a:cs typeface="Carlito"/>
              </a:rPr>
              <a:t>m</a:t>
            </a:r>
            <a:r>
              <a:rPr sz="2400" i="1" spc="-7" baseline="-20833" dirty="0">
                <a:latin typeface="Carlito"/>
                <a:cs typeface="Carlito"/>
              </a:rPr>
              <a:t>j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10" dirty="0">
                <a:latin typeface="Carlito"/>
                <a:cs typeface="Carlito"/>
              </a:rPr>
              <a:t>centroid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i="1" dirty="0">
                <a:latin typeface="Carlito"/>
                <a:cs typeface="Carlito"/>
              </a:rPr>
              <a:t>C</a:t>
            </a:r>
            <a:r>
              <a:rPr sz="2400" i="1" baseline="-20833" dirty="0">
                <a:latin typeface="Carlito"/>
                <a:cs typeface="Carlito"/>
              </a:rPr>
              <a:t>j </a:t>
            </a:r>
            <a:r>
              <a:rPr sz="2400" spc="-5" dirty="0">
                <a:latin typeface="Carlito"/>
                <a:cs typeface="Carlito"/>
              </a:rPr>
              <a:t>(the </a:t>
            </a:r>
            <a:r>
              <a:rPr sz="2400" dirty="0">
                <a:latin typeface="Carlito"/>
                <a:cs typeface="Carlito"/>
              </a:rPr>
              <a:t>mean </a:t>
            </a:r>
            <a:r>
              <a:rPr sz="2400" spc="-10" dirty="0">
                <a:latin typeface="Carlito"/>
                <a:cs typeface="Carlito"/>
              </a:rPr>
              <a:t>vector of </a:t>
            </a:r>
            <a:r>
              <a:rPr sz="2400" dirty="0">
                <a:latin typeface="Carlito"/>
                <a:cs typeface="Carlito"/>
              </a:rPr>
              <a:t>all the 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points </a:t>
            </a:r>
            <a:r>
              <a:rPr sz="2400" spc="-5" dirty="0">
                <a:latin typeface="Carlito"/>
                <a:cs typeface="Carlito"/>
              </a:rPr>
              <a:t>in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C</a:t>
            </a:r>
            <a:r>
              <a:rPr sz="2400" i="1" spc="-7" baseline="-20833" dirty="0">
                <a:latin typeface="Carlito"/>
                <a:cs typeface="Carlito"/>
              </a:rPr>
              <a:t>j</a:t>
            </a:r>
            <a:r>
              <a:rPr sz="2400" spc="-5" dirty="0">
                <a:latin typeface="Carlito"/>
                <a:cs typeface="Carlito"/>
              </a:rPr>
              <a:t>),</a:t>
            </a:r>
            <a:endParaRPr sz="2400" dirty="0">
              <a:latin typeface="Carlito"/>
              <a:cs typeface="Carlito"/>
            </a:endParaRPr>
          </a:p>
          <a:p>
            <a:pPr marL="546100" indent="-495934">
              <a:lnSpc>
                <a:spcPts val="2590"/>
              </a:lnSpc>
              <a:buFont typeface="Arial"/>
              <a:buChar char="–"/>
              <a:tabLst>
                <a:tab pos="546100" algn="l"/>
                <a:tab pos="546735" algn="l"/>
              </a:tabLst>
            </a:pPr>
            <a:r>
              <a:rPr sz="2400" i="1" dirty="0">
                <a:latin typeface="Carlito"/>
                <a:cs typeface="Carlito"/>
              </a:rPr>
              <a:t>d</a:t>
            </a:r>
            <a:r>
              <a:rPr sz="2400" dirty="0">
                <a:latin typeface="Carlito"/>
                <a:cs typeface="Carlito"/>
              </a:rPr>
              <a:t>(</a:t>
            </a:r>
            <a:r>
              <a:rPr sz="2400" b="1" dirty="0">
                <a:latin typeface="Carlito"/>
                <a:cs typeface="Carlito"/>
              </a:rPr>
              <a:t>x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b="1" spc="-5" dirty="0">
                <a:latin typeface="Carlito"/>
                <a:cs typeface="Carlito"/>
              </a:rPr>
              <a:t>m</a:t>
            </a:r>
            <a:r>
              <a:rPr sz="2400" i="1" spc="-7" baseline="-20833" dirty="0">
                <a:latin typeface="Carlito"/>
                <a:cs typeface="Carlito"/>
              </a:rPr>
              <a:t>j</a:t>
            </a:r>
            <a:r>
              <a:rPr sz="2400" spc="-5" dirty="0">
                <a:latin typeface="Carlito"/>
                <a:cs typeface="Carlito"/>
              </a:rPr>
              <a:t>) </a:t>
            </a:r>
            <a:r>
              <a:rPr sz="2400" dirty="0">
                <a:latin typeface="Carlito"/>
                <a:cs typeface="Carlito"/>
              </a:rPr>
              <a:t>is the (Eucledian) </a:t>
            </a:r>
            <a:r>
              <a:rPr sz="2400" spc="-10" dirty="0">
                <a:latin typeface="Carlito"/>
                <a:cs typeface="Carlito"/>
              </a:rPr>
              <a:t>distance </a:t>
            </a:r>
            <a:r>
              <a:rPr sz="2400" spc="-5" dirty="0">
                <a:latin typeface="Carlito"/>
                <a:cs typeface="Carlito"/>
              </a:rPr>
              <a:t>between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point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b="1" dirty="0" smtClean="0">
                <a:latin typeface="Carlito"/>
                <a:cs typeface="Carlito"/>
              </a:rPr>
              <a:t>x</a:t>
            </a:r>
            <a:r>
              <a:rPr lang="fr-FR" sz="2400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centroid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</a:t>
            </a:r>
            <a:r>
              <a:rPr sz="2400" i="1" spc="-7" baseline="-20833" dirty="0">
                <a:latin typeface="Carlito"/>
                <a:cs typeface="Carlito"/>
              </a:rPr>
              <a:t>j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183" y="4360481"/>
            <a:ext cx="31115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i="1" spc="10" dirty="0">
                <a:latin typeface="Times New Roman"/>
                <a:cs typeface="Times New Roman"/>
              </a:rPr>
              <a:t>j</a:t>
            </a:r>
            <a:r>
              <a:rPr sz="1600" i="1" spc="-30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Symbol"/>
                <a:cs typeface="Symbol"/>
              </a:rPr>
              <a:t></a:t>
            </a:r>
            <a:r>
              <a:rPr sz="1600" spc="-2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0838" y="4108610"/>
            <a:ext cx="83820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i="1" spc="1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9812" y="3692195"/>
            <a:ext cx="1835785" cy="668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00" i="1" dirty="0">
                <a:latin typeface="Times New Roman"/>
                <a:cs typeface="Times New Roman"/>
              </a:rPr>
              <a:t>SSE </a:t>
            </a:r>
            <a:r>
              <a:rPr sz="2800" spc="5" dirty="0">
                <a:latin typeface="Symbol"/>
                <a:cs typeface="Symbol"/>
              </a:rPr>
              <a:t>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6300" spc="277" baseline="-8597" dirty="0">
                <a:latin typeface="Symbol"/>
                <a:cs typeface="Symbol"/>
              </a:rPr>
              <a:t></a:t>
            </a:r>
            <a:endParaRPr sz="6300" baseline="-8597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4735" y="4169031"/>
            <a:ext cx="517525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600" b="1" spc="-45" dirty="0">
                <a:latin typeface="Times New Roman"/>
                <a:cs typeface="Times New Roman"/>
              </a:rPr>
              <a:t>x</a:t>
            </a:r>
            <a:r>
              <a:rPr sz="1600" spc="-45" dirty="0">
                <a:latin typeface="Symbol"/>
                <a:cs typeface="Symbol"/>
              </a:rPr>
              <a:t></a:t>
            </a:r>
            <a:r>
              <a:rPr sz="1600" i="1" spc="-45" dirty="0">
                <a:latin typeface="Times New Roman"/>
                <a:cs typeface="Times New Roman"/>
              </a:rPr>
              <a:t>C</a:t>
            </a:r>
            <a:r>
              <a:rPr sz="1600" i="1" spc="-180" dirty="0">
                <a:latin typeface="Times New Roman"/>
                <a:cs typeface="Times New Roman"/>
              </a:rPr>
              <a:t> </a:t>
            </a:r>
            <a:r>
              <a:rPr sz="1725" i="1" spc="7" baseline="-19323" dirty="0">
                <a:latin typeface="Times New Roman"/>
                <a:cs typeface="Times New Roman"/>
              </a:rPr>
              <a:t>j</a:t>
            </a:r>
            <a:endParaRPr sz="1725" baseline="-1932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9841" y="3870665"/>
            <a:ext cx="14319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151890" algn="l"/>
              </a:tabLst>
            </a:pPr>
            <a:r>
              <a:rPr sz="2800" i="1" spc="5" dirty="0">
                <a:latin typeface="Times New Roman"/>
                <a:cs typeface="Times New Roman"/>
              </a:rPr>
              <a:t>d</a:t>
            </a:r>
            <a:r>
              <a:rPr sz="2800" i="1" spc="-39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(</a:t>
            </a:r>
            <a:r>
              <a:rPr sz="2800" b="1" spc="25" dirty="0">
                <a:latin typeface="Times New Roman"/>
                <a:cs typeface="Times New Roman"/>
              </a:rPr>
              <a:t>x</a:t>
            </a:r>
            <a:r>
              <a:rPr sz="2800" spc="25" dirty="0">
                <a:latin typeface="Times New Roman"/>
                <a:cs typeface="Times New Roman"/>
              </a:rPr>
              <a:t>,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m	</a:t>
            </a:r>
            <a:r>
              <a:rPr sz="2800" spc="75" dirty="0">
                <a:latin typeface="Times New Roman"/>
                <a:cs typeface="Times New Roman"/>
              </a:rPr>
              <a:t>)</a:t>
            </a:r>
            <a:r>
              <a:rPr sz="2400" spc="112" baseline="43402" dirty="0">
                <a:latin typeface="Times New Roman"/>
                <a:cs typeface="Times New Roman"/>
              </a:rPr>
              <a:t>2</a:t>
            </a:r>
            <a:endParaRPr sz="2400" baseline="43402">
              <a:latin typeface="Times New Roman"/>
              <a:cs typeface="Times New Roman"/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E4A-B0CD-4094-AEA7-F2D65A097348}" type="datetime1">
              <a:rPr lang="fr-FR" smtClean="0"/>
              <a:t>04/06/2020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E4A-B0CD-4094-AEA7-F2D65A097348}" type="datetime1">
              <a:rPr lang="fr-FR" smtClean="0"/>
              <a:t>04/06/2020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19</a:t>
            </a:fld>
            <a:endParaRPr lang="fr-FR"/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457200" y="274638"/>
            <a:ext cx="76200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120390" marR="5080" indent="-2326005">
              <a:spcBef>
                <a:spcPts val="95"/>
              </a:spcBef>
            </a:pPr>
            <a:r>
              <a:rPr lang="en-US" sz="4000" spc="-5" dirty="0" smtClean="0"/>
              <a:t>K-means </a:t>
            </a:r>
            <a:r>
              <a:rPr lang="en-US" sz="4000" spc="-15" dirty="0" smtClean="0"/>
              <a:t>clustering </a:t>
            </a:r>
            <a:r>
              <a:rPr lang="en-US" sz="4000" spc="-20" dirty="0" smtClean="0"/>
              <a:t>example:  </a:t>
            </a:r>
            <a:r>
              <a:rPr lang="en-US" sz="4000" spc="-30" dirty="0" smtClean="0"/>
              <a:t>step</a:t>
            </a:r>
            <a:r>
              <a:rPr lang="en-US" sz="4000" spc="-10" dirty="0" smtClean="0"/>
              <a:t> </a:t>
            </a:r>
            <a:r>
              <a:rPr lang="en-US" sz="4000" spc="-5" dirty="0" smtClean="0"/>
              <a:t>1</a:t>
            </a:r>
            <a:endParaRPr lang="en-US" sz="4000" spc="-5" dirty="0"/>
          </a:p>
        </p:txBody>
      </p:sp>
      <p:sp>
        <p:nvSpPr>
          <p:cNvPr id="16" name="object 3"/>
          <p:cNvSpPr/>
          <p:nvPr/>
        </p:nvSpPr>
        <p:spPr>
          <a:xfrm>
            <a:off x="971600" y="1574910"/>
            <a:ext cx="6643920" cy="477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5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827584" y="408316"/>
            <a:ext cx="3534556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dirty="0" err="1" smtClean="0"/>
              <a:t>O</a:t>
            </a:r>
            <a:r>
              <a:rPr lang="fr-FR" sz="4400" spc="-5" dirty="0" err="1" smtClean="0"/>
              <a:t>utline</a:t>
            </a:r>
            <a:endParaRPr lang="fr-FR" sz="4400" dirty="0"/>
          </a:p>
        </p:txBody>
      </p:sp>
      <p:sp>
        <p:nvSpPr>
          <p:cNvPr id="5" name="object 3"/>
          <p:cNvSpPr txBox="1"/>
          <p:nvPr/>
        </p:nvSpPr>
        <p:spPr>
          <a:xfrm>
            <a:off x="683568" y="1484784"/>
            <a:ext cx="5946140" cy="359136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Introduction </a:t>
            </a:r>
            <a:r>
              <a:rPr sz="3200" spc="-20" dirty="0">
                <a:latin typeface="Carlito"/>
                <a:cs typeface="Carlito"/>
              </a:rPr>
              <a:t>to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10" dirty="0" smtClean="0">
                <a:latin typeface="Carlito"/>
                <a:cs typeface="Carlito"/>
              </a:rPr>
              <a:t>clustering</a:t>
            </a:r>
            <a:endParaRPr lang="fr-FR" sz="3200" spc="-10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fr-FR" sz="3200" spc="-10" dirty="0" smtClean="0">
                <a:latin typeface="Carlito"/>
                <a:cs typeface="Carlito"/>
              </a:rPr>
              <a:t>Clustering Techniques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 smtClean="0">
                <a:latin typeface="Carlito"/>
                <a:cs typeface="Carlito"/>
              </a:rPr>
              <a:t>K-means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 smtClean="0">
                <a:latin typeface="Carlito"/>
                <a:cs typeface="Carlito"/>
              </a:rPr>
              <a:t>Hierarchical</a:t>
            </a:r>
            <a:r>
              <a:rPr sz="3200" spc="-5" dirty="0" smtClean="0">
                <a:latin typeface="Carlito"/>
                <a:cs typeface="Carlito"/>
              </a:rPr>
              <a:t> </a:t>
            </a:r>
            <a:r>
              <a:rPr sz="3200" spc="-10" dirty="0" smtClean="0">
                <a:latin typeface="Carlito"/>
                <a:cs typeface="Carlito"/>
              </a:rPr>
              <a:t>clustering</a:t>
            </a:r>
            <a:endParaRPr lang="fr-FR" sz="3200" spc="-10" dirty="0" smtClean="0">
              <a:latin typeface="Carlito"/>
              <a:cs typeface="Carlito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fr-FR" sz="3200" spc="-10" dirty="0" smtClean="0">
                <a:latin typeface="Carlito"/>
                <a:cs typeface="Carlito"/>
              </a:rPr>
              <a:t>Application of </a:t>
            </a:r>
            <a:r>
              <a:rPr lang="fr-FR" sz="3200" spc="-10" dirty="0" err="1" smtClean="0">
                <a:latin typeface="Carlito"/>
                <a:cs typeface="Carlito"/>
              </a:rPr>
              <a:t>clustering</a:t>
            </a:r>
            <a:endParaRPr lang="fr-FR" sz="3200" spc="-10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fr-FR" sz="3200" spc="-10" dirty="0" err="1" smtClean="0">
                <a:latin typeface="Carlito"/>
                <a:cs typeface="Carlito"/>
              </a:rPr>
              <a:t>Summary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011C-2864-4906-A06D-EC59EEF7E98D}" type="datetime1">
              <a:rPr lang="fr-FR" smtClean="0"/>
              <a:t>04/06/2020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 rot="16200000">
            <a:off x="7628443" y="4007226"/>
            <a:ext cx="2367281" cy="448827"/>
          </a:xfrm>
        </p:spPr>
        <p:txBody>
          <a:bodyPr/>
          <a:lstStyle/>
          <a:p>
            <a:r>
              <a:rPr lang="fr-FR" dirty="0" err="1" smtClean="0"/>
              <a:t>Unsupervised</a:t>
            </a:r>
            <a:r>
              <a:rPr lang="fr-FR" dirty="0" smtClean="0"/>
              <a:t> Learning-Clustering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E4A-B0CD-4094-AEA7-F2D65A097348}" type="datetime1">
              <a:rPr lang="fr-FR" smtClean="0"/>
              <a:t>04/06/2020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20</a:t>
            </a:fld>
            <a:endParaRPr lang="fr-FR"/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457200" y="274638"/>
            <a:ext cx="76200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120390" marR="5080" indent="-2326005">
              <a:spcBef>
                <a:spcPts val="95"/>
              </a:spcBef>
            </a:pPr>
            <a:r>
              <a:rPr lang="en-US" sz="4000" spc="-5" dirty="0" smtClean="0"/>
              <a:t>K-means </a:t>
            </a:r>
            <a:r>
              <a:rPr lang="en-US" sz="4000" spc="-15" dirty="0" smtClean="0"/>
              <a:t>clustering </a:t>
            </a:r>
            <a:r>
              <a:rPr lang="en-US" sz="4000" spc="-20" dirty="0" smtClean="0"/>
              <a:t>example:  </a:t>
            </a:r>
            <a:r>
              <a:rPr lang="en-US" sz="4000" spc="-30" dirty="0" smtClean="0"/>
              <a:t>step</a:t>
            </a:r>
            <a:r>
              <a:rPr lang="en-US" sz="4000" spc="-10" dirty="0" smtClean="0"/>
              <a:t> </a:t>
            </a:r>
            <a:r>
              <a:rPr lang="en-US" sz="4000" spc="-5" dirty="0"/>
              <a:t>2</a:t>
            </a:r>
          </a:p>
        </p:txBody>
      </p:sp>
      <p:grpSp>
        <p:nvGrpSpPr>
          <p:cNvPr id="7" name="object 3"/>
          <p:cNvGrpSpPr/>
          <p:nvPr/>
        </p:nvGrpSpPr>
        <p:grpSpPr>
          <a:xfrm>
            <a:off x="1187624" y="1628362"/>
            <a:ext cx="5942330" cy="4956175"/>
            <a:chOff x="1927056" y="1764394"/>
            <a:chExt cx="5942330" cy="4956175"/>
          </a:xfrm>
        </p:grpSpPr>
        <p:sp>
          <p:nvSpPr>
            <p:cNvPr id="8" name="object 4"/>
            <p:cNvSpPr/>
            <p:nvPr/>
          </p:nvSpPr>
          <p:spPr>
            <a:xfrm>
              <a:off x="2290596" y="1764394"/>
              <a:ext cx="5306114" cy="5840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/>
            <p:cNvSpPr/>
            <p:nvPr/>
          </p:nvSpPr>
          <p:spPr>
            <a:xfrm>
              <a:off x="1927056" y="2354614"/>
              <a:ext cx="5941942" cy="43655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35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E4A-B0CD-4094-AEA7-F2D65A097348}" type="datetime1">
              <a:rPr lang="fr-FR" smtClean="0"/>
              <a:t>04/06/2020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21</a:t>
            </a:fld>
            <a:endParaRPr lang="fr-FR"/>
          </a:p>
        </p:txBody>
      </p:sp>
      <p:sp>
        <p:nvSpPr>
          <p:cNvPr id="15" name="object 2"/>
          <p:cNvSpPr txBox="1">
            <a:spLocks/>
          </p:cNvSpPr>
          <p:nvPr/>
        </p:nvSpPr>
        <p:spPr>
          <a:xfrm>
            <a:off x="457200" y="274638"/>
            <a:ext cx="76200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120390" marR="5080" indent="-2326005">
              <a:spcBef>
                <a:spcPts val="95"/>
              </a:spcBef>
            </a:pPr>
            <a:r>
              <a:rPr lang="en-US" sz="4000" spc="-5" dirty="0" smtClean="0"/>
              <a:t>K-means </a:t>
            </a:r>
            <a:r>
              <a:rPr lang="en-US" sz="4000" spc="-15" dirty="0" smtClean="0"/>
              <a:t>clustering </a:t>
            </a:r>
            <a:r>
              <a:rPr lang="en-US" sz="4000" spc="-20" dirty="0" smtClean="0"/>
              <a:t>example:  </a:t>
            </a:r>
            <a:r>
              <a:rPr lang="en-US" sz="4000" spc="-30" dirty="0" smtClean="0"/>
              <a:t>step</a:t>
            </a:r>
            <a:r>
              <a:rPr lang="en-US" sz="4000" spc="-10" dirty="0" smtClean="0"/>
              <a:t> </a:t>
            </a:r>
            <a:r>
              <a:rPr lang="en-US" sz="4000" spc="-5" dirty="0" smtClean="0"/>
              <a:t>3</a:t>
            </a:r>
            <a:endParaRPr lang="en-US" sz="4000" spc="-5" dirty="0"/>
          </a:p>
        </p:txBody>
      </p:sp>
      <p:sp>
        <p:nvSpPr>
          <p:cNvPr id="13" name="object 3"/>
          <p:cNvSpPr/>
          <p:nvPr/>
        </p:nvSpPr>
        <p:spPr>
          <a:xfrm>
            <a:off x="1187624" y="1633876"/>
            <a:ext cx="6096530" cy="27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4"/>
          <p:cNvGrpSpPr/>
          <p:nvPr/>
        </p:nvGrpSpPr>
        <p:grpSpPr>
          <a:xfrm>
            <a:off x="1195618" y="2083222"/>
            <a:ext cx="5942330" cy="4365625"/>
            <a:chOff x="1927056" y="2354614"/>
            <a:chExt cx="5942330" cy="4365625"/>
          </a:xfrm>
        </p:grpSpPr>
        <p:sp>
          <p:nvSpPr>
            <p:cNvPr id="16" name="object 5"/>
            <p:cNvSpPr/>
            <p:nvPr/>
          </p:nvSpPr>
          <p:spPr>
            <a:xfrm>
              <a:off x="1927056" y="2354614"/>
              <a:ext cx="5941942" cy="43655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/>
            <p:cNvSpPr/>
            <p:nvPr/>
          </p:nvSpPr>
          <p:spPr>
            <a:xfrm>
              <a:off x="3348228" y="3115817"/>
              <a:ext cx="3167380" cy="2719705"/>
            </a:xfrm>
            <a:custGeom>
              <a:avLst/>
              <a:gdLst/>
              <a:ahLst/>
              <a:cxnLst/>
              <a:rect l="l" t="t" r="r" b="b"/>
              <a:pathLst>
                <a:path w="3167379" h="2719704">
                  <a:moveTo>
                    <a:pt x="321056" y="1555877"/>
                  </a:moveTo>
                  <a:lnTo>
                    <a:pt x="254889" y="1518031"/>
                  </a:lnTo>
                  <a:lnTo>
                    <a:pt x="80340" y="1823681"/>
                  </a:lnTo>
                  <a:lnTo>
                    <a:pt x="14224" y="1785874"/>
                  </a:lnTo>
                  <a:lnTo>
                    <a:pt x="0" y="2041017"/>
                  </a:lnTo>
                  <a:lnTo>
                    <a:pt x="212598" y="1899285"/>
                  </a:lnTo>
                  <a:lnTo>
                    <a:pt x="204152" y="1894459"/>
                  </a:lnTo>
                  <a:lnTo>
                    <a:pt x="146469" y="1861489"/>
                  </a:lnTo>
                  <a:lnTo>
                    <a:pt x="321056" y="1555877"/>
                  </a:lnTo>
                  <a:close/>
                </a:path>
                <a:path w="3167379" h="2719704">
                  <a:moveTo>
                    <a:pt x="2519680" y="96774"/>
                  </a:moveTo>
                  <a:lnTo>
                    <a:pt x="2461945" y="73152"/>
                  </a:lnTo>
                  <a:lnTo>
                    <a:pt x="2283206" y="0"/>
                  </a:lnTo>
                  <a:lnTo>
                    <a:pt x="2288921" y="76034"/>
                  </a:lnTo>
                  <a:lnTo>
                    <a:pt x="1565275" y="130810"/>
                  </a:lnTo>
                  <a:lnTo>
                    <a:pt x="1571117" y="206756"/>
                  </a:lnTo>
                  <a:lnTo>
                    <a:pt x="2294623" y="151980"/>
                  </a:lnTo>
                  <a:lnTo>
                    <a:pt x="2300351" y="227965"/>
                  </a:lnTo>
                  <a:lnTo>
                    <a:pt x="2519680" y="96774"/>
                  </a:lnTo>
                  <a:close/>
                </a:path>
                <a:path w="3167379" h="2719704">
                  <a:moveTo>
                    <a:pt x="3167367" y="2257806"/>
                  </a:moveTo>
                  <a:lnTo>
                    <a:pt x="2917317" y="2310638"/>
                  </a:lnTo>
                  <a:lnTo>
                    <a:pt x="2964802" y="2370328"/>
                  </a:lnTo>
                  <a:lnTo>
                    <a:pt x="2600579" y="2660040"/>
                  </a:lnTo>
                  <a:lnTo>
                    <a:pt x="2648077" y="2719667"/>
                  </a:lnTo>
                  <a:lnTo>
                    <a:pt x="3012249" y="2429967"/>
                  </a:lnTo>
                  <a:lnTo>
                    <a:pt x="3059684" y="2489568"/>
                  </a:lnTo>
                  <a:lnTo>
                    <a:pt x="3126117" y="2346579"/>
                  </a:lnTo>
                  <a:lnTo>
                    <a:pt x="3167367" y="22578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563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E4A-B0CD-4094-AEA7-F2D65A097348}" type="datetime1">
              <a:rPr lang="fr-FR" smtClean="0"/>
              <a:t>04/06/2020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22</a:t>
            </a:fld>
            <a:endParaRPr lang="fr-FR"/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683568" y="461899"/>
            <a:ext cx="70791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smtClean="0"/>
              <a:t>K-means </a:t>
            </a:r>
            <a:r>
              <a:rPr lang="fr-FR" sz="4400" spc="-10" smtClean="0"/>
              <a:t>clustering</a:t>
            </a:r>
            <a:r>
              <a:rPr lang="fr-FR" sz="4400" spc="-65" smtClean="0"/>
              <a:t> </a:t>
            </a:r>
            <a:r>
              <a:rPr lang="fr-FR" sz="4400" spc="-20" smtClean="0"/>
              <a:t>example</a:t>
            </a:r>
            <a:endParaRPr lang="fr-FR" sz="4400" dirty="0"/>
          </a:p>
        </p:txBody>
      </p:sp>
      <p:sp>
        <p:nvSpPr>
          <p:cNvPr id="19" name="object 3"/>
          <p:cNvSpPr/>
          <p:nvPr/>
        </p:nvSpPr>
        <p:spPr>
          <a:xfrm>
            <a:off x="1187624" y="1484784"/>
            <a:ext cx="6014275" cy="4871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6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E4A-B0CD-4094-AEA7-F2D65A097348}" type="datetime1">
              <a:rPr lang="fr-FR" smtClean="0"/>
              <a:t>04/06/2020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23</a:t>
            </a:fld>
            <a:endParaRPr lang="fr-FR"/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683568" y="461899"/>
            <a:ext cx="70791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dirty="0" smtClean="0"/>
              <a:t>K-</a:t>
            </a:r>
            <a:r>
              <a:rPr lang="fr-FR" sz="4400" dirty="0" err="1" smtClean="0"/>
              <a:t>means</a:t>
            </a:r>
            <a:r>
              <a:rPr lang="fr-FR" sz="4400" dirty="0" smtClean="0"/>
              <a:t> </a:t>
            </a:r>
            <a:r>
              <a:rPr lang="fr-FR" sz="4400" spc="-10" dirty="0" err="1" smtClean="0"/>
              <a:t>clustering</a:t>
            </a:r>
            <a:r>
              <a:rPr lang="fr-FR" sz="4400" spc="-65" dirty="0" smtClean="0"/>
              <a:t> </a:t>
            </a:r>
            <a:r>
              <a:rPr lang="fr-FR" sz="4400" spc="-20" dirty="0" err="1" smtClean="0"/>
              <a:t>example</a:t>
            </a:r>
            <a:endParaRPr lang="fr-FR" sz="4400" dirty="0"/>
          </a:p>
        </p:txBody>
      </p:sp>
      <p:sp>
        <p:nvSpPr>
          <p:cNvPr id="19" name="object 3"/>
          <p:cNvSpPr/>
          <p:nvPr/>
        </p:nvSpPr>
        <p:spPr>
          <a:xfrm>
            <a:off x="1187624" y="1484784"/>
            <a:ext cx="6014275" cy="4871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4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E4A-B0CD-4094-AEA7-F2D65A097348}" type="datetime1">
              <a:rPr lang="fr-FR" smtClean="0"/>
              <a:t>04/06/2020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24</a:t>
            </a:fld>
            <a:endParaRPr lang="fr-FR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611560" y="464910"/>
            <a:ext cx="715118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smtClean="0"/>
              <a:t>K-means </a:t>
            </a:r>
            <a:r>
              <a:rPr lang="fr-FR" sz="4400" spc="-10" smtClean="0"/>
              <a:t>clustering</a:t>
            </a:r>
            <a:r>
              <a:rPr lang="fr-FR" sz="4400" spc="-65" smtClean="0"/>
              <a:t> </a:t>
            </a:r>
            <a:r>
              <a:rPr lang="fr-FR" sz="4400" spc="-20" smtClean="0"/>
              <a:t>example</a:t>
            </a:r>
            <a:endParaRPr lang="fr-FR" sz="4400" dirty="0"/>
          </a:p>
        </p:txBody>
      </p:sp>
      <p:sp>
        <p:nvSpPr>
          <p:cNvPr id="8" name="object 3"/>
          <p:cNvSpPr/>
          <p:nvPr/>
        </p:nvSpPr>
        <p:spPr>
          <a:xfrm>
            <a:off x="1043608" y="1628800"/>
            <a:ext cx="6022736" cy="4875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35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AE4A-B0CD-4094-AEA7-F2D65A097348}" type="datetime1">
              <a:rPr lang="fr-FR" smtClean="0"/>
              <a:t>04/06/2020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25</a:t>
            </a:fld>
            <a:endParaRPr lang="fr-FR"/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467544" y="461899"/>
            <a:ext cx="729520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smtClean="0"/>
              <a:t>K-means </a:t>
            </a:r>
            <a:r>
              <a:rPr lang="fr-FR" sz="4400" spc="-10" smtClean="0"/>
              <a:t>clustering</a:t>
            </a:r>
            <a:r>
              <a:rPr lang="fr-FR" sz="4400" spc="-65" smtClean="0"/>
              <a:t> </a:t>
            </a:r>
            <a:r>
              <a:rPr lang="fr-FR" sz="4400" spc="-20" smtClean="0"/>
              <a:t>example</a:t>
            </a:r>
            <a:endParaRPr lang="fr-FR" sz="4400" dirty="0"/>
          </a:p>
        </p:txBody>
      </p:sp>
      <p:sp>
        <p:nvSpPr>
          <p:cNvPr id="15" name="object 3"/>
          <p:cNvSpPr/>
          <p:nvPr/>
        </p:nvSpPr>
        <p:spPr>
          <a:xfrm>
            <a:off x="971600" y="1412776"/>
            <a:ext cx="6000741" cy="4890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432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461899"/>
            <a:ext cx="605390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Why </a:t>
            </a:r>
            <a:r>
              <a:rPr sz="4400" spc="-5" dirty="0"/>
              <a:t>use</a:t>
            </a:r>
            <a:r>
              <a:rPr sz="4400" spc="-50" dirty="0"/>
              <a:t> </a:t>
            </a:r>
            <a:r>
              <a:rPr sz="4400" dirty="0"/>
              <a:t>K-means?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2776"/>
            <a:ext cx="7683500" cy="479746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Strengths: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Simple: easy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understand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implement</a:t>
            </a:r>
            <a:endParaRPr sz="2000" dirty="0">
              <a:latin typeface="Carlito"/>
              <a:cs typeface="Carlito"/>
            </a:endParaRPr>
          </a:p>
          <a:p>
            <a:pPr marL="756285" marR="2654935" lvl="1" indent="-287020">
              <a:lnSpc>
                <a:spcPct val="12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rlito"/>
                <a:cs typeface="Carlito"/>
              </a:rPr>
              <a:t>Efficient: </a:t>
            </a:r>
            <a:r>
              <a:rPr sz="2000" spc="-10" dirty="0">
                <a:latin typeface="Carlito"/>
                <a:cs typeface="Carlito"/>
              </a:rPr>
              <a:t>Time </a:t>
            </a:r>
            <a:r>
              <a:rPr sz="2000" spc="-15" dirty="0">
                <a:latin typeface="Carlito"/>
                <a:cs typeface="Carlito"/>
              </a:rPr>
              <a:t>complexity: </a:t>
            </a:r>
            <a:r>
              <a:rPr sz="2000" i="1" spc="-10" dirty="0">
                <a:latin typeface="Carlito"/>
                <a:cs typeface="Carlito"/>
              </a:rPr>
              <a:t>O</a:t>
            </a:r>
            <a:r>
              <a:rPr sz="2000" spc="-10" dirty="0">
                <a:latin typeface="Carlito"/>
                <a:cs typeface="Carlito"/>
              </a:rPr>
              <a:t>(</a:t>
            </a:r>
            <a:r>
              <a:rPr sz="2000" i="1" spc="-10" dirty="0">
                <a:latin typeface="Carlito"/>
                <a:cs typeface="Carlito"/>
              </a:rPr>
              <a:t>tkn</a:t>
            </a:r>
            <a:r>
              <a:rPr sz="2000" spc="-10" dirty="0">
                <a:latin typeface="Carlito"/>
                <a:cs typeface="Carlito"/>
              </a:rPr>
              <a:t>),  where </a:t>
            </a:r>
            <a:r>
              <a:rPr sz="2000" i="1" spc="-5" dirty="0">
                <a:latin typeface="Carlito"/>
                <a:cs typeface="Carlito"/>
              </a:rPr>
              <a:t>n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1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points,  </a:t>
            </a:r>
            <a:r>
              <a:rPr sz="2000" i="1" spc="-5" dirty="0">
                <a:latin typeface="Carlito"/>
                <a:cs typeface="Carlito"/>
              </a:rPr>
              <a:t>k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1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clusters,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30"/>
              </a:spcBef>
            </a:pPr>
            <a:r>
              <a:rPr sz="2000" i="1" spc="-5" dirty="0">
                <a:latin typeface="Carlito"/>
                <a:cs typeface="Carlito"/>
              </a:rPr>
              <a:t>t </a:t>
            </a:r>
            <a:r>
              <a:rPr sz="2000" spc="-5" dirty="0">
                <a:latin typeface="Carlito"/>
                <a:cs typeface="Carlito"/>
              </a:rPr>
              <a:t>is the </a:t>
            </a:r>
            <a:r>
              <a:rPr sz="2000" spc="-1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iterations.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Since </a:t>
            </a:r>
            <a:r>
              <a:rPr sz="2000" spc="-5" dirty="0">
                <a:latin typeface="Carlito"/>
                <a:cs typeface="Carlito"/>
              </a:rPr>
              <a:t>both </a:t>
            </a:r>
            <a:r>
              <a:rPr sz="2000" i="1" spc="-5" dirty="0">
                <a:latin typeface="Carlito"/>
                <a:cs typeface="Carlito"/>
              </a:rPr>
              <a:t>k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i="1" spc="-5" dirty="0">
                <a:latin typeface="Carlito"/>
                <a:cs typeface="Carlito"/>
              </a:rPr>
              <a:t>t </a:t>
            </a:r>
            <a:r>
              <a:rPr sz="2000" spc="-10" dirty="0">
                <a:latin typeface="Carlito"/>
                <a:cs typeface="Carlito"/>
              </a:rPr>
              <a:t>are small. </a:t>
            </a:r>
            <a:r>
              <a:rPr sz="2000" i="1" spc="-5" dirty="0">
                <a:latin typeface="Carlito"/>
                <a:cs typeface="Carlito"/>
              </a:rPr>
              <a:t>k</a:t>
            </a:r>
            <a:r>
              <a:rPr sz="2000" spc="-5" dirty="0">
                <a:latin typeface="Carlito"/>
                <a:cs typeface="Carlito"/>
              </a:rPr>
              <a:t>-means is </a:t>
            </a:r>
            <a:r>
              <a:rPr sz="2000" spc="-10" dirty="0">
                <a:latin typeface="Carlito"/>
                <a:cs typeface="Carlito"/>
              </a:rPr>
              <a:t>considered </a:t>
            </a:r>
            <a:r>
              <a:rPr sz="2000" spc="-5" dirty="0">
                <a:latin typeface="Carlito"/>
                <a:cs typeface="Carlito"/>
              </a:rPr>
              <a:t>a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linear</a:t>
            </a:r>
            <a:endParaRPr sz="20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algorithm</a:t>
            </a:r>
            <a:r>
              <a:rPr sz="2000" spc="-10" dirty="0" smtClean="0">
                <a:latin typeface="Carlito"/>
                <a:cs typeface="Carlito"/>
              </a:rPr>
              <a:t>.</a:t>
            </a:r>
            <a:endParaRPr lang="fr-FR" sz="2000" spc="-10" dirty="0" smtClean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K-means is the </a:t>
            </a:r>
            <a:r>
              <a:rPr sz="2000" spc="-10" dirty="0">
                <a:latin typeface="Carlito"/>
                <a:cs typeface="Carlito"/>
              </a:rPr>
              <a:t>most </a:t>
            </a:r>
            <a:r>
              <a:rPr sz="2000" spc="-5" dirty="0">
                <a:latin typeface="Carlito"/>
                <a:cs typeface="Carlito"/>
              </a:rPr>
              <a:t>popular clustering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algorithm</a:t>
            </a:r>
            <a:r>
              <a:rPr sz="2000" spc="-5" dirty="0" smtClean="0">
                <a:latin typeface="Carlito"/>
                <a:cs typeface="Carlito"/>
              </a:rPr>
              <a:t>.</a:t>
            </a:r>
            <a:endParaRPr lang="fr-FR" sz="2000" spc="-5" dirty="0" smtClean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Note that: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terminates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local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optimum </a:t>
            </a:r>
            <a:r>
              <a:rPr sz="2000" spc="-5" dirty="0">
                <a:latin typeface="Carlito"/>
                <a:cs typeface="Carlito"/>
              </a:rPr>
              <a:t>if SSE is </a:t>
            </a:r>
            <a:r>
              <a:rPr sz="2000" spc="-10" dirty="0">
                <a:latin typeface="Carlito"/>
                <a:cs typeface="Carlito"/>
              </a:rPr>
              <a:t>used.  The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global optimum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hard to </a:t>
            </a:r>
            <a:r>
              <a:rPr sz="2000" spc="-10" dirty="0">
                <a:latin typeface="Carlito"/>
                <a:cs typeface="Carlito"/>
              </a:rPr>
              <a:t>find due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105" dirty="0">
                <a:latin typeface="Carlito"/>
                <a:cs typeface="Carlito"/>
              </a:rPr>
              <a:t> </a:t>
            </a:r>
            <a:r>
              <a:rPr sz="2500" spc="-30" dirty="0">
                <a:latin typeface="Carlito"/>
                <a:cs typeface="Carlito"/>
              </a:rPr>
              <a:t>complexity.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811C-BA85-4E31-9CF3-7C62B7CA5275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3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584" y="461899"/>
            <a:ext cx="6492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Weaknesses </a:t>
            </a:r>
            <a:r>
              <a:rPr sz="4400" spc="-5" dirty="0"/>
              <a:t>of</a:t>
            </a:r>
            <a:r>
              <a:rPr sz="4400" spc="-50" dirty="0"/>
              <a:t> </a:t>
            </a:r>
            <a:r>
              <a:rPr sz="4400" spc="-5" dirty="0"/>
              <a:t>K-means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38401"/>
            <a:ext cx="8148320" cy="39235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2669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algorithm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only applicable </a:t>
            </a:r>
            <a:r>
              <a:rPr sz="2400" dirty="0">
                <a:latin typeface="Carlito"/>
                <a:cs typeface="Carlito"/>
              </a:rPr>
              <a:t>if the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mean </a:t>
            </a:r>
            <a:r>
              <a:rPr sz="2400" spc="-5" dirty="0">
                <a:latin typeface="Carlito"/>
                <a:cs typeface="Carlito"/>
              </a:rPr>
              <a:t>is  </a:t>
            </a:r>
            <a:r>
              <a:rPr sz="2400" spc="-10" dirty="0">
                <a:latin typeface="Carlito"/>
                <a:cs typeface="Carlito"/>
              </a:rPr>
              <a:t>defined.</a:t>
            </a:r>
            <a:endParaRPr sz="2400" dirty="0">
              <a:latin typeface="Carlito"/>
              <a:cs typeface="Carlito"/>
            </a:endParaRPr>
          </a:p>
          <a:p>
            <a:pPr marL="756285" marR="935990" lvl="1" indent="-287020">
              <a:lnSpc>
                <a:spcPts val="302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categorical </a:t>
            </a:r>
            <a:r>
              <a:rPr sz="2400" spc="-20" dirty="0">
                <a:latin typeface="Carlito"/>
                <a:cs typeface="Carlito"/>
              </a:rPr>
              <a:t>data, </a:t>
            </a:r>
            <a:r>
              <a:rPr sz="2400" i="1" spc="-5" dirty="0">
                <a:latin typeface="Carlito"/>
                <a:cs typeface="Carlito"/>
              </a:rPr>
              <a:t>k</a:t>
            </a:r>
            <a:r>
              <a:rPr sz="2400" spc="-5" dirty="0">
                <a:latin typeface="Carlito"/>
                <a:cs typeface="Carlito"/>
              </a:rPr>
              <a:t>-mode - the </a:t>
            </a:r>
            <a:r>
              <a:rPr sz="2400" spc="-15" dirty="0">
                <a:latin typeface="Carlito"/>
                <a:cs typeface="Carlito"/>
              </a:rPr>
              <a:t>centroid </a:t>
            </a:r>
            <a:r>
              <a:rPr sz="2400" spc="-5" dirty="0">
                <a:latin typeface="Carlito"/>
                <a:cs typeface="Carlito"/>
              </a:rPr>
              <a:t>is  </a:t>
            </a:r>
            <a:r>
              <a:rPr sz="2400" spc="-20" dirty="0">
                <a:latin typeface="Carlito"/>
                <a:cs typeface="Carlito"/>
              </a:rPr>
              <a:t>represented </a:t>
            </a: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15" dirty="0">
                <a:latin typeface="Carlito"/>
                <a:cs typeface="Carlito"/>
              </a:rPr>
              <a:t>frequent</a:t>
            </a:r>
            <a:r>
              <a:rPr sz="2400" spc="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user needs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specify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rlito"/>
                <a:cs typeface="Carlito"/>
              </a:rPr>
              <a:t>k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algorithm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sensitive </a:t>
            </a:r>
            <a:r>
              <a:rPr sz="2400" spc="-20" dirty="0">
                <a:latin typeface="Carlito"/>
                <a:cs typeface="Carlito"/>
              </a:rPr>
              <a:t>to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outliers</a:t>
            </a:r>
            <a:endParaRPr sz="2400" dirty="0">
              <a:latin typeface="Carlito"/>
              <a:cs typeface="Carlito"/>
            </a:endParaRPr>
          </a:p>
          <a:p>
            <a:pPr marL="756285" marR="784225" lvl="1" indent="-287020">
              <a:lnSpc>
                <a:spcPts val="3020"/>
              </a:lnSpc>
              <a:spcBef>
                <a:spcPts val="73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Outliers </a:t>
            </a:r>
            <a:r>
              <a:rPr sz="2400" spc="-20" dirty="0">
                <a:latin typeface="Carlito"/>
                <a:cs typeface="Carlito"/>
              </a:rPr>
              <a:t>are data </a:t>
            </a:r>
            <a:r>
              <a:rPr sz="2400" spc="-10" dirty="0">
                <a:latin typeface="Carlito"/>
                <a:cs typeface="Carlito"/>
              </a:rPr>
              <a:t>points that </a:t>
            </a:r>
            <a:r>
              <a:rPr sz="2400" spc="-20" dirty="0">
                <a:latin typeface="Carlito"/>
                <a:cs typeface="Carlito"/>
              </a:rPr>
              <a:t>are </a:t>
            </a:r>
            <a:r>
              <a:rPr sz="2400" spc="-15" dirty="0">
                <a:latin typeface="Carlito"/>
                <a:cs typeface="Carlito"/>
              </a:rPr>
              <a:t>very </a:t>
            </a:r>
            <a:r>
              <a:rPr sz="2400" spc="-25" dirty="0">
                <a:latin typeface="Carlito"/>
                <a:cs typeface="Carlito"/>
              </a:rPr>
              <a:t>far </a:t>
            </a:r>
            <a:r>
              <a:rPr sz="2400" spc="-30" dirty="0">
                <a:latin typeface="Carlito"/>
                <a:cs typeface="Carlito"/>
              </a:rPr>
              <a:t>away  </a:t>
            </a:r>
            <a:r>
              <a:rPr sz="2400" spc="-20" dirty="0">
                <a:latin typeface="Carlito"/>
                <a:cs typeface="Carlito"/>
              </a:rPr>
              <a:t>from </a:t>
            </a:r>
            <a:r>
              <a:rPr sz="2400" spc="-10" dirty="0">
                <a:latin typeface="Carlito"/>
                <a:cs typeface="Carlito"/>
              </a:rPr>
              <a:t>other </a:t>
            </a:r>
            <a:r>
              <a:rPr sz="2400" spc="-20" dirty="0">
                <a:latin typeface="Carlito"/>
                <a:cs typeface="Carlito"/>
              </a:rPr>
              <a:t>data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points.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Outliers </a:t>
            </a:r>
            <a:r>
              <a:rPr sz="2400" spc="-10" dirty="0">
                <a:latin typeface="Carlito"/>
                <a:cs typeface="Carlito"/>
              </a:rPr>
              <a:t>could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25" dirty="0">
                <a:latin typeface="Carlito"/>
                <a:cs typeface="Carlito"/>
              </a:rPr>
              <a:t>errors </a:t>
            </a:r>
            <a:r>
              <a:rPr sz="2400" spc="-5" dirty="0">
                <a:latin typeface="Carlito"/>
                <a:cs typeface="Carlito"/>
              </a:rPr>
              <a:t>in the </a:t>
            </a:r>
            <a:r>
              <a:rPr sz="2400" spc="-20" dirty="0">
                <a:latin typeface="Carlito"/>
                <a:cs typeface="Carlito"/>
              </a:rPr>
              <a:t>data recording </a:t>
            </a:r>
            <a:r>
              <a:rPr sz="2400" spc="-10" dirty="0">
                <a:latin typeface="Carlito"/>
                <a:cs typeface="Carlito"/>
              </a:rPr>
              <a:t>or  some </a:t>
            </a:r>
            <a:r>
              <a:rPr sz="2400" spc="-5" dirty="0">
                <a:latin typeface="Carlito"/>
                <a:cs typeface="Carlito"/>
              </a:rPr>
              <a:t>special </a:t>
            </a:r>
            <a:r>
              <a:rPr sz="2400" spc="-20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points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very </a:t>
            </a:r>
            <a:r>
              <a:rPr sz="2400" spc="-25" dirty="0">
                <a:latin typeface="Carlito"/>
                <a:cs typeface="Carlito"/>
              </a:rPr>
              <a:t>different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66FA-13FC-4AB3-835A-B2613F5C79EA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0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584" y="461899"/>
            <a:ext cx="64920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400" spc="-15" dirty="0" err="1"/>
              <a:t>Outliers</a:t>
            </a:r>
            <a:endParaRPr sz="4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66FA-13FC-4AB3-835A-B2613F5C79EA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28</a:t>
            </a:fld>
            <a:endParaRPr lang="fr-FR"/>
          </a:p>
        </p:txBody>
      </p:sp>
      <p:sp>
        <p:nvSpPr>
          <p:cNvPr id="7" name="object 2"/>
          <p:cNvSpPr/>
          <p:nvPr/>
        </p:nvSpPr>
        <p:spPr>
          <a:xfrm>
            <a:off x="395536" y="1556792"/>
            <a:ext cx="7906448" cy="4817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2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66" y="476672"/>
            <a:ext cx="668967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chemeClr val="bg2">
                    <a:lumMod val="50000"/>
                  </a:schemeClr>
                </a:solidFill>
              </a:rPr>
              <a:t>Sensitivity </a:t>
            </a:r>
            <a:r>
              <a:rPr sz="4400" spc="-25" dirty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sz="4400" dirty="0">
                <a:solidFill>
                  <a:schemeClr val="bg2">
                    <a:lumMod val="50000"/>
                  </a:schemeClr>
                </a:solidFill>
              </a:rPr>
              <a:t>initial</a:t>
            </a:r>
            <a:r>
              <a:rPr sz="4400" spc="-3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4400" dirty="0">
                <a:solidFill>
                  <a:schemeClr val="bg2">
                    <a:lumMod val="50000"/>
                  </a:schemeClr>
                </a:solidFill>
              </a:rPr>
              <a:t>seeds</a:t>
            </a:r>
          </a:p>
        </p:txBody>
      </p:sp>
      <p:sp>
        <p:nvSpPr>
          <p:cNvPr id="3" name="object 3"/>
          <p:cNvSpPr/>
          <p:nvPr/>
        </p:nvSpPr>
        <p:spPr>
          <a:xfrm>
            <a:off x="307809" y="1700783"/>
            <a:ext cx="4000824" cy="4405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6967" y="3429000"/>
            <a:ext cx="3362325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rlito"/>
                <a:cs typeface="Carlito"/>
              </a:rPr>
              <a:t>Random </a:t>
            </a:r>
            <a:r>
              <a:rPr sz="1600" spc="-10" dirty="0">
                <a:latin typeface="Carlito"/>
                <a:cs typeface="Carlito"/>
              </a:rPr>
              <a:t>selection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seeds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(centroids)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5780" y="5815584"/>
            <a:ext cx="1051560" cy="338455"/>
          </a:xfrm>
          <a:custGeom>
            <a:avLst/>
            <a:gdLst/>
            <a:ahLst/>
            <a:cxnLst/>
            <a:rect l="l" t="t" r="r" b="b"/>
            <a:pathLst>
              <a:path w="1051560" h="338454">
                <a:moveTo>
                  <a:pt x="1051559" y="0"/>
                </a:moveTo>
                <a:lnTo>
                  <a:pt x="0" y="0"/>
                </a:lnTo>
                <a:lnTo>
                  <a:pt x="0" y="338327"/>
                </a:lnTo>
                <a:lnTo>
                  <a:pt x="1051559" y="338327"/>
                </a:lnTo>
                <a:lnTo>
                  <a:pt x="10515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7321" y="5837631"/>
            <a:ext cx="88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Iteration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6476" y="5815584"/>
            <a:ext cx="1051560" cy="338455"/>
          </a:xfrm>
          <a:custGeom>
            <a:avLst/>
            <a:gdLst/>
            <a:ahLst/>
            <a:cxnLst/>
            <a:rect l="l" t="t" r="r" b="b"/>
            <a:pathLst>
              <a:path w="1051560" h="338454">
                <a:moveTo>
                  <a:pt x="1051560" y="0"/>
                </a:moveTo>
                <a:lnTo>
                  <a:pt x="0" y="0"/>
                </a:lnTo>
                <a:lnTo>
                  <a:pt x="0" y="338327"/>
                </a:lnTo>
                <a:lnTo>
                  <a:pt x="1051560" y="338327"/>
                </a:lnTo>
                <a:lnTo>
                  <a:pt x="1051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8042" y="5837631"/>
            <a:ext cx="88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Iteration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4527" y="2135123"/>
            <a:ext cx="3221990" cy="3066415"/>
            <a:chOff x="414527" y="2135123"/>
            <a:chExt cx="3221990" cy="3066415"/>
          </a:xfrm>
        </p:grpSpPr>
        <p:sp>
          <p:nvSpPr>
            <p:cNvPr id="10" name="object 10"/>
            <p:cNvSpPr/>
            <p:nvPr/>
          </p:nvSpPr>
          <p:spPr>
            <a:xfrm>
              <a:off x="1744980" y="2135123"/>
              <a:ext cx="170688" cy="170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6211" y="2557271"/>
              <a:ext cx="169164" cy="1706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99" y="4518659"/>
              <a:ext cx="169164" cy="170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527" y="4930139"/>
              <a:ext cx="170688" cy="170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7100" y="4439411"/>
              <a:ext cx="169163" cy="1691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288" y="5030723"/>
              <a:ext cx="169163" cy="170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202255" y="1725167"/>
            <a:ext cx="3706259" cy="4420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36108" y="3429000"/>
            <a:ext cx="3363595" cy="3384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rlito"/>
                <a:cs typeface="Carlito"/>
              </a:rPr>
              <a:t>Random </a:t>
            </a:r>
            <a:r>
              <a:rPr sz="1600" spc="-10" dirty="0">
                <a:latin typeface="Carlito"/>
                <a:cs typeface="Carlito"/>
              </a:rPr>
              <a:t>selection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seeds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(centroids)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9240" y="5815584"/>
            <a:ext cx="1051560" cy="338455"/>
          </a:xfrm>
          <a:custGeom>
            <a:avLst/>
            <a:gdLst/>
            <a:ahLst/>
            <a:cxnLst/>
            <a:rect l="l" t="t" r="r" b="b"/>
            <a:pathLst>
              <a:path w="1051560" h="338454">
                <a:moveTo>
                  <a:pt x="1051560" y="0"/>
                </a:moveTo>
                <a:lnTo>
                  <a:pt x="0" y="0"/>
                </a:lnTo>
                <a:lnTo>
                  <a:pt x="0" y="338327"/>
                </a:lnTo>
                <a:lnTo>
                  <a:pt x="1051560" y="338327"/>
                </a:lnTo>
                <a:lnTo>
                  <a:pt x="1051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41441" y="5837631"/>
            <a:ext cx="88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Iteration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38288" y="5821679"/>
            <a:ext cx="1051560" cy="338455"/>
          </a:xfrm>
          <a:custGeom>
            <a:avLst/>
            <a:gdLst/>
            <a:ahLst/>
            <a:cxnLst/>
            <a:rect l="l" t="t" r="r" b="b"/>
            <a:pathLst>
              <a:path w="1051559" h="338454">
                <a:moveTo>
                  <a:pt x="1051559" y="0"/>
                </a:moveTo>
                <a:lnTo>
                  <a:pt x="0" y="0"/>
                </a:lnTo>
                <a:lnTo>
                  <a:pt x="0" y="338328"/>
                </a:lnTo>
                <a:lnTo>
                  <a:pt x="1051559" y="338328"/>
                </a:lnTo>
                <a:lnTo>
                  <a:pt x="10515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30108" y="5844032"/>
            <a:ext cx="88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Iteration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2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94376" y="2319527"/>
            <a:ext cx="3328670" cy="2787650"/>
            <a:chOff x="5294376" y="2319527"/>
            <a:chExt cx="3328670" cy="2787650"/>
          </a:xfrm>
        </p:grpSpPr>
        <p:sp>
          <p:nvSpPr>
            <p:cNvPr id="23" name="object 23"/>
            <p:cNvSpPr/>
            <p:nvPr/>
          </p:nvSpPr>
          <p:spPr>
            <a:xfrm>
              <a:off x="6519672" y="2628900"/>
              <a:ext cx="169163" cy="1706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89292" y="2319527"/>
              <a:ext cx="169163" cy="1706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4376" y="4937760"/>
              <a:ext cx="170687" cy="1691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63996" y="4607051"/>
              <a:ext cx="170687" cy="1691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93736" y="4750307"/>
              <a:ext cx="170687" cy="1706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52104" y="4744211"/>
              <a:ext cx="170688" cy="170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Espace réservé de la date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402F-F1BF-43EA-ACA9-58D31CA64EA7}" type="datetime1">
              <a:rPr lang="fr-FR" smtClean="0"/>
              <a:t>04/06/2020</a:t>
            </a:fld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7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01640" y="4303776"/>
            <a:ext cx="2230120" cy="2315210"/>
            <a:chOff x="5501640" y="4303776"/>
            <a:chExt cx="2230120" cy="2315210"/>
          </a:xfrm>
        </p:grpSpPr>
        <p:sp>
          <p:nvSpPr>
            <p:cNvPr id="3" name="object 3"/>
            <p:cNvSpPr/>
            <p:nvPr/>
          </p:nvSpPr>
          <p:spPr>
            <a:xfrm>
              <a:off x="5666210" y="4407408"/>
              <a:ext cx="1914165" cy="1991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01640" y="4303776"/>
              <a:ext cx="2229612" cy="2314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/>
          </p:cNvSpPr>
          <p:nvPr/>
        </p:nvSpPr>
        <p:spPr>
          <a:xfrm>
            <a:off x="683568" y="332656"/>
            <a:ext cx="532904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spc="-5" dirty="0" err="1" smtClean="0"/>
              <a:t>What</a:t>
            </a:r>
            <a:r>
              <a:rPr lang="fr-FR" sz="4400" spc="-5" dirty="0" smtClean="0"/>
              <a:t> </a:t>
            </a:r>
            <a:r>
              <a:rPr lang="fr-FR" sz="4400" spc="-10" dirty="0" err="1" smtClean="0"/>
              <a:t>is</a:t>
            </a:r>
            <a:r>
              <a:rPr lang="fr-FR" sz="4400" spc="-55" dirty="0" smtClean="0"/>
              <a:t> </a:t>
            </a:r>
            <a:r>
              <a:rPr lang="fr-FR" sz="4400" spc="-10" dirty="0" err="1" smtClean="0"/>
              <a:t>clustering</a:t>
            </a:r>
            <a:r>
              <a:rPr lang="fr-FR" sz="4400" spc="-10" dirty="0" smtClean="0"/>
              <a:t>?</a:t>
            </a:r>
            <a:endParaRPr lang="fr-FR"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566959" y="1484784"/>
            <a:ext cx="7780020" cy="23448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328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organization </a:t>
            </a:r>
            <a:r>
              <a:rPr sz="2400" spc="-5" dirty="0">
                <a:latin typeface="Carlito"/>
                <a:cs typeface="Carlito"/>
              </a:rPr>
              <a:t>of unlabeled </a:t>
            </a:r>
            <a:r>
              <a:rPr sz="2400" spc="-20" dirty="0">
                <a:latin typeface="Carlito"/>
                <a:cs typeface="Carlito"/>
              </a:rPr>
              <a:t>data into  </a:t>
            </a:r>
            <a:r>
              <a:rPr sz="2400" spc="-5" dirty="0">
                <a:latin typeface="Carlito"/>
                <a:cs typeface="Carlito"/>
              </a:rPr>
              <a:t>similarity </a:t>
            </a:r>
            <a:r>
              <a:rPr sz="2400" spc="-10" dirty="0">
                <a:latin typeface="Carlito"/>
                <a:cs typeface="Carlito"/>
              </a:rPr>
              <a:t>groups </a:t>
            </a:r>
            <a:r>
              <a:rPr sz="2400" spc="-5" dirty="0">
                <a:latin typeface="Carlito"/>
                <a:cs typeface="Carlito"/>
              </a:rPr>
              <a:t>called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clusters</a:t>
            </a:r>
            <a:r>
              <a:rPr sz="2400" spc="-15" dirty="0" smtClean="0">
                <a:latin typeface="Carlito"/>
                <a:cs typeface="Carlito"/>
              </a:rPr>
              <a:t>.</a:t>
            </a:r>
            <a:endParaRPr lang="fr-FR" sz="2400" spc="-15" dirty="0" smtClean="0">
              <a:latin typeface="Carlito"/>
              <a:cs typeface="Carlito"/>
            </a:endParaRPr>
          </a:p>
          <a:p>
            <a:pPr marL="355600" marR="9328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collection of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items </a:t>
            </a:r>
            <a:r>
              <a:rPr sz="2400" spc="-5" dirty="0">
                <a:latin typeface="Carlito"/>
                <a:cs typeface="Carlito"/>
              </a:rPr>
              <a:t>which 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5" dirty="0">
                <a:latin typeface="Carlito"/>
                <a:cs typeface="Carlito"/>
              </a:rPr>
              <a:t>“similar” </a:t>
            </a:r>
            <a:r>
              <a:rPr sz="2400" spc="-5" dirty="0">
                <a:latin typeface="Carlito"/>
                <a:cs typeface="Carlito"/>
              </a:rPr>
              <a:t>between </a:t>
            </a:r>
            <a:r>
              <a:rPr sz="2400" dirty="0">
                <a:latin typeface="Carlito"/>
                <a:cs typeface="Carlito"/>
              </a:rPr>
              <a:t>them, and </a:t>
            </a:r>
            <a:r>
              <a:rPr sz="2400" spc="-5" dirty="0">
                <a:latin typeface="Carlito"/>
                <a:cs typeface="Carlito"/>
              </a:rPr>
              <a:t>“dissimilar” 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items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other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clusters.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3939" y="4436364"/>
            <a:ext cx="2159508" cy="2086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3F83-FDE1-45CC-96C6-3F8F8C4012D5}" type="datetime1">
              <a:rPr lang="fr-FR" smtClean="0"/>
              <a:t>04/06/2020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970" y="461899"/>
            <a:ext cx="657806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Special </a:t>
            </a:r>
            <a:r>
              <a:rPr sz="4400" spc="-25" dirty="0"/>
              <a:t>data</a:t>
            </a:r>
            <a:r>
              <a:rPr sz="4400" spc="-80" dirty="0"/>
              <a:t> </a:t>
            </a:r>
            <a:r>
              <a:rPr sz="4400" spc="-10" dirty="0"/>
              <a:t>structures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627377"/>
            <a:ext cx="788924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i="1" dirty="0">
                <a:latin typeface="Carlito"/>
                <a:cs typeface="Carlito"/>
              </a:rPr>
              <a:t>k</a:t>
            </a:r>
            <a:r>
              <a:rPr sz="2600" dirty="0">
                <a:latin typeface="Carlito"/>
                <a:cs typeface="Carlito"/>
              </a:rPr>
              <a:t>-means </a:t>
            </a:r>
            <a:r>
              <a:rPr sz="2600" spc="-5" dirty="0">
                <a:latin typeface="Carlito"/>
                <a:cs typeface="Carlito"/>
              </a:rPr>
              <a:t>algorithm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not suitable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discovering  </a:t>
            </a:r>
            <a:r>
              <a:rPr sz="2600" spc="-15" dirty="0">
                <a:latin typeface="Carlito"/>
                <a:cs typeface="Carlito"/>
              </a:rPr>
              <a:t>clusters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not hyper-ellipsoids (or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hyper-spheres).</a:t>
            </a:r>
            <a:endParaRPr sz="26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5970" y="3091394"/>
            <a:ext cx="7715708" cy="3345179"/>
            <a:chOff x="575969" y="3091394"/>
            <a:chExt cx="8118475" cy="3345179"/>
          </a:xfrm>
        </p:grpSpPr>
        <p:sp>
          <p:nvSpPr>
            <p:cNvPr id="5" name="object 5"/>
            <p:cNvSpPr/>
            <p:nvPr/>
          </p:nvSpPr>
          <p:spPr>
            <a:xfrm>
              <a:off x="575969" y="3091394"/>
              <a:ext cx="8118146" cy="3344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5264" y="5183123"/>
              <a:ext cx="169163" cy="1691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5680" y="3992879"/>
              <a:ext cx="169164" cy="1691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8B2B-8D2F-4223-B2F1-9B11A2BD4629}" type="datetime1">
              <a:rPr lang="fr-FR" smtClean="0"/>
              <a:t>04/06/2020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5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476672"/>
            <a:ext cx="579610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K-means</a:t>
            </a:r>
            <a:r>
              <a:rPr sz="4400" spc="-65" dirty="0"/>
              <a:t> </a:t>
            </a:r>
            <a:r>
              <a:rPr sz="440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748"/>
            <a:ext cx="7889240" cy="37826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44450" indent="-3429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Despite </a:t>
            </a:r>
            <a:r>
              <a:rPr sz="2800" dirty="0">
                <a:latin typeface="Carlito"/>
                <a:cs typeface="Carlito"/>
              </a:rPr>
              <a:t>weaknesses, </a:t>
            </a:r>
            <a:r>
              <a:rPr sz="2800" i="1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-means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still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most  </a:t>
            </a:r>
            <a:r>
              <a:rPr sz="2800" spc="-5" dirty="0">
                <a:latin typeface="Carlito"/>
                <a:cs typeface="Carlito"/>
              </a:rPr>
              <a:t>popular algorithm due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its </a:t>
            </a:r>
            <a:r>
              <a:rPr sz="2800" spc="-5" dirty="0">
                <a:latin typeface="Carlito"/>
                <a:cs typeface="Carlito"/>
              </a:rPr>
              <a:t>simplicity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efficiency</a:t>
            </a:r>
            <a:endParaRPr sz="2800" dirty="0">
              <a:latin typeface="Carlito"/>
              <a:cs typeface="Carlito"/>
            </a:endParaRPr>
          </a:p>
          <a:p>
            <a:pPr marL="355600" marR="418465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No clear evidence </a:t>
            </a:r>
            <a:r>
              <a:rPr sz="2800" spc="-5" dirty="0">
                <a:latin typeface="Carlito"/>
                <a:cs typeface="Carlito"/>
              </a:rPr>
              <a:t>that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dirty="0">
                <a:latin typeface="Carlito"/>
                <a:cs typeface="Carlito"/>
              </a:rPr>
              <a:t>other </a:t>
            </a:r>
            <a:r>
              <a:rPr sz="2800" spc="-10" dirty="0">
                <a:latin typeface="Carlito"/>
                <a:cs typeface="Carlito"/>
              </a:rPr>
              <a:t>clustering  </a:t>
            </a:r>
            <a:r>
              <a:rPr sz="2800" spc="-5" dirty="0">
                <a:latin typeface="Carlito"/>
                <a:cs typeface="Carlito"/>
              </a:rPr>
              <a:t>algorithm </a:t>
            </a:r>
            <a:r>
              <a:rPr sz="2800" spc="-15" dirty="0">
                <a:latin typeface="Carlito"/>
                <a:cs typeface="Carlito"/>
              </a:rPr>
              <a:t>performs </a:t>
            </a:r>
            <a:r>
              <a:rPr sz="2800" spc="-20" dirty="0">
                <a:latin typeface="Carlito"/>
                <a:cs typeface="Carlito"/>
              </a:rPr>
              <a:t>better </a:t>
            </a:r>
            <a:r>
              <a:rPr sz="2800" dirty="0">
                <a:latin typeface="Carlito"/>
                <a:cs typeface="Carlito"/>
              </a:rPr>
              <a:t>in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general</a:t>
            </a:r>
            <a:endParaRPr sz="2800" dirty="0">
              <a:latin typeface="Carlito"/>
              <a:cs typeface="Carlito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Comparing </a:t>
            </a:r>
            <a:r>
              <a:rPr sz="2800" spc="-25" dirty="0">
                <a:latin typeface="Carlito"/>
                <a:cs typeface="Carlito"/>
              </a:rPr>
              <a:t>different </a:t>
            </a:r>
            <a:r>
              <a:rPr sz="2800" spc="-10" dirty="0">
                <a:latin typeface="Carlito"/>
                <a:cs typeface="Carlito"/>
              </a:rPr>
              <a:t>clustering </a:t>
            </a:r>
            <a:r>
              <a:rPr sz="2800" spc="-5" dirty="0">
                <a:latin typeface="Carlito"/>
                <a:cs typeface="Carlito"/>
              </a:rPr>
              <a:t>algorithms </a:t>
            </a:r>
            <a:r>
              <a:rPr sz="2800" dirty="0">
                <a:latin typeface="Carlito"/>
                <a:cs typeface="Carlito"/>
              </a:rPr>
              <a:t>is a  </a:t>
            </a:r>
            <a:r>
              <a:rPr sz="2800" spc="-10" dirty="0">
                <a:latin typeface="Carlito"/>
                <a:cs typeface="Carlito"/>
              </a:rPr>
              <a:t>difficult task. </a:t>
            </a:r>
            <a:r>
              <a:rPr sz="2800" dirty="0">
                <a:latin typeface="Carlito"/>
                <a:cs typeface="Carlito"/>
              </a:rPr>
              <a:t>No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10" dirty="0">
                <a:latin typeface="Carlito"/>
                <a:cs typeface="Carlito"/>
              </a:rPr>
              <a:t>knows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correct  </a:t>
            </a:r>
            <a:r>
              <a:rPr sz="2800" spc="-20" dirty="0">
                <a:latin typeface="Carlito"/>
                <a:cs typeface="Carlito"/>
              </a:rPr>
              <a:t>clusters!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D4D1-3FE2-42E3-949B-C7BC5800034B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3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548680"/>
            <a:ext cx="70021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/>
              <a:t>Types </a:t>
            </a:r>
            <a:r>
              <a:rPr sz="3200" spc="-5" dirty="0"/>
              <a:t>of </a:t>
            </a:r>
            <a:r>
              <a:rPr sz="3200" spc="-20" dirty="0"/>
              <a:t>hierarchical</a:t>
            </a:r>
            <a:r>
              <a:rPr sz="3200" spc="25" dirty="0"/>
              <a:t> </a:t>
            </a:r>
            <a:r>
              <a:rPr sz="3200" spc="-10" dirty="0"/>
              <a:t>clustering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8155"/>
            <a:ext cx="7666355" cy="41299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Divisive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(top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down)</a:t>
            </a:r>
            <a:r>
              <a:rPr sz="20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clustering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Starts </a:t>
            </a:r>
            <a:r>
              <a:rPr sz="2000" dirty="0">
                <a:latin typeface="Carlito"/>
                <a:cs typeface="Carlito"/>
              </a:rPr>
              <a:t>with all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points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35" dirty="0">
                <a:latin typeface="Carlito"/>
                <a:cs typeface="Carlito"/>
              </a:rPr>
              <a:t>cluster,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root,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then</a:t>
            </a: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Splits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root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child </a:t>
            </a:r>
            <a:r>
              <a:rPr sz="2000" spc="-15" dirty="0">
                <a:latin typeface="Carlito"/>
                <a:cs typeface="Carlito"/>
              </a:rPr>
              <a:t>clusters. Each </a:t>
            </a:r>
            <a:r>
              <a:rPr sz="2000" spc="-5" dirty="0">
                <a:latin typeface="Carlito"/>
                <a:cs typeface="Carlito"/>
              </a:rPr>
              <a:t>child </a:t>
            </a:r>
            <a:r>
              <a:rPr sz="2000" spc="-15" dirty="0">
                <a:latin typeface="Carlito"/>
                <a:cs typeface="Carlito"/>
              </a:rPr>
              <a:t>cluster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is</a:t>
            </a:r>
            <a:endParaRPr sz="20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recursively </a:t>
            </a:r>
            <a:r>
              <a:rPr sz="2000" spc="-10" dirty="0">
                <a:latin typeface="Carlito"/>
                <a:cs typeface="Carlito"/>
              </a:rPr>
              <a:t>divided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further</a:t>
            </a:r>
            <a:endParaRPr sz="2000" dirty="0">
              <a:latin typeface="Carlito"/>
              <a:cs typeface="Carlito"/>
            </a:endParaRPr>
          </a:p>
          <a:p>
            <a:pPr marL="756285" marR="241300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rlito"/>
                <a:cs typeface="Carlito"/>
              </a:rPr>
              <a:t>stops </a:t>
            </a:r>
            <a:r>
              <a:rPr sz="2000" spc="-5" dirty="0">
                <a:latin typeface="Carlito"/>
                <a:cs typeface="Carlito"/>
              </a:rPr>
              <a:t>when only </a:t>
            </a:r>
            <a:r>
              <a:rPr sz="2000" spc="-10" dirty="0">
                <a:latin typeface="Carlito"/>
                <a:cs typeface="Carlito"/>
              </a:rPr>
              <a:t>singleton </a:t>
            </a:r>
            <a:r>
              <a:rPr sz="2000" spc="-15" dirty="0">
                <a:latin typeface="Carlito"/>
                <a:cs typeface="Carlito"/>
              </a:rPr>
              <a:t>clusters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points  remain, </a:t>
            </a:r>
            <a:r>
              <a:rPr sz="2000" spc="-5" dirty="0">
                <a:latin typeface="Carlito"/>
                <a:cs typeface="Carlito"/>
              </a:rPr>
              <a:t>i.e., each </a:t>
            </a:r>
            <a:r>
              <a:rPr sz="2000" spc="-15" dirty="0">
                <a:latin typeface="Carlito"/>
                <a:cs typeface="Carlito"/>
              </a:rPr>
              <a:t>cluster </a:t>
            </a:r>
            <a:r>
              <a:rPr sz="2000" spc="-5" dirty="0">
                <a:latin typeface="Carlito"/>
                <a:cs typeface="Carlito"/>
              </a:rPr>
              <a:t>with only a </a:t>
            </a:r>
            <a:r>
              <a:rPr sz="2000" spc="-10" dirty="0">
                <a:latin typeface="Carlito"/>
                <a:cs typeface="Carlito"/>
              </a:rPr>
              <a:t>single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 smtClean="0">
                <a:latin typeface="Carlito"/>
                <a:cs typeface="Carlito"/>
              </a:rPr>
              <a:t>point</a:t>
            </a:r>
            <a:endParaRPr lang="fr-FR" sz="2000" spc="-10" dirty="0" smtClean="0">
              <a:latin typeface="Carlito"/>
              <a:cs typeface="Carlito"/>
            </a:endParaRPr>
          </a:p>
          <a:p>
            <a:pPr marL="469265" marR="241300" lvl="1">
              <a:lnSpc>
                <a:spcPct val="100000"/>
              </a:lnSpc>
              <a:spcBef>
                <a:spcPts val="530"/>
              </a:spcBef>
              <a:tabLst>
                <a:tab pos="756285" algn="l"/>
                <a:tab pos="756920" algn="l"/>
              </a:tabLst>
            </a:pP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Agglomerative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(bottom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up)</a:t>
            </a:r>
            <a:r>
              <a:rPr sz="20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clustering</a:t>
            </a:r>
            <a:endParaRPr sz="2000" dirty="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dendrogram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built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bottom </a:t>
            </a:r>
            <a:r>
              <a:rPr sz="2000" spc="-10" dirty="0">
                <a:latin typeface="Carlito"/>
                <a:cs typeface="Carlito"/>
              </a:rPr>
              <a:t>level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by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merging </a:t>
            </a:r>
            <a:r>
              <a:rPr sz="2000" spc="-5" dirty="0">
                <a:latin typeface="Carlito"/>
                <a:cs typeface="Carlito"/>
              </a:rPr>
              <a:t>the most similar (or </a:t>
            </a:r>
            <a:r>
              <a:rPr sz="2000" spc="-10" dirty="0">
                <a:latin typeface="Carlito"/>
                <a:cs typeface="Carlito"/>
              </a:rPr>
              <a:t>nearest) </a:t>
            </a:r>
            <a:r>
              <a:rPr sz="2000" spc="-5" dirty="0">
                <a:latin typeface="Carlito"/>
                <a:cs typeface="Carlito"/>
              </a:rPr>
              <a:t>pair of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clusters</a:t>
            </a:r>
            <a:endParaRPr sz="2000" dirty="0">
              <a:latin typeface="Carlito"/>
              <a:cs typeface="Carlito"/>
            </a:endParaRPr>
          </a:p>
          <a:p>
            <a:pPr marL="756285" marR="345440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rlito"/>
                <a:cs typeface="Carlito"/>
              </a:rPr>
              <a:t>stopping </a:t>
            </a:r>
            <a:r>
              <a:rPr sz="2000" spc="-5" dirty="0">
                <a:latin typeface="Carlito"/>
                <a:cs typeface="Carlito"/>
              </a:rPr>
              <a:t>when all the </a:t>
            </a:r>
            <a:r>
              <a:rPr sz="2000" spc="-20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points are </a:t>
            </a:r>
            <a:r>
              <a:rPr sz="2000" spc="-15" dirty="0">
                <a:latin typeface="Carlito"/>
                <a:cs typeface="Carlito"/>
              </a:rPr>
              <a:t>merged </a:t>
            </a:r>
            <a:r>
              <a:rPr sz="2000" spc="-20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single  </a:t>
            </a:r>
            <a:r>
              <a:rPr sz="2000" spc="-15" dirty="0">
                <a:latin typeface="Carlito"/>
                <a:cs typeface="Carlito"/>
              </a:rPr>
              <a:t>cluster </a:t>
            </a:r>
            <a:r>
              <a:rPr sz="2000" spc="-5" dirty="0">
                <a:latin typeface="Carlito"/>
                <a:cs typeface="Carlito"/>
              </a:rPr>
              <a:t>(i.e., </a:t>
            </a: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root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cluster).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29-47E6-4C62-A955-F1BDE561296D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548680"/>
            <a:ext cx="70021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200" spc="-10" dirty="0" err="1"/>
              <a:t>Divisive</a:t>
            </a:r>
            <a:r>
              <a:rPr lang="fr-FR" sz="3200" spc="-10" dirty="0"/>
              <a:t> </a:t>
            </a:r>
            <a:r>
              <a:rPr lang="fr-FR" sz="3200" spc="-20" dirty="0" err="1"/>
              <a:t>hierarchical</a:t>
            </a:r>
            <a:r>
              <a:rPr lang="fr-FR" sz="3200" spc="-10" dirty="0"/>
              <a:t> </a:t>
            </a:r>
            <a:r>
              <a:rPr lang="fr-FR" sz="3200" spc="-10" dirty="0" err="1"/>
              <a:t>clustering</a:t>
            </a:r>
            <a:endParaRPr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29-47E6-4C62-A955-F1BDE561296D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33</a:t>
            </a:fld>
            <a:endParaRPr lang="fr-FR"/>
          </a:p>
        </p:txBody>
      </p:sp>
      <p:grpSp>
        <p:nvGrpSpPr>
          <p:cNvPr id="10" name="object 3"/>
          <p:cNvGrpSpPr/>
          <p:nvPr/>
        </p:nvGrpSpPr>
        <p:grpSpPr>
          <a:xfrm>
            <a:off x="395536" y="1599176"/>
            <a:ext cx="7297420" cy="4799544"/>
            <a:chOff x="1043939" y="1595054"/>
            <a:chExt cx="7297420" cy="5164455"/>
          </a:xfrm>
        </p:grpSpPr>
        <p:sp>
          <p:nvSpPr>
            <p:cNvPr id="11" name="object 4"/>
            <p:cNvSpPr/>
            <p:nvPr/>
          </p:nvSpPr>
          <p:spPr>
            <a:xfrm>
              <a:off x="1043939" y="1595054"/>
              <a:ext cx="7297101" cy="5032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3707129" y="2205989"/>
              <a:ext cx="3674745" cy="4540250"/>
            </a:xfrm>
            <a:custGeom>
              <a:avLst/>
              <a:gdLst/>
              <a:ahLst/>
              <a:cxnLst/>
              <a:rect l="l" t="t" r="r" b="b"/>
              <a:pathLst>
                <a:path w="3674745" h="4540250">
                  <a:moveTo>
                    <a:pt x="577596" y="503682"/>
                  </a:moveTo>
                  <a:lnTo>
                    <a:pt x="584566" y="448808"/>
                  </a:lnTo>
                  <a:lnTo>
                    <a:pt x="604996" y="395644"/>
                  </a:lnTo>
                  <a:lnTo>
                    <a:pt x="638159" y="344497"/>
                  </a:lnTo>
                  <a:lnTo>
                    <a:pt x="683332" y="295674"/>
                  </a:lnTo>
                  <a:lnTo>
                    <a:pt x="739789" y="249484"/>
                  </a:lnTo>
                  <a:lnTo>
                    <a:pt x="772022" y="227472"/>
                  </a:lnTo>
                  <a:lnTo>
                    <a:pt x="806805" y="206233"/>
                  </a:lnTo>
                  <a:lnTo>
                    <a:pt x="844047" y="185806"/>
                  </a:lnTo>
                  <a:lnTo>
                    <a:pt x="883656" y="166230"/>
                  </a:lnTo>
                  <a:lnTo>
                    <a:pt x="925544" y="147542"/>
                  </a:lnTo>
                  <a:lnTo>
                    <a:pt x="969618" y="129781"/>
                  </a:lnTo>
                  <a:lnTo>
                    <a:pt x="1015789" y="112986"/>
                  </a:lnTo>
                  <a:lnTo>
                    <a:pt x="1063965" y="97194"/>
                  </a:lnTo>
                  <a:lnTo>
                    <a:pt x="1114056" y="82445"/>
                  </a:lnTo>
                  <a:lnTo>
                    <a:pt x="1165972" y="68777"/>
                  </a:lnTo>
                  <a:lnTo>
                    <a:pt x="1219622" y="56228"/>
                  </a:lnTo>
                  <a:lnTo>
                    <a:pt x="1274916" y="44837"/>
                  </a:lnTo>
                  <a:lnTo>
                    <a:pt x="1331762" y="34642"/>
                  </a:lnTo>
                  <a:lnTo>
                    <a:pt x="1390070" y="25682"/>
                  </a:lnTo>
                  <a:lnTo>
                    <a:pt x="1449750" y="17995"/>
                  </a:lnTo>
                  <a:lnTo>
                    <a:pt x="1510711" y="11619"/>
                  </a:lnTo>
                  <a:lnTo>
                    <a:pt x="1572863" y="6593"/>
                  </a:lnTo>
                  <a:lnTo>
                    <a:pt x="1636114" y="2956"/>
                  </a:lnTo>
                  <a:lnTo>
                    <a:pt x="1700374" y="745"/>
                  </a:lnTo>
                  <a:lnTo>
                    <a:pt x="1765554" y="0"/>
                  </a:lnTo>
                  <a:lnTo>
                    <a:pt x="1830733" y="745"/>
                  </a:lnTo>
                  <a:lnTo>
                    <a:pt x="1894993" y="2956"/>
                  </a:lnTo>
                  <a:lnTo>
                    <a:pt x="1958244" y="6593"/>
                  </a:lnTo>
                  <a:lnTo>
                    <a:pt x="2020396" y="11619"/>
                  </a:lnTo>
                  <a:lnTo>
                    <a:pt x="2081357" y="17995"/>
                  </a:lnTo>
                  <a:lnTo>
                    <a:pt x="2141037" y="25682"/>
                  </a:lnTo>
                  <a:lnTo>
                    <a:pt x="2199345" y="34642"/>
                  </a:lnTo>
                  <a:lnTo>
                    <a:pt x="2256191" y="44837"/>
                  </a:lnTo>
                  <a:lnTo>
                    <a:pt x="2311485" y="56228"/>
                  </a:lnTo>
                  <a:lnTo>
                    <a:pt x="2365135" y="68777"/>
                  </a:lnTo>
                  <a:lnTo>
                    <a:pt x="2417051" y="82445"/>
                  </a:lnTo>
                  <a:lnTo>
                    <a:pt x="2467142" y="97194"/>
                  </a:lnTo>
                  <a:lnTo>
                    <a:pt x="2515318" y="112986"/>
                  </a:lnTo>
                  <a:lnTo>
                    <a:pt x="2561489" y="129781"/>
                  </a:lnTo>
                  <a:lnTo>
                    <a:pt x="2605563" y="147542"/>
                  </a:lnTo>
                  <a:lnTo>
                    <a:pt x="2647451" y="166230"/>
                  </a:lnTo>
                  <a:lnTo>
                    <a:pt x="2687060" y="185806"/>
                  </a:lnTo>
                  <a:lnTo>
                    <a:pt x="2724302" y="206233"/>
                  </a:lnTo>
                  <a:lnTo>
                    <a:pt x="2759085" y="227472"/>
                  </a:lnTo>
                  <a:lnTo>
                    <a:pt x="2791318" y="249484"/>
                  </a:lnTo>
                  <a:lnTo>
                    <a:pt x="2847775" y="295674"/>
                  </a:lnTo>
                  <a:lnTo>
                    <a:pt x="2892948" y="344497"/>
                  </a:lnTo>
                  <a:lnTo>
                    <a:pt x="2926111" y="395644"/>
                  </a:lnTo>
                  <a:lnTo>
                    <a:pt x="2946541" y="448808"/>
                  </a:lnTo>
                  <a:lnTo>
                    <a:pt x="2953512" y="503682"/>
                  </a:lnTo>
                  <a:lnTo>
                    <a:pt x="2951754" y="531313"/>
                  </a:lnTo>
                  <a:lnTo>
                    <a:pt x="2937963" y="585370"/>
                  </a:lnTo>
                  <a:lnTo>
                    <a:pt x="2911076" y="637564"/>
                  </a:lnTo>
                  <a:lnTo>
                    <a:pt x="2871817" y="687587"/>
                  </a:lnTo>
                  <a:lnTo>
                    <a:pt x="2820912" y="735132"/>
                  </a:lnTo>
                  <a:lnTo>
                    <a:pt x="2759085" y="779891"/>
                  </a:lnTo>
                  <a:lnTo>
                    <a:pt x="2724302" y="801130"/>
                  </a:lnTo>
                  <a:lnTo>
                    <a:pt x="2687060" y="821557"/>
                  </a:lnTo>
                  <a:lnTo>
                    <a:pt x="2647451" y="841133"/>
                  </a:lnTo>
                  <a:lnTo>
                    <a:pt x="2605563" y="859821"/>
                  </a:lnTo>
                  <a:lnTo>
                    <a:pt x="2561489" y="877582"/>
                  </a:lnTo>
                  <a:lnTo>
                    <a:pt x="2515318" y="894377"/>
                  </a:lnTo>
                  <a:lnTo>
                    <a:pt x="2467142" y="910169"/>
                  </a:lnTo>
                  <a:lnTo>
                    <a:pt x="2417051" y="924918"/>
                  </a:lnTo>
                  <a:lnTo>
                    <a:pt x="2365135" y="938586"/>
                  </a:lnTo>
                  <a:lnTo>
                    <a:pt x="2311485" y="951135"/>
                  </a:lnTo>
                  <a:lnTo>
                    <a:pt x="2256191" y="962526"/>
                  </a:lnTo>
                  <a:lnTo>
                    <a:pt x="2199345" y="972721"/>
                  </a:lnTo>
                  <a:lnTo>
                    <a:pt x="2141037" y="981681"/>
                  </a:lnTo>
                  <a:lnTo>
                    <a:pt x="2081357" y="989368"/>
                  </a:lnTo>
                  <a:lnTo>
                    <a:pt x="2020396" y="995744"/>
                  </a:lnTo>
                  <a:lnTo>
                    <a:pt x="1958244" y="1000770"/>
                  </a:lnTo>
                  <a:lnTo>
                    <a:pt x="1894993" y="1004407"/>
                  </a:lnTo>
                  <a:lnTo>
                    <a:pt x="1830733" y="1006618"/>
                  </a:lnTo>
                  <a:lnTo>
                    <a:pt x="1765554" y="1007363"/>
                  </a:lnTo>
                  <a:lnTo>
                    <a:pt x="1700374" y="1006618"/>
                  </a:lnTo>
                  <a:lnTo>
                    <a:pt x="1636114" y="1004407"/>
                  </a:lnTo>
                  <a:lnTo>
                    <a:pt x="1572863" y="1000770"/>
                  </a:lnTo>
                  <a:lnTo>
                    <a:pt x="1510711" y="995744"/>
                  </a:lnTo>
                  <a:lnTo>
                    <a:pt x="1449750" y="989368"/>
                  </a:lnTo>
                  <a:lnTo>
                    <a:pt x="1390070" y="981681"/>
                  </a:lnTo>
                  <a:lnTo>
                    <a:pt x="1331762" y="972721"/>
                  </a:lnTo>
                  <a:lnTo>
                    <a:pt x="1274916" y="962526"/>
                  </a:lnTo>
                  <a:lnTo>
                    <a:pt x="1219622" y="951135"/>
                  </a:lnTo>
                  <a:lnTo>
                    <a:pt x="1165972" y="938586"/>
                  </a:lnTo>
                  <a:lnTo>
                    <a:pt x="1114056" y="924918"/>
                  </a:lnTo>
                  <a:lnTo>
                    <a:pt x="1063965" y="910169"/>
                  </a:lnTo>
                  <a:lnTo>
                    <a:pt x="1015789" y="894377"/>
                  </a:lnTo>
                  <a:lnTo>
                    <a:pt x="969618" y="877582"/>
                  </a:lnTo>
                  <a:lnTo>
                    <a:pt x="925544" y="859821"/>
                  </a:lnTo>
                  <a:lnTo>
                    <a:pt x="883656" y="841133"/>
                  </a:lnTo>
                  <a:lnTo>
                    <a:pt x="844047" y="821557"/>
                  </a:lnTo>
                  <a:lnTo>
                    <a:pt x="806805" y="801130"/>
                  </a:lnTo>
                  <a:lnTo>
                    <a:pt x="772022" y="779891"/>
                  </a:lnTo>
                  <a:lnTo>
                    <a:pt x="739789" y="757879"/>
                  </a:lnTo>
                  <a:lnTo>
                    <a:pt x="683332" y="711689"/>
                  </a:lnTo>
                  <a:lnTo>
                    <a:pt x="638159" y="662866"/>
                  </a:lnTo>
                  <a:lnTo>
                    <a:pt x="604996" y="611719"/>
                  </a:lnTo>
                  <a:lnTo>
                    <a:pt x="584566" y="558555"/>
                  </a:lnTo>
                  <a:lnTo>
                    <a:pt x="577596" y="503682"/>
                  </a:lnTo>
                  <a:close/>
                </a:path>
                <a:path w="3674745" h="4540250">
                  <a:moveTo>
                    <a:pt x="361188" y="1473708"/>
                  </a:moveTo>
                  <a:lnTo>
                    <a:pt x="372892" y="1407989"/>
                  </a:lnTo>
                  <a:lnTo>
                    <a:pt x="406461" y="1346775"/>
                  </a:lnTo>
                  <a:lnTo>
                    <a:pt x="459577" y="1291377"/>
                  </a:lnTo>
                  <a:lnTo>
                    <a:pt x="492741" y="1266269"/>
                  </a:lnTo>
                  <a:lnTo>
                    <a:pt x="529923" y="1243107"/>
                  </a:lnTo>
                  <a:lnTo>
                    <a:pt x="570833" y="1222056"/>
                  </a:lnTo>
                  <a:lnTo>
                    <a:pt x="615181" y="1203279"/>
                  </a:lnTo>
                  <a:lnTo>
                    <a:pt x="662679" y="1186941"/>
                  </a:lnTo>
                  <a:lnTo>
                    <a:pt x="713035" y="1173206"/>
                  </a:lnTo>
                  <a:lnTo>
                    <a:pt x="765961" y="1162237"/>
                  </a:lnTo>
                  <a:lnTo>
                    <a:pt x="821167" y="1154199"/>
                  </a:lnTo>
                  <a:lnTo>
                    <a:pt x="878363" y="1149256"/>
                  </a:lnTo>
                  <a:lnTo>
                    <a:pt x="937260" y="1147572"/>
                  </a:lnTo>
                  <a:lnTo>
                    <a:pt x="996156" y="1149256"/>
                  </a:lnTo>
                  <a:lnTo>
                    <a:pt x="1053352" y="1154199"/>
                  </a:lnTo>
                  <a:lnTo>
                    <a:pt x="1108558" y="1162237"/>
                  </a:lnTo>
                  <a:lnTo>
                    <a:pt x="1161484" y="1173206"/>
                  </a:lnTo>
                  <a:lnTo>
                    <a:pt x="1211840" y="1186941"/>
                  </a:lnTo>
                  <a:lnTo>
                    <a:pt x="1259338" y="1203279"/>
                  </a:lnTo>
                  <a:lnTo>
                    <a:pt x="1303686" y="1222056"/>
                  </a:lnTo>
                  <a:lnTo>
                    <a:pt x="1344596" y="1243107"/>
                  </a:lnTo>
                  <a:lnTo>
                    <a:pt x="1381778" y="1266269"/>
                  </a:lnTo>
                  <a:lnTo>
                    <a:pt x="1414942" y="1291377"/>
                  </a:lnTo>
                  <a:lnTo>
                    <a:pt x="1443799" y="1318267"/>
                  </a:lnTo>
                  <a:lnTo>
                    <a:pt x="1487431" y="1376737"/>
                  </a:lnTo>
                  <a:lnTo>
                    <a:pt x="1510357" y="1440368"/>
                  </a:lnTo>
                  <a:lnTo>
                    <a:pt x="1513332" y="1473708"/>
                  </a:lnTo>
                  <a:lnTo>
                    <a:pt x="1510357" y="1507047"/>
                  </a:lnTo>
                  <a:lnTo>
                    <a:pt x="1487431" y="1570678"/>
                  </a:lnTo>
                  <a:lnTo>
                    <a:pt x="1443799" y="1629148"/>
                  </a:lnTo>
                  <a:lnTo>
                    <a:pt x="1414942" y="1656038"/>
                  </a:lnTo>
                  <a:lnTo>
                    <a:pt x="1381778" y="1681146"/>
                  </a:lnTo>
                  <a:lnTo>
                    <a:pt x="1344596" y="1704308"/>
                  </a:lnTo>
                  <a:lnTo>
                    <a:pt x="1303686" y="1725359"/>
                  </a:lnTo>
                  <a:lnTo>
                    <a:pt x="1259338" y="1744136"/>
                  </a:lnTo>
                  <a:lnTo>
                    <a:pt x="1211840" y="1760474"/>
                  </a:lnTo>
                  <a:lnTo>
                    <a:pt x="1161484" y="1774209"/>
                  </a:lnTo>
                  <a:lnTo>
                    <a:pt x="1108558" y="1785178"/>
                  </a:lnTo>
                  <a:lnTo>
                    <a:pt x="1053352" y="1793216"/>
                  </a:lnTo>
                  <a:lnTo>
                    <a:pt x="996156" y="1798159"/>
                  </a:lnTo>
                  <a:lnTo>
                    <a:pt x="937260" y="1799844"/>
                  </a:lnTo>
                  <a:lnTo>
                    <a:pt x="878363" y="1798159"/>
                  </a:lnTo>
                  <a:lnTo>
                    <a:pt x="821167" y="1793216"/>
                  </a:lnTo>
                  <a:lnTo>
                    <a:pt x="765961" y="1785178"/>
                  </a:lnTo>
                  <a:lnTo>
                    <a:pt x="713035" y="1774209"/>
                  </a:lnTo>
                  <a:lnTo>
                    <a:pt x="662679" y="1760474"/>
                  </a:lnTo>
                  <a:lnTo>
                    <a:pt x="615181" y="1744136"/>
                  </a:lnTo>
                  <a:lnTo>
                    <a:pt x="570833" y="1725359"/>
                  </a:lnTo>
                  <a:lnTo>
                    <a:pt x="529923" y="1704308"/>
                  </a:lnTo>
                  <a:lnTo>
                    <a:pt x="492741" y="1681146"/>
                  </a:lnTo>
                  <a:lnTo>
                    <a:pt x="459577" y="1656038"/>
                  </a:lnTo>
                  <a:lnTo>
                    <a:pt x="430720" y="1629148"/>
                  </a:lnTo>
                  <a:lnTo>
                    <a:pt x="387088" y="1570678"/>
                  </a:lnTo>
                  <a:lnTo>
                    <a:pt x="364162" y="1507047"/>
                  </a:lnTo>
                  <a:lnTo>
                    <a:pt x="361188" y="1473708"/>
                  </a:lnTo>
                  <a:close/>
                </a:path>
                <a:path w="3674745" h="4540250">
                  <a:moveTo>
                    <a:pt x="1729740" y="1477518"/>
                  </a:moveTo>
                  <a:lnTo>
                    <a:pt x="1740580" y="1424480"/>
                  </a:lnTo>
                  <a:lnTo>
                    <a:pt x="1771966" y="1374172"/>
                  </a:lnTo>
                  <a:lnTo>
                    <a:pt x="1822192" y="1327266"/>
                  </a:lnTo>
                  <a:lnTo>
                    <a:pt x="1853837" y="1305298"/>
                  </a:lnTo>
                  <a:lnTo>
                    <a:pt x="1889552" y="1284433"/>
                  </a:lnTo>
                  <a:lnTo>
                    <a:pt x="1929125" y="1264754"/>
                  </a:lnTo>
                  <a:lnTo>
                    <a:pt x="1972341" y="1246346"/>
                  </a:lnTo>
                  <a:lnTo>
                    <a:pt x="2018989" y="1229292"/>
                  </a:lnTo>
                  <a:lnTo>
                    <a:pt x="2068854" y="1213677"/>
                  </a:lnTo>
                  <a:lnTo>
                    <a:pt x="2121724" y="1199584"/>
                  </a:lnTo>
                  <a:lnTo>
                    <a:pt x="2177385" y="1187097"/>
                  </a:lnTo>
                  <a:lnTo>
                    <a:pt x="2235624" y="1176301"/>
                  </a:lnTo>
                  <a:lnTo>
                    <a:pt x="2296229" y="1167280"/>
                  </a:lnTo>
                  <a:lnTo>
                    <a:pt x="2358985" y="1160117"/>
                  </a:lnTo>
                  <a:lnTo>
                    <a:pt x="2423680" y="1154897"/>
                  </a:lnTo>
                  <a:lnTo>
                    <a:pt x="2490101" y="1151703"/>
                  </a:lnTo>
                  <a:lnTo>
                    <a:pt x="2558034" y="1150620"/>
                  </a:lnTo>
                  <a:lnTo>
                    <a:pt x="2625966" y="1151703"/>
                  </a:lnTo>
                  <a:lnTo>
                    <a:pt x="2692387" y="1154897"/>
                  </a:lnTo>
                  <a:lnTo>
                    <a:pt x="2757082" y="1160117"/>
                  </a:lnTo>
                  <a:lnTo>
                    <a:pt x="2819838" y="1167280"/>
                  </a:lnTo>
                  <a:lnTo>
                    <a:pt x="2880443" y="1176301"/>
                  </a:lnTo>
                  <a:lnTo>
                    <a:pt x="2938682" y="1187097"/>
                  </a:lnTo>
                  <a:lnTo>
                    <a:pt x="2994343" y="1199584"/>
                  </a:lnTo>
                  <a:lnTo>
                    <a:pt x="3047213" y="1213677"/>
                  </a:lnTo>
                  <a:lnTo>
                    <a:pt x="3097078" y="1229292"/>
                  </a:lnTo>
                  <a:lnTo>
                    <a:pt x="3143726" y="1246346"/>
                  </a:lnTo>
                  <a:lnTo>
                    <a:pt x="3186942" y="1264754"/>
                  </a:lnTo>
                  <a:lnTo>
                    <a:pt x="3226515" y="1284433"/>
                  </a:lnTo>
                  <a:lnTo>
                    <a:pt x="3262230" y="1305298"/>
                  </a:lnTo>
                  <a:lnTo>
                    <a:pt x="3293875" y="1327266"/>
                  </a:lnTo>
                  <a:lnTo>
                    <a:pt x="3344101" y="1374172"/>
                  </a:lnTo>
                  <a:lnTo>
                    <a:pt x="3375487" y="1424480"/>
                  </a:lnTo>
                  <a:lnTo>
                    <a:pt x="3386328" y="1477518"/>
                  </a:lnTo>
                  <a:lnTo>
                    <a:pt x="3383582" y="1504335"/>
                  </a:lnTo>
                  <a:lnTo>
                    <a:pt x="3362255" y="1556092"/>
                  </a:lnTo>
                  <a:lnTo>
                    <a:pt x="3321236" y="1604783"/>
                  </a:lnTo>
                  <a:lnTo>
                    <a:pt x="3262230" y="1649737"/>
                  </a:lnTo>
                  <a:lnTo>
                    <a:pt x="3226515" y="1670602"/>
                  </a:lnTo>
                  <a:lnTo>
                    <a:pt x="3186942" y="1690281"/>
                  </a:lnTo>
                  <a:lnTo>
                    <a:pt x="3143726" y="1708689"/>
                  </a:lnTo>
                  <a:lnTo>
                    <a:pt x="3097078" y="1725743"/>
                  </a:lnTo>
                  <a:lnTo>
                    <a:pt x="3047213" y="1741358"/>
                  </a:lnTo>
                  <a:lnTo>
                    <a:pt x="2994343" y="1755451"/>
                  </a:lnTo>
                  <a:lnTo>
                    <a:pt x="2938682" y="1767938"/>
                  </a:lnTo>
                  <a:lnTo>
                    <a:pt x="2880443" y="1778734"/>
                  </a:lnTo>
                  <a:lnTo>
                    <a:pt x="2819838" y="1787755"/>
                  </a:lnTo>
                  <a:lnTo>
                    <a:pt x="2757082" y="1794918"/>
                  </a:lnTo>
                  <a:lnTo>
                    <a:pt x="2692387" y="1800138"/>
                  </a:lnTo>
                  <a:lnTo>
                    <a:pt x="2625966" y="1803332"/>
                  </a:lnTo>
                  <a:lnTo>
                    <a:pt x="2558034" y="1804416"/>
                  </a:lnTo>
                  <a:lnTo>
                    <a:pt x="2490101" y="1803332"/>
                  </a:lnTo>
                  <a:lnTo>
                    <a:pt x="2423680" y="1800138"/>
                  </a:lnTo>
                  <a:lnTo>
                    <a:pt x="2358985" y="1794918"/>
                  </a:lnTo>
                  <a:lnTo>
                    <a:pt x="2296229" y="1787755"/>
                  </a:lnTo>
                  <a:lnTo>
                    <a:pt x="2235624" y="1778734"/>
                  </a:lnTo>
                  <a:lnTo>
                    <a:pt x="2177385" y="1767938"/>
                  </a:lnTo>
                  <a:lnTo>
                    <a:pt x="2121724" y="1755451"/>
                  </a:lnTo>
                  <a:lnTo>
                    <a:pt x="2068854" y="1741358"/>
                  </a:lnTo>
                  <a:lnTo>
                    <a:pt x="2018989" y="1725743"/>
                  </a:lnTo>
                  <a:lnTo>
                    <a:pt x="1972341" y="1708689"/>
                  </a:lnTo>
                  <a:lnTo>
                    <a:pt x="1929125" y="1690281"/>
                  </a:lnTo>
                  <a:lnTo>
                    <a:pt x="1889552" y="1670602"/>
                  </a:lnTo>
                  <a:lnTo>
                    <a:pt x="1853837" y="1649737"/>
                  </a:lnTo>
                  <a:lnTo>
                    <a:pt x="1822192" y="1627769"/>
                  </a:lnTo>
                  <a:lnTo>
                    <a:pt x="1771966" y="1580863"/>
                  </a:lnTo>
                  <a:lnTo>
                    <a:pt x="1740580" y="1530555"/>
                  </a:lnTo>
                  <a:lnTo>
                    <a:pt x="1729740" y="1477518"/>
                  </a:lnTo>
                  <a:close/>
                </a:path>
                <a:path w="3674745" h="4540250">
                  <a:moveTo>
                    <a:pt x="0" y="2503170"/>
                  </a:moveTo>
                  <a:lnTo>
                    <a:pt x="4638" y="2458366"/>
                  </a:lnTo>
                  <a:lnTo>
                    <a:pt x="18014" y="2416203"/>
                  </a:lnTo>
                  <a:lnTo>
                    <a:pt x="39313" y="2377383"/>
                  </a:lnTo>
                  <a:lnTo>
                    <a:pt x="67724" y="2342608"/>
                  </a:lnTo>
                  <a:lnTo>
                    <a:pt x="102436" y="2312581"/>
                  </a:lnTo>
                  <a:lnTo>
                    <a:pt x="142635" y="2288003"/>
                  </a:lnTo>
                  <a:lnTo>
                    <a:pt x="187509" y="2269578"/>
                  </a:lnTo>
                  <a:lnTo>
                    <a:pt x="236247" y="2258008"/>
                  </a:lnTo>
                  <a:lnTo>
                    <a:pt x="288036" y="2253996"/>
                  </a:lnTo>
                  <a:lnTo>
                    <a:pt x="339824" y="2258008"/>
                  </a:lnTo>
                  <a:lnTo>
                    <a:pt x="388562" y="2269578"/>
                  </a:lnTo>
                  <a:lnTo>
                    <a:pt x="433436" y="2288003"/>
                  </a:lnTo>
                  <a:lnTo>
                    <a:pt x="473635" y="2312581"/>
                  </a:lnTo>
                  <a:lnTo>
                    <a:pt x="508347" y="2342608"/>
                  </a:lnTo>
                  <a:lnTo>
                    <a:pt x="536758" y="2377383"/>
                  </a:lnTo>
                  <a:lnTo>
                    <a:pt x="558057" y="2416203"/>
                  </a:lnTo>
                  <a:lnTo>
                    <a:pt x="571433" y="2458366"/>
                  </a:lnTo>
                  <a:lnTo>
                    <a:pt x="576072" y="2503170"/>
                  </a:lnTo>
                  <a:lnTo>
                    <a:pt x="571433" y="2547973"/>
                  </a:lnTo>
                  <a:lnTo>
                    <a:pt x="558057" y="2590136"/>
                  </a:lnTo>
                  <a:lnTo>
                    <a:pt x="536758" y="2628956"/>
                  </a:lnTo>
                  <a:lnTo>
                    <a:pt x="508347" y="2663731"/>
                  </a:lnTo>
                  <a:lnTo>
                    <a:pt x="473635" y="2693758"/>
                  </a:lnTo>
                  <a:lnTo>
                    <a:pt x="433436" y="2718336"/>
                  </a:lnTo>
                  <a:lnTo>
                    <a:pt x="388562" y="2736761"/>
                  </a:lnTo>
                  <a:lnTo>
                    <a:pt x="339824" y="2748331"/>
                  </a:lnTo>
                  <a:lnTo>
                    <a:pt x="288036" y="2752344"/>
                  </a:lnTo>
                  <a:lnTo>
                    <a:pt x="236247" y="2748331"/>
                  </a:lnTo>
                  <a:lnTo>
                    <a:pt x="187509" y="2736761"/>
                  </a:lnTo>
                  <a:lnTo>
                    <a:pt x="142635" y="2718336"/>
                  </a:lnTo>
                  <a:lnTo>
                    <a:pt x="102436" y="2693758"/>
                  </a:lnTo>
                  <a:lnTo>
                    <a:pt x="67724" y="2663731"/>
                  </a:lnTo>
                  <a:lnTo>
                    <a:pt x="39313" y="2628956"/>
                  </a:lnTo>
                  <a:lnTo>
                    <a:pt x="18014" y="2590136"/>
                  </a:lnTo>
                  <a:lnTo>
                    <a:pt x="4638" y="2547973"/>
                  </a:lnTo>
                  <a:lnTo>
                    <a:pt x="0" y="2503170"/>
                  </a:lnTo>
                  <a:close/>
                </a:path>
                <a:path w="3674745" h="4540250">
                  <a:moveTo>
                    <a:pt x="1008888" y="2505456"/>
                  </a:moveTo>
                  <a:lnTo>
                    <a:pt x="1013526" y="2460812"/>
                  </a:lnTo>
                  <a:lnTo>
                    <a:pt x="1026902" y="2418790"/>
                  </a:lnTo>
                  <a:lnTo>
                    <a:pt x="1048201" y="2380092"/>
                  </a:lnTo>
                  <a:lnTo>
                    <a:pt x="1076612" y="2345421"/>
                  </a:lnTo>
                  <a:lnTo>
                    <a:pt x="1111324" y="2315478"/>
                  </a:lnTo>
                  <a:lnTo>
                    <a:pt x="1151523" y="2290967"/>
                  </a:lnTo>
                  <a:lnTo>
                    <a:pt x="1196397" y="2272589"/>
                  </a:lnTo>
                  <a:lnTo>
                    <a:pt x="1245135" y="2261047"/>
                  </a:lnTo>
                  <a:lnTo>
                    <a:pt x="1296924" y="2257044"/>
                  </a:lnTo>
                  <a:lnTo>
                    <a:pt x="1348712" y="2261047"/>
                  </a:lnTo>
                  <a:lnTo>
                    <a:pt x="1397450" y="2272589"/>
                  </a:lnTo>
                  <a:lnTo>
                    <a:pt x="1442324" y="2290967"/>
                  </a:lnTo>
                  <a:lnTo>
                    <a:pt x="1482523" y="2315478"/>
                  </a:lnTo>
                  <a:lnTo>
                    <a:pt x="1517235" y="2345421"/>
                  </a:lnTo>
                  <a:lnTo>
                    <a:pt x="1545646" y="2380092"/>
                  </a:lnTo>
                  <a:lnTo>
                    <a:pt x="1566945" y="2418790"/>
                  </a:lnTo>
                  <a:lnTo>
                    <a:pt x="1580321" y="2460812"/>
                  </a:lnTo>
                  <a:lnTo>
                    <a:pt x="1584960" y="2505456"/>
                  </a:lnTo>
                  <a:lnTo>
                    <a:pt x="1580321" y="2550099"/>
                  </a:lnTo>
                  <a:lnTo>
                    <a:pt x="1566945" y="2592121"/>
                  </a:lnTo>
                  <a:lnTo>
                    <a:pt x="1545646" y="2630819"/>
                  </a:lnTo>
                  <a:lnTo>
                    <a:pt x="1517235" y="2665490"/>
                  </a:lnTo>
                  <a:lnTo>
                    <a:pt x="1482523" y="2695433"/>
                  </a:lnTo>
                  <a:lnTo>
                    <a:pt x="1442324" y="2719944"/>
                  </a:lnTo>
                  <a:lnTo>
                    <a:pt x="1397450" y="2738322"/>
                  </a:lnTo>
                  <a:lnTo>
                    <a:pt x="1348712" y="2749864"/>
                  </a:lnTo>
                  <a:lnTo>
                    <a:pt x="1296924" y="2753868"/>
                  </a:lnTo>
                  <a:lnTo>
                    <a:pt x="1245135" y="2749864"/>
                  </a:lnTo>
                  <a:lnTo>
                    <a:pt x="1196397" y="2738322"/>
                  </a:lnTo>
                  <a:lnTo>
                    <a:pt x="1151523" y="2719944"/>
                  </a:lnTo>
                  <a:lnTo>
                    <a:pt x="1111324" y="2695433"/>
                  </a:lnTo>
                  <a:lnTo>
                    <a:pt x="1076612" y="2665490"/>
                  </a:lnTo>
                  <a:lnTo>
                    <a:pt x="1048201" y="2630819"/>
                  </a:lnTo>
                  <a:lnTo>
                    <a:pt x="1026902" y="2592121"/>
                  </a:lnTo>
                  <a:lnTo>
                    <a:pt x="1013526" y="2550099"/>
                  </a:lnTo>
                  <a:lnTo>
                    <a:pt x="1008888" y="2505456"/>
                  </a:lnTo>
                  <a:close/>
                </a:path>
                <a:path w="3674745" h="4540250">
                  <a:moveTo>
                    <a:pt x="1801368" y="2663952"/>
                  </a:moveTo>
                  <a:lnTo>
                    <a:pt x="1814688" y="2597891"/>
                  </a:lnTo>
                  <a:lnTo>
                    <a:pt x="1852633" y="2537257"/>
                  </a:lnTo>
                  <a:lnTo>
                    <a:pt x="1879893" y="2509515"/>
                  </a:lnTo>
                  <a:lnTo>
                    <a:pt x="1912175" y="2483777"/>
                  </a:lnTo>
                  <a:lnTo>
                    <a:pt x="1949100" y="2460259"/>
                  </a:lnTo>
                  <a:lnTo>
                    <a:pt x="1990290" y="2439177"/>
                  </a:lnTo>
                  <a:lnTo>
                    <a:pt x="2035367" y="2420746"/>
                  </a:lnTo>
                  <a:lnTo>
                    <a:pt x="2083952" y="2405183"/>
                  </a:lnTo>
                  <a:lnTo>
                    <a:pt x="2135667" y="2392702"/>
                  </a:lnTo>
                  <a:lnTo>
                    <a:pt x="2190134" y="2383520"/>
                  </a:lnTo>
                  <a:lnTo>
                    <a:pt x="2246975" y="2377853"/>
                  </a:lnTo>
                  <a:lnTo>
                    <a:pt x="2305812" y="2375916"/>
                  </a:lnTo>
                  <a:lnTo>
                    <a:pt x="2364648" y="2377853"/>
                  </a:lnTo>
                  <a:lnTo>
                    <a:pt x="2421489" y="2383520"/>
                  </a:lnTo>
                  <a:lnTo>
                    <a:pt x="2475956" y="2392702"/>
                  </a:lnTo>
                  <a:lnTo>
                    <a:pt x="2527671" y="2405183"/>
                  </a:lnTo>
                  <a:lnTo>
                    <a:pt x="2576256" y="2420746"/>
                  </a:lnTo>
                  <a:lnTo>
                    <a:pt x="2621333" y="2439177"/>
                  </a:lnTo>
                  <a:lnTo>
                    <a:pt x="2662523" y="2460259"/>
                  </a:lnTo>
                  <a:lnTo>
                    <a:pt x="2699448" y="2483777"/>
                  </a:lnTo>
                  <a:lnTo>
                    <a:pt x="2731730" y="2509515"/>
                  </a:lnTo>
                  <a:lnTo>
                    <a:pt x="2758990" y="2537257"/>
                  </a:lnTo>
                  <a:lnTo>
                    <a:pt x="2796935" y="2597891"/>
                  </a:lnTo>
                  <a:lnTo>
                    <a:pt x="2810255" y="2663952"/>
                  </a:lnTo>
                  <a:lnTo>
                    <a:pt x="2806862" y="2697552"/>
                  </a:lnTo>
                  <a:lnTo>
                    <a:pt x="2780852" y="2761115"/>
                  </a:lnTo>
                  <a:lnTo>
                    <a:pt x="2731730" y="2818388"/>
                  </a:lnTo>
                  <a:lnTo>
                    <a:pt x="2699448" y="2844126"/>
                  </a:lnTo>
                  <a:lnTo>
                    <a:pt x="2662523" y="2867644"/>
                  </a:lnTo>
                  <a:lnTo>
                    <a:pt x="2621333" y="2888726"/>
                  </a:lnTo>
                  <a:lnTo>
                    <a:pt x="2576256" y="2907157"/>
                  </a:lnTo>
                  <a:lnTo>
                    <a:pt x="2527671" y="2922720"/>
                  </a:lnTo>
                  <a:lnTo>
                    <a:pt x="2475956" y="2935201"/>
                  </a:lnTo>
                  <a:lnTo>
                    <a:pt x="2421489" y="2944383"/>
                  </a:lnTo>
                  <a:lnTo>
                    <a:pt x="2364648" y="2950050"/>
                  </a:lnTo>
                  <a:lnTo>
                    <a:pt x="2305812" y="2951988"/>
                  </a:lnTo>
                  <a:lnTo>
                    <a:pt x="2246975" y="2950050"/>
                  </a:lnTo>
                  <a:lnTo>
                    <a:pt x="2190134" y="2944383"/>
                  </a:lnTo>
                  <a:lnTo>
                    <a:pt x="2135667" y="2935201"/>
                  </a:lnTo>
                  <a:lnTo>
                    <a:pt x="2083952" y="2922720"/>
                  </a:lnTo>
                  <a:lnTo>
                    <a:pt x="2035367" y="2907157"/>
                  </a:lnTo>
                  <a:lnTo>
                    <a:pt x="1990290" y="2888726"/>
                  </a:lnTo>
                  <a:lnTo>
                    <a:pt x="1949100" y="2867644"/>
                  </a:lnTo>
                  <a:lnTo>
                    <a:pt x="1912175" y="2844126"/>
                  </a:lnTo>
                  <a:lnTo>
                    <a:pt x="1879893" y="2818388"/>
                  </a:lnTo>
                  <a:lnTo>
                    <a:pt x="1852633" y="2790646"/>
                  </a:lnTo>
                  <a:lnTo>
                    <a:pt x="1814688" y="2730012"/>
                  </a:lnTo>
                  <a:lnTo>
                    <a:pt x="1801368" y="2663952"/>
                  </a:lnTo>
                  <a:close/>
                </a:path>
                <a:path w="3674745" h="4540250">
                  <a:moveTo>
                    <a:pt x="3098292" y="2336292"/>
                  </a:moveTo>
                  <a:lnTo>
                    <a:pt x="3102930" y="2291648"/>
                  </a:lnTo>
                  <a:lnTo>
                    <a:pt x="3116306" y="2249626"/>
                  </a:lnTo>
                  <a:lnTo>
                    <a:pt x="3137605" y="2210928"/>
                  </a:lnTo>
                  <a:lnTo>
                    <a:pt x="3166016" y="2176257"/>
                  </a:lnTo>
                  <a:lnTo>
                    <a:pt x="3200728" y="2146314"/>
                  </a:lnTo>
                  <a:lnTo>
                    <a:pt x="3240927" y="2121803"/>
                  </a:lnTo>
                  <a:lnTo>
                    <a:pt x="3285801" y="2103425"/>
                  </a:lnTo>
                  <a:lnTo>
                    <a:pt x="3334539" y="2091883"/>
                  </a:lnTo>
                  <a:lnTo>
                    <a:pt x="3386328" y="2087880"/>
                  </a:lnTo>
                  <a:lnTo>
                    <a:pt x="3438116" y="2091883"/>
                  </a:lnTo>
                  <a:lnTo>
                    <a:pt x="3486854" y="2103425"/>
                  </a:lnTo>
                  <a:lnTo>
                    <a:pt x="3531728" y="2121803"/>
                  </a:lnTo>
                  <a:lnTo>
                    <a:pt x="3571927" y="2146314"/>
                  </a:lnTo>
                  <a:lnTo>
                    <a:pt x="3606639" y="2176257"/>
                  </a:lnTo>
                  <a:lnTo>
                    <a:pt x="3635050" y="2210928"/>
                  </a:lnTo>
                  <a:lnTo>
                    <a:pt x="3656349" y="2249626"/>
                  </a:lnTo>
                  <a:lnTo>
                    <a:pt x="3669725" y="2291648"/>
                  </a:lnTo>
                  <a:lnTo>
                    <a:pt x="3674364" y="2336292"/>
                  </a:lnTo>
                  <a:lnTo>
                    <a:pt x="3669725" y="2380935"/>
                  </a:lnTo>
                  <a:lnTo>
                    <a:pt x="3656349" y="2422957"/>
                  </a:lnTo>
                  <a:lnTo>
                    <a:pt x="3635050" y="2461655"/>
                  </a:lnTo>
                  <a:lnTo>
                    <a:pt x="3606639" y="2496326"/>
                  </a:lnTo>
                  <a:lnTo>
                    <a:pt x="3571927" y="2526269"/>
                  </a:lnTo>
                  <a:lnTo>
                    <a:pt x="3531728" y="2550780"/>
                  </a:lnTo>
                  <a:lnTo>
                    <a:pt x="3486854" y="2569158"/>
                  </a:lnTo>
                  <a:lnTo>
                    <a:pt x="3438116" y="2580700"/>
                  </a:lnTo>
                  <a:lnTo>
                    <a:pt x="3386328" y="2584704"/>
                  </a:lnTo>
                  <a:lnTo>
                    <a:pt x="3334539" y="2580700"/>
                  </a:lnTo>
                  <a:lnTo>
                    <a:pt x="3285801" y="2569158"/>
                  </a:lnTo>
                  <a:lnTo>
                    <a:pt x="3240927" y="2550780"/>
                  </a:lnTo>
                  <a:lnTo>
                    <a:pt x="3200728" y="2526269"/>
                  </a:lnTo>
                  <a:lnTo>
                    <a:pt x="3166016" y="2496326"/>
                  </a:lnTo>
                  <a:lnTo>
                    <a:pt x="3137605" y="2461655"/>
                  </a:lnTo>
                  <a:lnTo>
                    <a:pt x="3116306" y="2422957"/>
                  </a:lnTo>
                  <a:lnTo>
                    <a:pt x="3102930" y="2380935"/>
                  </a:lnTo>
                  <a:lnTo>
                    <a:pt x="3098292" y="2336292"/>
                  </a:lnTo>
                  <a:close/>
                </a:path>
                <a:path w="3674745" h="4540250">
                  <a:moveTo>
                    <a:pt x="2125980" y="3378708"/>
                  </a:moveTo>
                  <a:lnTo>
                    <a:pt x="2139711" y="3307768"/>
                  </a:lnTo>
                  <a:lnTo>
                    <a:pt x="2178657" y="3243277"/>
                  </a:lnTo>
                  <a:lnTo>
                    <a:pt x="2206532" y="3214123"/>
                  </a:lnTo>
                  <a:lnTo>
                    <a:pt x="2239447" y="3187390"/>
                  </a:lnTo>
                  <a:lnTo>
                    <a:pt x="2276980" y="3163347"/>
                  </a:lnTo>
                  <a:lnTo>
                    <a:pt x="2318710" y="3142263"/>
                  </a:lnTo>
                  <a:lnTo>
                    <a:pt x="2364215" y="3124409"/>
                  </a:lnTo>
                  <a:lnTo>
                    <a:pt x="2413073" y="3110053"/>
                  </a:lnTo>
                  <a:lnTo>
                    <a:pt x="2464865" y="3099465"/>
                  </a:lnTo>
                  <a:lnTo>
                    <a:pt x="2519167" y="3092915"/>
                  </a:lnTo>
                  <a:lnTo>
                    <a:pt x="2575560" y="3090672"/>
                  </a:lnTo>
                  <a:lnTo>
                    <a:pt x="2631952" y="3092915"/>
                  </a:lnTo>
                  <a:lnTo>
                    <a:pt x="2686254" y="3099465"/>
                  </a:lnTo>
                  <a:lnTo>
                    <a:pt x="2738046" y="3110053"/>
                  </a:lnTo>
                  <a:lnTo>
                    <a:pt x="2786904" y="3124409"/>
                  </a:lnTo>
                  <a:lnTo>
                    <a:pt x="2832409" y="3142263"/>
                  </a:lnTo>
                  <a:lnTo>
                    <a:pt x="2874139" y="3163347"/>
                  </a:lnTo>
                  <a:lnTo>
                    <a:pt x="2911672" y="3187390"/>
                  </a:lnTo>
                  <a:lnTo>
                    <a:pt x="2944587" y="3214123"/>
                  </a:lnTo>
                  <a:lnTo>
                    <a:pt x="2972462" y="3243277"/>
                  </a:lnTo>
                  <a:lnTo>
                    <a:pt x="2994876" y="3274582"/>
                  </a:lnTo>
                  <a:lnTo>
                    <a:pt x="3021636" y="3342566"/>
                  </a:lnTo>
                  <a:lnTo>
                    <a:pt x="3025140" y="3378708"/>
                  </a:lnTo>
                  <a:lnTo>
                    <a:pt x="3021636" y="3414839"/>
                  </a:lnTo>
                  <a:lnTo>
                    <a:pt x="2994876" y="3482813"/>
                  </a:lnTo>
                  <a:lnTo>
                    <a:pt x="2972462" y="3514116"/>
                  </a:lnTo>
                  <a:lnTo>
                    <a:pt x="2944587" y="3543270"/>
                  </a:lnTo>
                  <a:lnTo>
                    <a:pt x="2911672" y="3570005"/>
                  </a:lnTo>
                  <a:lnTo>
                    <a:pt x="2874139" y="3594051"/>
                  </a:lnTo>
                  <a:lnTo>
                    <a:pt x="2832409" y="3615138"/>
                  </a:lnTo>
                  <a:lnTo>
                    <a:pt x="2786904" y="3632996"/>
                  </a:lnTo>
                  <a:lnTo>
                    <a:pt x="2738046" y="3647356"/>
                  </a:lnTo>
                  <a:lnTo>
                    <a:pt x="2686254" y="3657947"/>
                  </a:lnTo>
                  <a:lnTo>
                    <a:pt x="2631952" y="3664499"/>
                  </a:lnTo>
                  <a:lnTo>
                    <a:pt x="2575560" y="3666744"/>
                  </a:lnTo>
                  <a:lnTo>
                    <a:pt x="2519167" y="3664499"/>
                  </a:lnTo>
                  <a:lnTo>
                    <a:pt x="2464865" y="3657947"/>
                  </a:lnTo>
                  <a:lnTo>
                    <a:pt x="2413073" y="3647356"/>
                  </a:lnTo>
                  <a:lnTo>
                    <a:pt x="2364215" y="3632996"/>
                  </a:lnTo>
                  <a:lnTo>
                    <a:pt x="2318710" y="3615138"/>
                  </a:lnTo>
                  <a:lnTo>
                    <a:pt x="2276980" y="3594051"/>
                  </a:lnTo>
                  <a:lnTo>
                    <a:pt x="2239447" y="3570005"/>
                  </a:lnTo>
                  <a:lnTo>
                    <a:pt x="2206532" y="3543270"/>
                  </a:lnTo>
                  <a:lnTo>
                    <a:pt x="2178657" y="3514116"/>
                  </a:lnTo>
                  <a:lnTo>
                    <a:pt x="2156243" y="3482813"/>
                  </a:lnTo>
                  <a:lnTo>
                    <a:pt x="2129483" y="3414839"/>
                  </a:lnTo>
                  <a:lnTo>
                    <a:pt x="2125980" y="3378708"/>
                  </a:lnTo>
                  <a:close/>
                </a:path>
                <a:path w="3674745" h="4540250">
                  <a:moveTo>
                    <a:pt x="1370076" y="3503676"/>
                  </a:moveTo>
                  <a:lnTo>
                    <a:pt x="1374714" y="3459032"/>
                  </a:lnTo>
                  <a:lnTo>
                    <a:pt x="1388090" y="3417010"/>
                  </a:lnTo>
                  <a:lnTo>
                    <a:pt x="1409389" y="3378312"/>
                  </a:lnTo>
                  <a:lnTo>
                    <a:pt x="1437800" y="3343641"/>
                  </a:lnTo>
                  <a:lnTo>
                    <a:pt x="1472512" y="3313698"/>
                  </a:lnTo>
                  <a:lnTo>
                    <a:pt x="1512711" y="3289187"/>
                  </a:lnTo>
                  <a:lnTo>
                    <a:pt x="1557585" y="3270809"/>
                  </a:lnTo>
                  <a:lnTo>
                    <a:pt x="1606323" y="3259267"/>
                  </a:lnTo>
                  <a:lnTo>
                    <a:pt x="1658112" y="3255264"/>
                  </a:lnTo>
                  <a:lnTo>
                    <a:pt x="1709900" y="3259267"/>
                  </a:lnTo>
                  <a:lnTo>
                    <a:pt x="1758638" y="3270809"/>
                  </a:lnTo>
                  <a:lnTo>
                    <a:pt x="1803512" y="3289187"/>
                  </a:lnTo>
                  <a:lnTo>
                    <a:pt x="1843711" y="3313698"/>
                  </a:lnTo>
                  <a:lnTo>
                    <a:pt x="1878423" y="3343641"/>
                  </a:lnTo>
                  <a:lnTo>
                    <a:pt x="1906834" y="3378312"/>
                  </a:lnTo>
                  <a:lnTo>
                    <a:pt x="1928133" y="3417010"/>
                  </a:lnTo>
                  <a:lnTo>
                    <a:pt x="1941509" y="3459032"/>
                  </a:lnTo>
                  <a:lnTo>
                    <a:pt x="1946148" y="3503676"/>
                  </a:lnTo>
                  <a:lnTo>
                    <a:pt x="1941509" y="3548329"/>
                  </a:lnTo>
                  <a:lnTo>
                    <a:pt x="1928133" y="3590356"/>
                  </a:lnTo>
                  <a:lnTo>
                    <a:pt x="1906834" y="3629056"/>
                  </a:lnTo>
                  <a:lnTo>
                    <a:pt x="1878423" y="3663726"/>
                  </a:lnTo>
                  <a:lnTo>
                    <a:pt x="1843711" y="3693665"/>
                  </a:lnTo>
                  <a:lnTo>
                    <a:pt x="1803512" y="3718173"/>
                  </a:lnTo>
                  <a:lnTo>
                    <a:pt x="1758638" y="3736547"/>
                  </a:lnTo>
                  <a:lnTo>
                    <a:pt x="1709900" y="3748085"/>
                  </a:lnTo>
                  <a:lnTo>
                    <a:pt x="1658112" y="3752088"/>
                  </a:lnTo>
                  <a:lnTo>
                    <a:pt x="1606323" y="3748085"/>
                  </a:lnTo>
                  <a:lnTo>
                    <a:pt x="1557585" y="3736547"/>
                  </a:lnTo>
                  <a:lnTo>
                    <a:pt x="1512711" y="3718173"/>
                  </a:lnTo>
                  <a:lnTo>
                    <a:pt x="1472512" y="3693665"/>
                  </a:lnTo>
                  <a:lnTo>
                    <a:pt x="1437800" y="3663726"/>
                  </a:lnTo>
                  <a:lnTo>
                    <a:pt x="1409389" y="3629056"/>
                  </a:lnTo>
                  <a:lnTo>
                    <a:pt x="1388090" y="3590356"/>
                  </a:lnTo>
                  <a:lnTo>
                    <a:pt x="1374714" y="3548329"/>
                  </a:lnTo>
                  <a:lnTo>
                    <a:pt x="1370076" y="3503676"/>
                  </a:lnTo>
                  <a:close/>
                </a:path>
                <a:path w="3674745" h="4540250">
                  <a:moveTo>
                    <a:pt x="1786128" y="4291584"/>
                  </a:moveTo>
                  <a:lnTo>
                    <a:pt x="1790766" y="4246930"/>
                  </a:lnTo>
                  <a:lnTo>
                    <a:pt x="1804142" y="4204903"/>
                  </a:lnTo>
                  <a:lnTo>
                    <a:pt x="1825441" y="4166203"/>
                  </a:lnTo>
                  <a:lnTo>
                    <a:pt x="1853852" y="4131533"/>
                  </a:lnTo>
                  <a:lnTo>
                    <a:pt x="1888564" y="4101594"/>
                  </a:lnTo>
                  <a:lnTo>
                    <a:pt x="1928763" y="4077086"/>
                  </a:lnTo>
                  <a:lnTo>
                    <a:pt x="1973637" y="4058712"/>
                  </a:lnTo>
                  <a:lnTo>
                    <a:pt x="2022375" y="4047174"/>
                  </a:lnTo>
                  <a:lnTo>
                    <a:pt x="2074164" y="4043172"/>
                  </a:lnTo>
                  <a:lnTo>
                    <a:pt x="2125952" y="4047174"/>
                  </a:lnTo>
                  <a:lnTo>
                    <a:pt x="2174690" y="4058712"/>
                  </a:lnTo>
                  <a:lnTo>
                    <a:pt x="2219564" y="4077086"/>
                  </a:lnTo>
                  <a:lnTo>
                    <a:pt x="2259763" y="4101594"/>
                  </a:lnTo>
                  <a:lnTo>
                    <a:pt x="2294475" y="4131533"/>
                  </a:lnTo>
                  <a:lnTo>
                    <a:pt x="2322886" y="4166203"/>
                  </a:lnTo>
                  <a:lnTo>
                    <a:pt x="2344185" y="4204903"/>
                  </a:lnTo>
                  <a:lnTo>
                    <a:pt x="2357561" y="4246930"/>
                  </a:lnTo>
                  <a:lnTo>
                    <a:pt x="2362200" y="4291584"/>
                  </a:lnTo>
                  <a:lnTo>
                    <a:pt x="2357561" y="4336237"/>
                  </a:lnTo>
                  <a:lnTo>
                    <a:pt x="2344185" y="4378264"/>
                  </a:lnTo>
                  <a:lnTo>
                    <a:pt x="2322886" y="4416964"/>
                  </a:lnTo>
                  <a:lnTo>
                    <a:pt x="2294475" y="4451634"/>
                  </a:lnTo>
                  <a:lnTo>
                    <a:pt x="2259763" y="4481573"/>
                  </a:lnTo>
                  <a:lnTo>
                    <a:pt x="2219564" y="4506081"/>
                  </a:lnTo>
                  <a:lnTo>
                    <a:pt x="2174690" y="4524455"/>
                  </a:lnTo>
                  <a:lnTo>
                    <a:pt x="2125952" y="4535993"/>
                  </a:lnTo>
                  <a:lnTo>
                    <a:pt x="2074164" y="4539996"/>
                  </a:lnTo>
                  <a:lnTo>
                    <a:pt x="2022375" y="4535993"/>
                  </a:lnTo>
                  <a:lnTo>
                    <a:pt x="1973637" y="4524455"/>
                  </a:lnTo>
                  <a:lnTo>
                    <a:pt x="1928763" y="4506081"/>
                  </a:lnTo>
                  <a:lnTo>
                    <a:pt x="1888564" y="4481573"/>
                  </a:lnTo>
                  <a:lnTo>
                    <a:pt x="1853852" y="4451634"/>
                  </a:lnTo>
                  <a:lnTo>
                    <a:pt x="1825441" y="4416964"/>
                  </a:lnTo>
                  <a:lnTo>
                    <a:pt x="1804142" y="4378264"/>
                  </a:lnTo>
                  <a:lnTo>
                    <a:pt x="1790766" y="4336237"/>
                  </a:lnTo>
                  <a:lnTo>
                    <a:pt x="1786128" y="4291584"/>
                  </a:lnTo>
                  <a:close/>
                </a:path>
                <a:path w="3674745" h="4540250">
                  <a:moveTo>
                    <a:pt x="2557272" y="4157472"/>
                  </a:moveTo>
                  <a:lnTo>
                    <a:pt x="2561910" y="4112818"/>
                  </a:lnTo>
                  <a:lnTo>
                    <a:pt x="2575286" y="4070791"/>
                  </a:lnTo>
                  <a:lnTo>
                    <a:pt x="2596585" y="4032091"/>
                  </a:lnTo>
                  <a:lnTo>
                    <a:pt x="2624996" y="3997421"/>
                  </a:lnTo>
                  <a:lnTo>
                    <a:pt x="2659708" y="3967482"/>
                  </a:lnTo>
                  <a:lnTo>
                    <a:pt x="2699907" y="3942974"/>
                  </a:lnTo>
                  <a:lnTo>
                    <a:pt x="2744781" y="3924600"/>
                  </a:lnTo>
                  <a:lnTo>
                    <a:pt x="2793519" y="3913062"/>
                  </a:lnTo>
                  <a:lnTo>
                    <a:pt x="2845308" y="3909060"/>
                  </a:lnTo>
                  <a:lnTo>
                    <a:pt x="2897096" y="3913062"/>
                  </a:lnTo>
                  <a:lnTo>
                    <a:pt x="2945834" y="3924600"/>
                  </a:lnTo>
                  <a:lnTo>
                    <a:pt x="2990708" y="3942974"/>
                  </a:lnTo>
                  <a:lnTo>
                    <a:pt x="3030907" y="3967482"/>
                  </a:lnTo>
                  <a:lnTo>
                    <a:pt x="3065619" y="3997421"/>
                  </a:lnTo>
                  <a:lnTo>
                    <a:pt x="3094030" y="4032091"/>
                  </a:lnTo>
                  <a:lnTo>
                    <a:pt x="3115329" y="4070791"/>
                  </a:lnTo>
                  <a:lnTo>
                    <a:pt x="3128705" y="4112818"/>
                  </a:lnTo>
                  <a:lnTo>
                    <a:pt x="3133344" y="4157472"/>
                  </a:lnTo>
                  <a:lnTo>
                    <a:pt x="3128705" y="4202125"/>
                  </a:lnTo>
                  <a:lnTo>
                    <a:pt x="3115329" y="4244152"/>
                  </a:lnTo>
                  <a:lnTo>
                    <a:pt x="3094030" y="4282852"/>
                  </a:lnTo>
                  <a:lnTo>
                    <a:pt x="3065619" y="4317522"/>
                  </a:lnTo>
                  <a:lnTo>
                    <a:pt x="3030907" y="4347461"/>
                  </a:lnTo>
                  <a:lnTo>
                    <a:pt x="2990708" y="4371969"/>
                  </a:lnTo>
                  <a:lnTo>
                    <a:pt x="2945834" y="4390343"/>
                  </a:lnTo>
                  <a:lnTo>
                    <a:pt x="2897096" y="4401881"/>
                  </a:lnTo>
                  <a:lnTo>
                    <a:pt x="2845308" y="4405884"/>
                  </a:lnTo>
                  <a:lnTo>
                    <a:pt x="2793519" y="4401881"/>
                  </a:lnTo>
                  <a:lnTo>
                    <a:pt x="2744781" y="4390343"/>
                  </a:lnTo>
                  <a:lnTo>
                    <a:pt x="2699907" y="4371969"/>
                  </a:lnTo>
                  <a:lnTo>
                    <a:pt x="2659708" y="4347461"/>
                  </a:lnTo>
                  <a:lnTo>
                    <a:pt x="2624996" y="4317522"/>
                  </a:lnTo>
                  <a:lnTo>
                    <a:pt x="2596585" y="4282852"/>
                  </a:lnTo>
                  <a:lnTo>
                    <a:pt x="2575286" y="4244152"/>
                  </a:lnTo>
                  <a:lnTo>
                    <a:pt x="2561910" y="4202125"/>
                  </a:lnTo>
                  <a:lnTo>
                    <a:pt x="2557272" y="415747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2979419" y="3250691"/>
              <a:ext cx="5129530" cy="2771140"/>
            </a:xfrm>
            <a:custGeom>
              <a:avLst/>
              <a:gdLst/>
              <a:ahLst/>
              <a:cxnLst/>
              <a:rect l="l" t="t" r="r" b="b"/>
              <a:pathLst>
                <a:path w="5129530" h="2771140">
                  <a:moveTo>
                    <a:pt x="0" y="0"/>
                  </a:moveTo>
                  <a:lnTo>
                    <a:pt x="5120385" y="0"/>
                  </a:lnTo>
                </a:path>
                <a:path w="5129530" h="2771140">
                  <a:moveTo>
                    <a:pt x="9143" y="897636"/>
                  </a:moveTo>
                  <a:lnTo>
                    <a:pt x="5129530" y="897636"/>
                  </a:lnTo>
                </a:path>
                <a:path w="5129530" h="2771140">
                  <a:moveTo>
                    <a:pt x="9143" y="1978152"/>
                  </a:moveTo>
                  <a:lnTo>
                    <a:pt x="5129530" y="1978152"/>
                  </a:lnTo>
                </a:path>
                <a:path w="5129530" h="2771140">
                  <a:moveTo>
                    <a:pt x="9143" y="2770632"/>
                  </a:moveTo>
                  <a:lnTo>
                    <a:pt x="5129530" y="2770632"/>
                  </a:lnTo>
                </a:path>
              </a:pathLst>
            </a:custGeom>
            <a:ln w="9144">
              <a:solidFill>
                <a:srgbClr val="497DB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73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548680"/>
            <a:ext cx="70021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200" spc="-15" dirty="0" err="1"/>
              <a:t>Agglomerative</a:t>
            </a:r>
            <a:r>
              <a:rPr lang="fr-FR" sz="3200" spc="-15" dirty="0"/>
              <a:t> </a:t>
            </a:r>
            <a:r>
              <a:rPr lang="fr-FR" sz="3200" spc="-20" dirty="0" err="1"/>
              <a:t>hierarchical</a:t>
            </a:r>
            <a:r>
              <a:rPr lang="fr-FR" sz="3200" spc="5" dirty="0"/>
              <a:t> </a:t>
            </a:r>
            <a:r>
              <a:rPr lang="fr-FR" sz="3200" spc="-15" dirty="0" err="1"/>
              <a:t>clustering</a:t>
            </a:r>
            <a:endParaRPr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29-47E6-4C62-A955-F1BDE561296D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34</a:t>
            </a:fld>
            <a:endParaRPr lang="fr-FR"/>
          </a:p>
        </p:txBody>
      </p:sp>
      <p:sp>
        <p:nvSpPr>
          <p:cNvPr id="14" name="object 3"/>
          <p:cNvSpPr/>
          <p:nvPr/>
        </p:nvSpPr>
        <p:spPr>
          <a:xfrm>
            <a:off x="653391" y="1552716"/>
            <a:ext cx="7357668" cy="5011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5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302459"/>
            <a:ext cx="700214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200" spc="-10" dirty="0" err="1"/>
              <a:t>Divisive</a:t>
            </a:r>
            <a:r>
              <a:rPr lang="fr-FR" sz="3200" spc="-10" dirty="0"/>
              <a:t> vs.</a:t>
            </a:r>
            <a:r>
              <a:rPr lang="fr-FR" sz="3200" spc="-55" dirty="0"/>
              <a:t> 			</a:t>
            </a:r>
            <a:r>
              <a:rPr lang="fr-FR" sz="3200" spc="-10" dirty="0" err="1"/>
              <a:t>Agglomerative</a:t>
            </a:r>
            <a:endParaRPr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A829-47E6-4C62-A955-F1BDE561296D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35</a:t>
            </a:fld>
            <a:endParaRPr lang="fr-FR"/>
          </a:p>
        </p:txBody>
      </p:sp>
      <p:sp>
        <p:nvSpPr>
          <p:cNvPr id="7" name="object 3"/>
          <p:cNvSpPr/>
          <p:nvPr/>
        </p:nvSpPr>
        <p:spPr>
          <a:xfrm>
            <a:off x="659385" y="1591181"/>
            <a:ext cx="7860280" cy="5132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6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557242"/>
            <a:ext cx="756084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3200" spc="-10" dirty="0">
                <a:solidFill>
                  <a:schemeClr val="bg2">
                    <a:lumMod val="50000"/>
                  </a:schemeClr>
                </a:solidFill>
              </a:rPr>
              <a:t>K-</a:t>
            </a:r>
            <a:r>
              <a:rPr lang="fr-FR" sz="3200" spc="-10" dirty="0" err="1">
                <a:solidFill>
                  <a:schemeClr val="bg2">
                    <a:lumMod val="50000"/>
                  </a:schemeClr>
                </a:solidFill>
              </a:rPr>
              <a:t>Means</a:t>
            </a:r>
            <a:r>
              <a:rPr lang="fr-FR" sz="3200" spc="-10" dirty="0">
                <a:solidFill>
                  <a:schemeClr val="bg2">
                    <a:lumMod val="50000"/>
                  </a:schemeClr>
                </a:solidFill>
              </a:rPr>
              <a:t> vs </a:t>
            </a:r>
            <a:r>
              <a:rPr lang="fr-FR" sz="3200" spc="-10" dirty="0" err="1">
                <a:solidFill>
                  <a:schemeClr val="bg2">
                    <a:lumMod val="50000"/>
                  </a:schemeClr>
                </a:solidFill>
              </a:rPr>
              <a:t>Hierarchical</a:t>
            </a:r>
            <a:r>
              <a:rPr lang="fr-FR" sz="3200" spc="-10" dirty="0">
                <a:solidFill>
                  <a:schemeClr val="bg2">
                    <a:lumMod val="50000"/>
                  </a:schemeClr>
                </a:solidFill>
              </a:rPr>
              <a:t> Clustering</a:t>
            </a:r>
            <a:endParaRPr sz="32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7620000" cy="4999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Hierarchical clustering can’t handle big data well but K Means clustering can. This is because the time complexity of K Means is linear i.e. O(n) while that of hierarchical clustering is quadratic i.e. O(n</a:t>
            </a:r>
            <a:r>
              <a:rPr lang="en-US" sz="2000" baseline="30000" dirty="0"/>
              <a:t>2</a:t>
            </a:r>
            <a:r>
              <a:rPr lang="en-US" sz="2000" dirty="0"/>
              <a:t>).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In K Means clustering, since we start with random choice of clusters, the results produced by running the algorithm multiple times might differ. While results are reproducible in Hierarchical clustering.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K Means is found to work well when the shape of the clusters is hyper spherical (like circle in 2D, sphere in 3D).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K Means clustering requires prior knowledge of K i.e. no. of clusters you want to divide your data into. But, you can stop at whatever number of clusters you find appropriate in hierarchical clustering by interpreting the </a:t>
            </a:r>
            <a:r>
              <a:rPr lang="en-US" sz="2000" dirty="0" err="1"/>
              <a:t>dendrogram</a:t>
            </a:r>
            <a:endParaRPr lang="en-US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DA3-77EE-4B82-8AE8-936B7EF55F26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3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548680"/>
            <a:ext cx="38295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400" dirty="0"/>
              <a:t>Application Area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30419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Recommendation engines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Market segmentation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Social network analysis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Search result grouping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Medical imaging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Image segmentation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Anomaly detection</a:t>
            </a:r>
            <a:endParaRPr lang="en-US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DA3-77EE-4B82-8AE8-936B7EF55F26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476672"/>
            <a:ext cx="382951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</a:t>
            </a:r>
            <a:r>
              <a:rPr sz="4400" spc="20" dirty="0"/>
              <a:t>r</a:t>
            </a:r>
            <a:r>
              <a:rPr sz="4400" dirty="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Clustering has </a:t>
            </a:r>
            <a:r>
              <a:rPr dirty="0"/>
              <a:t>a long </a:t>
            </a:r>
            <a:r>
              <a:rPr spc="-10" dirty="0"/>
              <a:t>history </a:t>
            </a:r>
            <a:r>
              <a:rPr dirty="0"/>
              <a:t>and </a:t>
            </a:r>
            <a:r>
              <a:rPr spc="-5" dirty="0"/>
              <a:t>still </a:t>
            </a:r>
            <a:r>
              <a:rPr dirty="0"/>
              <a:t>is in </a:t>
            </a:r>
            <a:r>
              <a:rPr spc="-5" dirty="0"/>
              <a:t>active</a:t>
            </a:r>
            <a:r>
              <a:rPr spc="-50" dirty="0"/>
              <a:t> </a:t>
            </a:r>
            <a:r>
              <a:rPr spc="-10" dirty="0"/>
              <a:t>research</a:t>
            </a:r>
          </a:p>
          <a:p>
            <a:pPr marL="778510" marR="5080" lvl="1" indent="-28702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78510" algn="l"/>
                <a:tab pos="779145" algn="l"/>
              </a:tabLst>
            </a:pPr>
            <a:r>
              <a:rPr sz="2200" spc="-15" dirty="0">
                <a:latin typeface="Carlito"/>
                <a:cs typeface="Carlito"/>
              </a:rPr>
              <a:t>There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huge </a:t>
            </a:r>
            <a:r>
              <a:rPr sz="2200" spc="-10" dirty="0">
                <a:latin typeface="Carlito"/>
                <a:cs typeface="Carlito"/>
              </a:rPr>
              <a:t>number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clustering </a:t>
            </a:r>
            <a:r>
              <a:rPr sz="2200" spc="-5" dirty="0">
                <a:latin typeface="Carlito"/>
                <a:cs typeface="Carlito"/>
              </a:rPr>
              <a:t>algorithms, among them:  Density based algorithm, Sub-space </a:t>
            </a:r>
            <a:r>
              <a:rPr sz="2200" spc="-10" dirty="0">
                <a:latin typeface="Carlito"/>
                <a:cs typeface="Carlito"/>
              </a:rPr>
              <a:t>clustering, Scale-up </a:t>
            </a:r>
            <a:r>
              <a:rPr sz="2200" spc="-5" dirty="0">
                <a:latin typeface="Carlito"/>
                <a:cs typeface="Carlito"/>
              </a:rPr>
              <a:t>methods,  </a:t>
            </a:r>
            <a:r>
              <a:rPr sz="2200" spc="-15" dirty="0">
                <a:latin typeface="Carlito"/>
                <a:cs typeface="Carlito"/>
              </a:rPr>
              <a:t>Neural networks </a:t>
            </a:r>
            <a:r>
              <a:rPr sz="2200" spc="-5" dirty="0">
                <a:latin typeface="Carlito"/>
                <a:cs typeface="Carlito"/>
              </a:rPr>
              <a:t>based </a:t>
            </a:r>
            <a:r>
              <a:rPr sz="2200" spc="-10" dirty="0">
                <a:latin typeface="Carlito"/>
                <a:cs typeface="Carlito"/>
              </a:rPr>
              <a:t>methods, </a:t>
            </a:r>
            <a:r>
              <a:rPr sz="2200" spc="-15" dirty="0">
                <a:latin typeface="Carlito"/>
                <a:cs typeface="Carlito"/>
              </a:rPr>
              <a:t>Fuzzy </a:t>
            </a:r>
            <a:r>
              <a:rPr sz="2200" spc="-5" dirty="0">
                <a:latin typeface="Carlito"/>
                <a:cs typeface="Carlito"/>
              </a:rPr>
              <a:t>clustering, </a:t>
            </a:r>
            <a:r>
              <a:rPr sz="2200" spc="-10" dirty="0">
                <a:latin typeface="Carlito"/>
                <a:cs typeface="Carlito"/>
              </a:rPr>
              <a:t>Co-clustering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…</a:t>
            </a:r>
            <a:endParaRPr sz="2200" dirty="0">
              <a:latin typeface="Carlito"/>
              <a:cs typeface="Carlito"/>
            </a:endParaRPr>
          </a:p>
          <a:p>
            <a:pPr marL="778510" lvl="1" indent="-287020">
              <a:lnSpc>
                <a:spcPct val="100000"/>
              </a:lnSpc>
              <a:buFont typeface="Arial"/>
              <a:buChar char="–"/>
              <a:tabLst>
                <a:tab pos="778510" algn="l"/>
                <a:tab pos="779145" algn="l"/>
              </a:tabLst>
            </a:pPr>
            <a:r>
              <a:rPr sz="2200" spc="-10" dirty="0">
                <a:latin typeface="Carlito"/>
                <a:cs typeface="Carlito"/>
              </a:rPr>
              <a:t>More are still coming every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year</a:t>
            </a:r>
            <a:endParaRPr sz="2200" dirty="0">
              <a:latin typeface="Carlito"/>
              <a:cs typeface="Carlito"/>
            </a:endParaRPr>
          </a:p>
          <a:p>
            <a:pPr marL="377825" indent="-342900">
              <a:lnSpc>
                <a:spcPts val="3090"/>
              </a:lnSpc>
              <a:spcBef>
                <a:spcPts val="3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Clustering </a:t>
            </a:r>
            <a:r>
              <a:rPr dirty="0"/>
              <a:t>is </a:t>
            </a:r>
            <a:r>
              <a:rPr spc="-10" dirty="0"/>
              <a:t>hard </a:t>
            </a:r>
            <a:r>
              <a:rPr spc="-15" dirty="0"/>
              <a:t>to </a:t>
            </a:r>
            <a:r>
              <a:rPr spc="-10" dirty="0"/>
              <a:t>evaluate, </a:t>
            </a:r>
            <a:r>
              <a:rPr spc="-5" dirty="0"/>
              <a:t>but very useful </a:t>
            </a:r>
            <a:r>
              <a:rPr dirty="0"/>
              <a:t>in</a:t>
            </a:r>
            <a:r>
              <a:rPr spc="-95" dirty="0"/>
              <a:t> </a:t>
            </a:r>
            <a:r>
              <a:rPr spc="-5" dirty="0"/>
              <a:t>practice</a:t>
            </a:r>
          </a:p>
          <a:p>
            <a:pPr marL="377825" marR="435609" indent="-342900">
              <a:lnSpc>
                <a:spcPts val="3120"/>
              </a:lnSpc>
              <a:spcBef>
                <a:spcPts val="7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Clustering </a:t>
            </a:r>
            <a:r>
              <a:rPr dirty="0"/>
              <a:t>is </a:t>
            </a:r>
            <a:r>
              <a:rPr spc="-5" dirty="0"/>
              <a:t>highly application dependent </a:t>
            </a:r>
            <a:r>
              <a:rPr dirty="0"/>
              <a:t>(and </a:t>
            </a:r>
            <a:r>
              <a:rPr spc="-15" dirty="0"/>
              <a:t>to </a:t>
            </a:r>
            <a:r>
              <a:rPr spc="-5" dirty="0"/>
              <a:t>some  </a:t>
            </a:r>
            <a:r>
              <a:rPr spc="-10" dirty="0"/>
              <a:t>extent</a:t>
            </a:r>
            <a:r>
              <a:rPr spc="-40" dirty="0"/>
              <a:t> </a:t>
            </a:r>
            <a:r>
              <a:rPr spc="-5" dirty="0"/>
              <a:t>subjective)</a:t>
            </a:r>
          </a:p>
          <a:p>
            <a:pPr marL="377825" marR="852805" indent="-342900">
              <a:lnSpc>
                <a:spcPts val="312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Competitive </a:t>
            </a:r>
            <a:r>
              <a:rPr dirty="0"/>
              <a:t>learning in </a:t>
            </a:r>
            <a:r>
              <a:rPr spc="-5" dirty="0"/>
              <a:t>neuronal </a:t>
            </a:r>
            <a:r>
              <a:rPr spc="-10" dirty="0"/>
              <a:t>networks performs  </a:t>
            </a:r>
            <a:r>
              <a:rPr spc="-5" dirty="0"/>
              <a:t>clustering analysis of </a:t>
            </a:r>
            <a:r>
              <a:rPr dirty="0"/>
              <a:t>the input</a:t>
            </a:r>
            <a:r>
              <a:rPr spc="-70" dirty="0"/>
              <a:t> </a:t>
            </a:r>
            <a:r>
              <a:rPr spc="-15" dirty="0"/>
              <a:t>data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BDA3-77EE-4B82-8AE8-936B7EF55F26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0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52" y="332656"/>
            <a:ext cx="382951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400" spc="-5" dirty="0" err="1" smtClean="0"/>
              <a:t>References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03232" cy="2834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indent="-342900">
              <a:spcBef>
                <a:spcPts val="10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lang="fr-FR" sz="2000" i="1" dirty="0" smtClean="0"/>
              <a:t>[1]</a:t>
            </a:r>
            <a:r>
              <a:rPr lang="fr-FR" sz="2000" i="1" dirty="0" err="1" smtClean="0"/>
              <a:t>SauravKaushik,</a:t>
            </a:r>
            <a:r>
              <a:rPr lang="fr-FR" sz="2000" i="1" spc="-15" dirty="0" err="1" smtClean="0"/>
              <a:t>Available:https</a:t>
            </a:r>
            <a:r>
              <a:rPr lang="fr-FR" sz="2000" i="1" spc="-15" dirty="0" smtClean="0"/>
              <a:t>://www.analyticsvidhya.com/blog/2016/11/an-introduction-to-clustering-and-different-methods-of-clustering/</a:t>
            </a:r>
          </a:p>
          <a:p>
            <a:pPr marL="377825" indent="-342900">
              <a:spcBef>
                <a:spcPts val="10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endParaRPr lang="fr-FR" sz="2000" i="1" spc="-15" dirty="0"/>
          </a:p>
          <a:p>
            <a:pPr marL="377825" indent="-342900">
              <a:spcBef>
                <a:spcPts val="10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lang="fr-FR" sz="2000" i="1" dirty="0" smtClean="0"/>
              <a:t>[</a:t>
            </a:r>
            <a:r>
              <a:rPr lang="fr-FR" sz="2000" i="1" dirty="0"/>
              <a:t>2</a:t>
            </a:r>
            <a:r>
              <a:rPr lang="fr-FR" sz="2000" i="1" dirty="0" smtClean="0"/>
              <a:t>] </a:t>
            </a:r>
            <a:r>
              <a:rPr lang="fr-FR" sz="2000" i="1" spc="-15" dirty="0"/>
              <a:t>Shimon </a:t>
            </a:r>
            <a:r>
              <a:rPr lang="fr-FR" sz="2000" i="1" spc="-15" dirty="0" err="1"/>
              <a:t>Ullman</a:t>
            </a:r>
            <a:r>
              <a:rPr lang="fr-FR" sz="2000" i="1" spc="-15" dirty="0"/>
              <a:t> + </a:t>
            </a:r>
            <a:r>
              <a:rPr lang="fr-FR" sz="2000" i="1" spc="-15" dirty="0" err="1"/>
              <a:t>Tomaso</a:t>
            </a:r>
            <a:r>
              <a:rPr lang="fr-FR" sz="2000" i="1" spc="-15" dirty="0"/>
              <a:t> </a:t>
            </a:r>
            <a:r>
              <a:rPr lang="fr-FR" sz="2000" i="1" spc="-15" dirty="0" err="1"/>
              <a:t>Poggio</a:t>
            </a:r>
            <a:r>
              <a:rPr lang="fr-FR" sz="2000" i="1" spc="-15" dirty="0"/>
              <a:t> Danny Harari + </a:t>
            </a:r>
            <a:r>
              <a:rPr lang="fr-FR" sz="2000" i="1" spc="-15" dirty="0" err="1"/>
              <a:t>Daneil</a:t>
            </a:r>
            <a:r>
              <a:rPr lang="fr-FR" sz="2000" i="1" spc="-15" dirty="0"/>
              <a:t> </a:t>
            </a:r>
            <a:r>
              <a:rPr lang="fr-FR" sz="2000" i="1" spc="-15" dirty="0" err="1"/>
              <a:t>Zysman</a:t>
            </a:r>
            <a:r>
              <a:rPr lang="fr-FR" sz="2000" i="1" spc="-15" dirty="0"/>
              <a:t> + Darren </a:t>
            </a:r>
            <a:r>
              <a:rPr lang="fr-FR" sz="2000" i="1" spc="-15" dirty="0" err="1" smtClean="0"/>
              <a:t>Seibert</a:t>
            </a:r>
            <a:r>
              <a:rPr lang="fr-FR" sz="2000" i="1" dirty="0" smtClean="0"/>
              <a:t>, </a:t>
            </a:r>
            <a:r>
              <a:rPr lang="fr-FR" sz="2000" i="1" dirty="0" err="1" smtClean="0"/>
              <a:t>Clustering,Fall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semesterPublishing</a:t>
            </a:r>
            <a:r>
              <a:rPr lang="fr-FR" sz="2000" i="1" dirty="0"/>
              <a:t>, </a:t>
            </a:r>
            <a:r>
              <a:rPr lang="fr-FR" sz="2000" i="1" dirty="0" smtClean="0"/>
              <a:t>2014.</a:t>
            </a:r>
          </a:p>
          <a:p>
            <a:pPr marL="377825" indent="-342900">
              <a:spcBef>
                <a:spcPts val="10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endParaRPr lang="fr-FR" sz="2000" i="1" spc="-15" dirty="0"/>
          </a:p>
          <a:p>
            <a:pPr marL="377825" indent="-342900">
              <a:spcBef>
                <a:spcPts val="105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lang="fr-FR" sz="2000" i="1" dirty="0" smtClean="0"/>
              <a:t>[3] Jason </a:t>
            </a:r>
            <a:r>
              <a:rPr lang="fr-FR" sz="2000" i="1" dirty="0" err="1"/>
              <a:t>Brownlee</a:t>
            </a:r>
            <a:r>
              <a:rPr lang="fr-FR" sz="2000" i="1" dirty="0"/>
              <a:t> </a:t>
            </a:r>
            <a:r>
              <a:rPr lang="fr-FR" sz="2000" i="1" dirty="0" err="1" smtClean="0"/>
              <a:t>PhD</a:t>
            </a:r>
            <a:r>
              <a:rPr lang="fr-FR" sz="2000" i="1" dirty="0"/>
              <a:t> </a:t>
            </a:r>
            <a:r>
              <a:rPr lang="fr-FR" sz="2000" i="1" spc="-15" dirty="0" err="1" smtClean="0"/>
              <a:t>Available:</a:t>
            </a:r>
            <a:r>
              <a:rPr lang="fr-FR" sz="2000" i="1" dirty="0" err="1" smtClean="0"/>
              <a:t>https</a:t>
            </a:r>
            <a:r>
              <a:rPr lang="fr-FR" sz="2000" i="1" dirty="0"/>
              <a:t>://machinelearningmastery.com/clustering-algorithms-with-python/</a:t>
            </a:r>
            <a:endParaRPr lang="fr-FR" sz="2000" i="1" spc="-15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E45C-8E70-49F1-AF55-6C3BCD6DCEB9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0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52400" y="461899"/>
            <a:ext cx="807874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spc="-15" smtClean="0"/>
              <a:t>Historic </a:t>
            </a:r>
            <a:r>
              <a:rPr lang="fr-FR" sz="4400" spc="-10" smtClean="0"/>
              <a:t>application </a:t>
            </a:r>
            <a:r>
              <a:rPr lang="fr-FR" sz="4400" smtClean="0"/>
              <a:t>of</a:t>
            </a:r>
            <a:r>
              <a:rPr lang="fr-FR" sz="4400" spc="5" smtClean="0"/>
              <a:t> </a:t>
            </a:r>
            <a:r>
              <a:rPr lang="fr-FR" sz="4400" spc="-10" smtClean="0"/>
              <a:t>clustering</a:t>
            </a:r>
            <a:endParaRPr lang="fr-FR" sz="4400" dirty="0"/>
          </a:p>
        </p:txBody>
      </p:sp>
      <p:sp>
        <p:nvSpPr>
          <p:cNvPr id="3" name="object 3"/>
          <p:cNvSpPr/>
          <p:nvPr/>
        </p:nvSpPr>
        <p:spPr>
          <a:xfrm>
            <a:off x="457200" y="1406665"/>
            <a:ext cx="6277981" cy="5065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5952" y="1620011"/>
            <a:ext cx="1159404" cy="1383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5910-E49D-4138-B7C2-CC2FB30EFA73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2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57200" y="274638"/>
            <a:ext cx="7620000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35760" marR="5080" indent="-848994">
              <a:spcBef>
                <a:spcPts val="95"/>
              </a:spcBef>
            </a:pPr>
            <a:r>
              <a:rPr lang="fr-FR" sz="3200" spc="-10" dirty="0" smtClean="0"/>
              <a:t>Computer </a:t>
            </a:r>
            <a:r>
              <a:rPr lang="fr-FR" sz="3200" spc="-5" dirty="0" smtClean="0"/>
              <a:t>vision </a:t>
            </a:r>
            <a:r>
              <a:rPr lang="fr-FR" sz="3200" spc="-10" dirty="0" smtClean="0"/>
              <a:t>application:  </a:t>
            </a:r>
          </a:p>
          <a:p>
            <a:pPr marL="1635760" marR="5080" indent="-848994">
              <a:spcBef>
                <a:spcPts val="95"/>
              </a:spcBef>
            </a:pPr>
            <a:r>
              <a:rPr lang="fr-FR" sz="3200" spc="-10" dirty="0"/>
              <a:t>	</a:t>
            </a:r>
            <a:r>
              <a:rPr lang="fr-FR" sz="3200" spc="-10" dirty="0" smtClean="0"/>
              <a:t>Image segmentation</a:t>
            </a:r>
            <a:endParaRPr lang="fr-FR" sz="3200" spc="-10" dirty="0"/>
          </a:p>
        </p:txBody>
      </p:sp>
      <p:sp>
        <p:nvSpPr>
          <p:cNvPr id="3" name="object 3"/>
          <p:cNvSpPr/>
          <p:nvPr/>
        </p:nvSpPr>
        <p:spPr>
          <a:xfrm>
            <a:off x="35287" y="1604325"/>
            <a:ext cx="8281130" cy="471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2A96-383B-4081-9203-D00B7E3412E1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5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-468560" y="304922"/>
            <a:ext cx="878497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35760" marR="5080" indent="-848994">
              <a:spcBef>
                <a:spcPts val="95"/>
              </a:spcBef>
            </a:pPr>
            <a:r>
              <a:rPr lang="fr-FR" sz="3200" spc="-10" dirty="0"/>
              <a:t>H</a:t>
            </a:r>
            <a:r>
              <a:rPr lang="fr-FR" sz="3200" spc="-10" dirty="0" smtClean="0"/>
              <a:t>ow </a:t>
            </a:r>
            <a:r>
              <a:rPr lang="fr-FR" sz="3200" spc="-10" dirty="0" err="1" smtClean="0"/>
              <a:t>clustering</a:t>
            </a:r>
            <a:r>
              <a:rPr lang="fr-FR" sz="3200" spc="-10" dirty="0" smtClean="0"/>
              <a:t> </a:t>
            </a:r>
            <a:r>
              <a:rPr lang="fr-FR" sz="3200" spc="-10" dirty="0" err="1" smtClean="0"/>
              <a:t>solve</a:t>
            </a:r>
            <a:r>
              <a:rPr lang="fr-FR" sz="3200" spc="-10" dirty="0" smtClean="0"/>
              <a:t> business </a:t>
            </a:r>
            <a:r>
              <a:rPr lang="fr-FR" sz="3200" spc="-10" dirty="0" err="1" smtClean="0"/>
              <a:t>problem</a:t>
            </a:r>
            <a:r>
              <a:rPr lang="fr-FR" sz="3200" spc="-10" dirty="0" smtClean="0"/>
              <a:t> </a:t>
            </a:r>
            <a:r>
              <a:rPr lang="fr-FR" sz="2400" spc="-10" dirty="0" err="1" smtClean="0"/>
              <a:t>Example:Customer</a:t>
            </a:r>
            <a:r>
              <a:rPr lang="fr-FR" sz="2400" spc="-10" dirty="0" smtClean="0"/>
              <a:t> Segmentation</a:t>
            </a:r>
            <a:endParaRPr lang="fr-FR" sz="2400" spc="-10" dirty="0"/>
          </a:p>
        </p:txBody>
      </p:sp>
      <p:pic>
        <p:nvPicPr>
          <p:cNvPr id="3074" name="Picture 2" descr="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" y="2132856"/>
            <a:ext cx="6408712" cy="30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55576" y="6044433"/>
            <a:ext cx="7560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chemeClr val="bg2">
                    <a:lumMod val="50000"/>
                  </a:schemeClr>
                </a:solidFill>
              </a:rPr>
              <a:t>Image </a:t>
            </a:r>
            <a:r>
              <a:rPr lang="fr-FR" sz="800" i="1" dirty="0" err="1" smtClean="0">
                <a:solidFill>
                  <a:schemeClr val="bg2">
                    <a:lumMod val="50000"/>
                  </a:schemeClr>
                </a:solidFill>
              </a:rPr>
              <a:t>Source:https</a:t>
            </a:r>
            <a:r>
              <a:rPr lang="fr-FR" sz="800" i="1" dirty="0" smtClean="0">
                <a:solidFill>
                  <a:schemeClr val="bg2">
                    <a:lumMod val="50000"/>
                  </a:schemeClr>
                </a:solidFill>
              </a:rPr>
              <a:t>://medium.com/</a:t>
            </a:r>
            <a:r>
              <a:rPr lang="fr-FR" sz="800" i="1" dirty="0" err="1" smtClean="0">
                <a:solidFill>
                  <a:schemeClr val="bg2">
                    <a:lumMod val="50000"/>
                  </a:schemeClr>
                </a:solidFill>
              </a:rPr>
              <a:t>analytics-vidhya</a:t>
            </a:r>
            <a:r>
              <a:rPr lang="fr-FR" sz="800" i="1" dirty="0" smtClean="0">
                <a:solidFill>
                  <a:schemeClr val="bg2">
                    <a:lumMod val="50000"/>
                  </a:schemeClr>
                </a:solidFill>
              </a:rPr>
              <a:t>/customer-segmentation-for-differentiated-targeting-in-marketing-using-clustering-analysis-3ed0b883c18b</a:t>
            </a:r>
            <a:endParaRPr lang="fr-FR" sz="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62-01B7-4C86-8804-D13794166930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6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12879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ject 2"/>
          <p:cNvSpPr txBox="1">
            <a:spLocks/>
          </p:cNvSpPr>
          <p:nvPr/>
        </p:nvSpPr>
        <p:spPr>
          <a:xfrm>
            <a:off x="457200" y="274638"/>
            <a:ext cx="7620000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35760" marR="5080" indent="-848994">
              <a:spcBef>
                <a:spcPts val="95"/>
              </a:spcBef>
            </a:pPr>
            <a:r>
              <a:rPr lang="fr-FR" sz="3200" spc="-10" dirty="0" smtClean="0"/>
              <a:t>Clustering Real World </a:t>
            </a:r>
            <a:r>
              <a:rPr lang="fr-FR" sz="3200" spc="-10" dirty="0" err="1" smtClean="0"/>
              <a:t>Example</a:t>
            </a:r>
            <a:r>
              <a:rPr lang="fr-FR" sz="3200" spc="-10" dirty="0" smtClean="0"/>
              <a:t>:</a:t>
            </a:r>
          </a:p>
          <a:p>
            <a:pPr marL="1635760" marR="5080" indent="-848994">
              <a:spcBef>
                <a:spcPts val="95"/>
              </a:spcBef>
            </a:pPr>
            <a:r>
              <a:rPr lang="fr-FR" sz="3200" spc="-10" dirty="0"/>
              <a:t>	</a:t>
            </a:r>
            <a:r>
              <a:rPr lang="fr-FR" sz="3200" spc="-10" dirty="0" smtClean="0"/>
              <a:t>Customer segmentation</a:t>
            </a:r>
            <a:endParaRPr lang="fr-FR" sz="3200" spc="-10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6044433"/>
            <a:ext cx="7560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chemeClr val="bg2">
                    <a:lumMod val="50000"/>
                  </a:schemeClr>
                </a:solidFill>
              </a:rPr>
              <a:t>Image </a:t>
            </a:r>
            <a:r>
              <a:rPr lang="fr-FR" sz="800" i="1" dirty="0" err="1" smtClean="0">
                <a:solidFill>
                  <a:schemeClr val="bg2">
                    <a:lumMod val="50000"/>
                  </a:schemeClr>
                </a:solidFill>
              </a:rPr>
              <a:t>Source:https</a:t>
            </a:r>
            <a:r>
              <a:rPr lang="fr-FR" sz="800" i="1" dirty="0" smtClean="0">
                <a:solidFill>
                  <a:schemeClr val="bg2">
                    <a:lumMod val="50000"/>
                  </a:schemeClr>
                </a:solidFill>
              </a:rPr>
              <a:t>://medium.com/@</a:t>
            </a:r>
            <a:r>
              <a:rPr lang="fr-FR" sz="800" i="1" dirty="0" err="1" smtClean="0">
                <a:solidFill>
                  <a:schemeClr val="bg2">
                    <a:lumMod val="50000"/>
                  </a:schemeClr>
                </a:solidFill>
              </a:rPr>
              <a:t>sygong</a:t>
            </a:r>
            <a:r>
              <a:rPr lang="fr-FR" sz="800" i="1" dirty="0" smtClean="0">
                <a:solidFill>
                  <a:schemeClr val="bg2">
                    <a:lumMod val="50000"/>
                  </a:schemeClr>
                </a:solidFill>
              </a:rPr>
              <a:t>/k-means-clustering-for-customer-segmentations-a-practical-real-world-example-196a10323b9f</a:t>
            </a:r>
            <a:endParaRPr lang="fr-FR" sz="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B34F-1089-488C-80BB-90FB178AFBAC}" type="datetime1">
              <a:rPr lang="fr-FR" smtClean="0"/>
              <a:t>04/06/2020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95536" y="461899"/>
            <a:ext cx="620122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fr-FR" sz="4400" spc="-15" dirty="0" smtClean="0"/>
              <a:t>Types </a:t>
            </a:r>
            <a:r>
              <a:rPr lang="fr-FR" sz="4400" dirty="0" smtClean="0"/>
              <a:t>of</a:t>
            </a:r>
            <a:r>
              <a:rPr lang="fr-FR" sz="4400" spc="5" dirty="0" smtClean="0"/>
              <a:t> </a:t>
            </a:r>
            <a:r>
              <a:rPr lang="fr-FR" sz="4400" spc="-10" dirty="0" err="1" smtClean="0"/>
              <a:t>clustering</a:t>
            </a:r>
            <a:endParaRPr lang="fr-FR" sz="4400" dirty="0"/>
          </a:p>
        </p:txBody>
      </p:sp>
      <p:sp>
        <p:nvSpPr>
          <p:cNvPr id="5" name="Rectangle 4"/>
          <p:cNvSpPr/>
          <p:nvPr/>
        </p:nvSpPr>
        <p:spPr>
          <a:xfrm>
            <a:off x="323528" y="1484784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Hard </a:t>
            </a:r>
            <a:r>
              <a:rPr lang="en-US" b="1" dirty="0"/>
              <a:t>Clustering:</a:t>
            </a:r>
            <a:r>
              <a:rPr lang="en-US" dirty="0"/>
              <a:t> In hard clustering, each data point either belongs to a cluster completely or not.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 in the </a:t>
            </a:r>
            <a:r>
              <a:rPr lang="en-US" dirty="0" smtClean="0"/>
              <a:t>previous example </a:t>
            </a:r>
            <a:r>
              <a:rPr lang="en-US" dirty="0"/>
              <a:t>each customer is put into one group out of the </a:t>
            </a:r>
            <a:r>
              <a:rPr lang="en-US" dirty="0" smtClean="0"/>
              <a:t>6 </a:t>
            </a:r>
            <a:r>
              <a:rPr lang="en-US" dirty="0"/>
              <a:t>groups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Soft Clustering</a:t>
            </a:r>
            <a:r>
              <a:rPr lang="en-US" dirty="0"/>
              <a:t>: In soft clustering, instead of putting each data point into a separate cluster, a probability or likelihood of that data point to be in those clusters is assigned.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example, from the above scenario each costumer is assigned a probability to be in either of 6</a:t>
            </a:r>
            <a:r>
              <a:rPr lang="en-US" dirty="0" smtClean="0"/>
              <a:t> </a:t>
            </a:r>
            <a:r>
              <a:rPr lang="en-US" dirty="0"/>
              <a:t>clusters of the retail store.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DD68-C1B9-4F67-83B8-DCDFF6C8B753}" type="datetime1">
              <a:rPr lang="fr-FR" smtClean="0"/>
              <a:t>04/06/2020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6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81000" y="461899"/>
            <a:ext cx="790374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5" dirty="0" smtClean="0"/>
              <a:t>What do </a:t>
            </a:r>
            <a:r>
              <a:rPr lang="en-US" sz="3200" spc="-30" dirty="0" smtClean="0"/>
              <a:t>we </a:t>
            </a:r>
            <a:r>
              <a:rPr lang="en-US" sz="3200" spc="-5" dirty="0" smtClean="0"/>
              <a:t>need </a:t>
            </a:r>
            <a:r>
              <a:rPr lang="en-US" sz="3200" spc="-40" dirty="0" smtClean="0"/>
              <a:t>for</a:t>
            </a:r>
            <a:r>
              <a:rPr lang="en-US" sz="3200" spc="25" dirty="0" smtClean="0"/>
              <a:t> </a:t>
            </a:r>
            <a:r>
              <a:rPr lang="en-US" sz="3200" spc="-10" dirty="0" smtClean="0"/>
              <a:t>clustering?</a:t>
            </a:r>
            <a:endParaRPr lang="en-US" sz="3200" dirty="0"/>
          </a:p>
        </p:txBody>
      </p:sp>
      <p:sp>
        <p:nvSpPr>
          <p:cNvPr id="3" name="object 3"/>
          <p:cNvSpPr/>
          <p:nvPr/>
        </p:nvSpPr>
        <p:spPr>
          <a:xfrm>
            <a:off x="304800" y="1088379"/>
            <a:ext cx="7698416" cy="5197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2B30-F4C3-4E17-9F28-BDE78F93F09E}" type="datetime1">
              <a:rPr lang="fr-FR" smtClean="0"/>
              <a:t>04/06/2020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Unsupervised Learning-Clustering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BD09-A84A-45DD-925B-3EF6F6829B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7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2700</TotalTime>
  <Words>1422</Words>
  <Application>Microsoft Office PowerPoint</Application>
  <PresentationFormat>Affichage à l'écran (4:3)</PresentationFormat>
  <Paragraphs>309</Paragraphs>
  <Slides>39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39</vt:i4>
      </vt:variant>
    </vt:vector>
  </HeadingPairs>
  <TitlesOfParts>
    <vt:vector size="41" baseType="lpstr">
      <vt:lpstr>Contiguïté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Clustering Techniques</vt:lpstr>
      <vt:lpstr>Présentation PowerPoint</vt:lpstr>
      <vt:lpstr>K-means Clustering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Why use K-means?</vt:lpstr>
      <vt:lpstr>Weaknesses of K-means</vt:lpstr>
      <vt:lpstr>Outliers</vt:lpstr>
      <vt:lpstr>Sensitivity to initial seeds</vt:lpstr>
      <vt:lpstr>Special data structures</vt:lpstr>
      <vt:lpstr>K-means summary</vt:lpstr>
      <vt:lpstr>Types of hierarchical clustering</vt:lpstr>
      <vt:lpstr>Divisive hierarchical clustering</vt:lpstr>
      <vt:lpstr>Agglomerative hierarchical clustering</vt:lpstr>
      <vt:lpstr>Divisive vs.    Agglomerative</vt:lpstr>
      <vt:lpstr>K-Means vs Hierarchical Clustering</vt:lpstr>
      <vt:lpstr>Application Area</vt:lpstr>
      <vt:lpstr>Summary</vt:lpstr>
      <vt:lpstr>References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28</cp:revision>
  <dcterms:created xsi:type="dcterms:W3CDTF">2020-06-02T16:47:30Z</dcterms:created>
  <dcterms:modified xsi:type="dcterms:W3CDTF">2020-06-04T13:47:54Z</dcterms:modified>
</cp:coreProperties>
</file>