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272" r:id="rId3"/>
    <p:sldId id="268" r:id="rId4"/>
    <p:sldId id="269" r:id="rId5"/>
    <p:sldId id="270" r:id="rId6"/>
    <p:sldId id="271" r:id="rId7"/>
    <p:sldId id="261" r:id="rId8"/>
    <p:sldId id="257" r:id="rId9"/>
    <p:sldId id="262" r:id="rId10"/>
    <p:sldId id="263" r:id="rId11"/>
    <p:sldId id="265" r:id="rId12"/>
    <p:sldId id="266" r:id="rId13"/>
    <p:sldId id="267" r:id="rId14"/>
    <p:sldId id="285" r:id="rId15"/>
    <p:sldId id="273" r:id="rId16"/>
    <p:sldId id="275" r:id="rId17"/>
    <p:sldId id="276" r:id="rId18"/>
    <p:sldId id="286" r:id="rId19"/>
    <p:sldId id="277" r:id="rId20"/>
    <p:sldId id="288" r:id="rId21"/>
    <p:sldId id="293" r:id="rId22"/>
    <p:sldId id="294" r:id="rId23"/>
    <p:sldId id="297" r:id="rId24"/>
    <p:sldId id="298" r:id="rId25"/>
    <p:sldId id="289" r:id="rId26"/>
    <p:sldId id="290" r:id="rId27"/>
    <p:sldId id="291" r:id="rId28"/>
    <p:sldId id="292" r:id="rId29"/>
    <p:sldId id="295" r:id="rId30"/>
    <p:sldId id="283" r:id="rId31"/>
    <p:sldId id="284" r:id="rId32"/>
    <p:sldId id="287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43" autoAdjust="0"/>
    <p:restoredTop sz="86384" autoAdjust="0"/>
  </p:normalViewPr>
  <p:slideViewPr>
    <p:cSldViewPr>
      <p:cViewPr varScale="1">
        <p:scale>
          <a:sx n="100" d="100"/>
          <a:sy n="100" d="100"/>
        </p:scale>
        <p:origin x="-19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E63C3-3659-425D-8136-A6FB80E3E663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1CC9-93CA-40E6-9625-D52CF8B6B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4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C1CC9-93CA-40E6-9625-D52CF8B6B5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84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C1CC9-93CA-40E6-9625-D52CF8B6B5A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07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C1CC9-93CA-40E6-9625-D52CF8B6B5A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53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C1CC9-93CA-40E6-9625-D52CF8B6B5A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21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C1CC9-93CA-40E6-9625-D52CF8B6B5A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21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89CD487-FEFD-4555-85D3-5295FEFBCDE3}" type="datetime1">
              <a:rPr lang="fr-FR" smtClean="0"/>
              <a:t>18/06/2020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92F143E-187F-4B63-A267-5C8ED8E2D653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E1CA-5E30-4656-A916-AA8CBB02AF8C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7CD-75FE-4E7A-B120-A66505E96EF8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F3B-E765-4598-A285-6E0E2CFD8ECB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00902E2-650F-43CC-A6ED-E70DFA3FFC4B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92F143E-187F-4B63-A267-5C8ED8E2D65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24D3-64AD-42A0-8AE6-E7AEA2026821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6EA-06D8-445E-90A7-330EC8450EE9}" type="datetime1">
              <a:rPr lang="fr-FR" smtClean="0"/>
              <a:t>18/06/2020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9DA9-441B-4E45-A0F7-7B754E4563E3}" type="datetime1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DFAE-8D73-4026-A62E-FEC593FE4E4E}" type="datetime1">
              <a:rPr lang="fr-FR" smtClean="0"/>
              <a:t>18/06/2020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9EB1-919E-477D-9780-66E04F9CE3C2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0300-2A68-4997-BA6D-F2489CEE860F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076356-9BCF-42BE-9D59-424A986122CA}" type="datetime1">
              <a:rPr lang="fr-FR" smtClean="0"/>
              <a:t>18/06/2020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 err="1" smtClean="0"/>
              <a:t>Semester</a:t>
            </a:r>
            <a:r>
              <a:rPr lang="fr-FR" dirty="0" smtClean="0"/>
              <a:t>  Project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92F143E-187F-4B63-A267-5C8ED8E2D65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List | Crunch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122" y="1159112"/>
            <a:ext cx="342900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Brazilian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E-Commerce</a:t>
            </a:r>
            <a:b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Data and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Prediction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8081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sz="4800" dirty="0" err="1" smtClean="0">
                <a:solidFill>
                  <a:schemeClr val="accent1">
                    <a:lumMod val="75000"/>
                  </a:schemeClr>
                </a:solidFill>
              </a:rPr>
              <a:t>Abonia</a:t>
            </a:r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</a:rPr>
              <a:t> Sojasingarayar-M2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 sz="4800" dirty="0" err="1" smtClean="0">
                <a:solidFill>
                  <a:schemeClr val="accent1">
                    <a:lumMod val="75000"/>
                  </a:schemeClr>
                </a:solidFill>
              </a:rPr>
              <a:t>Aissatou</a:t>
            </a:r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</a:rPr>
              <a:t> BA-M1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</a:rPr>
              <a:t>			          </a:t>
            </a:r>
            <a:r>
              <a:rPr lang="fr-FR" sz="4800" dirty="0" err="1" smtClean="0">
                <a:solidFill>
                  <a:schemeClr val="accent1">
                    <a:lumMod val="75000"/>
                  </a:schemeClr>
                </a:solidFill>
              </a:rPr>
              <a:t>Artificial</a:t>
            </a:r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800" dirty="0">
                <a:solidFill>
                  <a:schemeClr val="accent1">
                    <a:lumMod val="75000"/>
                  </a:schemeClr>
                </a:solidFill>
              </a:rPr>
              <a:t>Intelligence-IA </a:t>
            </a:r>
            <a:r>
              <a:rPr lang="fr-FR" sz="4800" dirty="0" err="1">
                <a:solidFill>
                  <a:schemeClr val="accent1">
                    <a:lumMod val="75000"/>
                  </a:schemeClr>
                </a:solidFill>
              </a:rPr>
              <a:t>school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			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fr-FR" dirty="0"/>
          </a:p>
        </p:txBody>
      </p:sp>
      <p:pic>
        <p:nvPicPr>
          <p:cNvPr id="4" name="Picture 2" descr="IA School Ecole intelligence artificielle - Formation IA Master et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05" y="194532"/>
            <a:ext cx="5688635" cy="114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827584" y="581932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>
                    <a:lumMod val="75000"/>
                  </a:schemeClr>
                </a:solidFill>
              </a:rPr>
              <a:t>June,2020						                     </a:t>
            </a:r>
            <a:r>
              <a:rPr lang="fr-FR" sz="1200" dirty="0" err="1" smtClean="0">
                <a:solidFill>
                  <a:schemeClr val="accent1"/>
                </a:solidFill>
              </a:rPr>
              <a:t>Guided</a:t>
            </a:r>
            <a:r>
              <a:rPr lang="fr-FR" sz="1200" dirty="0" smtClean="0">
                <a:solidFill>
                  <a:schemeClr val="accent1"/>
                </a:solidFill>
              </a:rPr>
              <a:t> By:						         </a:t>
            </a:r>
            <a:r>
              <a:rPr lang="fr-FR" sz="1200" b="1" dirty="0" err="1" smtClean="0">
                <a:solidFill>
                  <a:schemeClr val="accent1"/>
                </a:solidFill>
              </a:rPr>
              <a:t>Manel</a:t>
            </a:r>
            <a:r>
              <a:rPr lang="fr-FR" sz="1200" b="1" dirty="0" smtClean="0">
                <a:solidFill>
                  <a:schemeClr val="accent1"/>
                </a:solidFill>
              </a:rPr>
              <a:t> </a:t>
            </a:r>
            <a:r>
              <a:rPr lang="fr-FR" sz="1200" b="1" dirty="0" err="1" smtClean="0">
                <a:solidFill>
                  <a:schemeClr val="accent1"/>
                </a:solidFill>
              </a:rPr>
              <a:t>Boumaiza</a:t>
            </a:r>
            <a:endParaRPr lang="fr-FR" sz="1200" b="1" dirty="0" smtClean="0">
              <a:solidFill>
                <a:schemeClr val="accent1"/>
              </a:solidFill>
            </a:endParaRPr>
          </a:p>
          <a:p>
            <a:pPr algn="r"/>
            <a:r>
              <a:rPr lang="fr-FR" sz="1200" dirty="0" smtClean="0">
                <a:solidFill>
                  <a:schemeClr val="accent1"/>
                </a:solidFill>
              </a:rPr>
              <a:t>Prof IA-IA </a:t>
            </a:r>
            <a:r>
              <a:rPr lang="fr-FR" sz="1200" dirty="0" err="1" smtClean="0">
                <a:solidFill>
                  <a:schemeClr val="accent1"/>
                </a:solidFill>
              </a:rPr>
              <a:t>School</a:t>
            </a:r>
            <a:endParaRPr lang="fr-F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 10 Sellers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496855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A4F4-A495-49AA-B728-51D766F4462C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4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116632"/>
            <a:ext cx="4040188" cy="685800"/>
          </a:xfrm>
        </p:spPr>
        <p:txBody>
          <a:bodyPr/>
          <a:lstStyle/>
          <a:p>
            <a:r>
              <a:rPr lang="fr-FR" dirty="0" smtClean="0"/>
              <a:t>Top 10 </a:t>
            </a:r>
            <a:r>
              <a:rPr lang="fr-FR" dirty="0" err="1" smtClean="0"/>
              <a:t>Products</a:t>
            </a:r>
            <a:r>
              <a:rPr lang="fr-FR" dirty="0"/>
              <a:t> </a:t>
            </a:r>
            <a:r>
              <a:rPr lang="fr-FR" dirty="0" err="1" smtClean="0"/>
              <a:t>Category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395536" y="3274677"/>
            <a:ext cx="4041775" cy="576064"/>
          </a:xfrm>
        </p:spPr>
        <p:txBody>
          <a:bodyPr/>
          <a:lstStyle/>
          <a:p>
            <a:r>
              <a:rPr lang="fr-FR" dirty="0"/>
              <a:t>Top 10 Sellers </a:t>
            </a:r>
            <a:r>
              <a:rPr lang="fr-FR" dirty="0" err="1" smtClean="0"/>
              <a:t>Category</a:t>
            </a:r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640960" cy="238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7"/>
            <a:ext cx="8892480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7193-6520-4F55-882D-59F6AF337F46}" type="datetime1">
              <a:rPr lang="fr-FR" smtClean="0"/>
              <a:t>18/06/2020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600" dirty="0" err="1" smtClean="0"/>
              <a:t>Weekly</a:t>
            </a:r>
            <a:r>
              <a:rPr lang="fr-FR" sz="2600" dirty="0" smtClean="0"/>
              <a:t> </a:t>
            </a:r>
            <a:r>
              <a:rPr lang="fr-FR" sz="2600" dirty="0" err="1" smtClean="0"/>
              <a:t>Purchase</a:t>
            </a:r>
            <a:r>
              <a:rPr lang="fr-FR" sz="2600" dirty="0" smtClean="0"/>
              <a:t> of Home </a:t>
            </a:r>
            <a:r>
              <a:rPr lang="fr-FR" sz="2600" dirty="0" err="1" smtClean="0"/>
              <a:t>decoration</a:t>
            </a:r>
            <a:r>
              <a:rPr lang="fr-FR" sz="2600" dirty="0" smtClean="0"/>
              <a:t> </a:t>
            </a:r>
            <a:r>
              <a:rPr lang="fr-FR" sz="2600" dirty="0" err="1" smtClean="0"/>
              <a:t>Products</a:t>
            </a:r>
            <a:endParaRPr lang="fr-FR" sz="2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" y="1484784"/>
            <a:ext cx="8669337" cy="466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5114-6A7D-4916-B111-E7D1175F8599}" type="datetime1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0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600" dirty="0" smtClean="0"/>
              <a:t>Gross-Profit of top 5 </a:t>
            </a:r>
            <a:r>
              <a:rPr lang="fr-FR" sz="2600" dirty="0" err="1" smtClean="0"/>
              <a:t>products</a:t>
            </a:r>
            <a:r>
              <a:rPr lang="fr-FR" sz="2600" dirty="0" smtClean="0"/>
              <a:t/>
            </a:r>
            <a:br>
              <a:rPr lang="fr-FR" sz="2600" dirty="0" smtClean="0"/>
            </a:br>
            <a:endParaRPr lang="fr-FR" sz="2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856984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268760"/>
            <a:ext cx="1428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E871-8023-4262-9F0A-E359F01EE5E5}" type="datetime1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1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Cutomer</a:t>
            </a:r>
            <a:r>
              <a:rPr lang="fr-FR" dirty="0"/>
              <a:t> Satisfaction </a:t>
            </a:r>
            <a:r>
              <a:rPr lang="fr-FR" dirty="0" err="1"/>
              <a:t>Prediction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goal of this </a:t>
            </a:r>
            <a:r>
              <a:rPr lang="en-US" dirty="0" smtClean="0"/>
              <a:t>project </a:t>
            </a:r>
            <a:r>
              <a:rPr lang="en-US" dirty="0"/>
              <a:t>is to analyze what makes up satisfaction and disappointment. </a:t>
            </a:r>
          </a:p>
          <a:p>
            <a:endParaRPr lang="en-US" dirty="0"/>
          </a:p>
          <a:p>
            <a:r>
              <a:rPr lang="en-US" dirty="0"/>
              <a:t>We will not focus on review scores prediction but rather on discovering where to take actions for increasing customer satisfaction. </a:t>
            </a:r>
          </a:p>
          <a:p>
            <a:endParaRPr lang="en-US" dirty="0"/>
          </a:p>
          <a:p>
            <a:r>
              <a:rPr lang="en-US" dirty="0"/>
              <a:t>We ﬁrst try to understand which features are relevant to determine the review score.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0115-12E3-48DF-AE61-A8B20B1C728E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6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/>
              <a:t/>
            </a:r>
            <a:br>
              <a:rPr lang="fr-FR" sz="2600" dirty="0"/>
            </a:b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>Customer </a:t>
            </a:r>
            <a:r>
              <a:rPr lang="fr-FR" sz="2600" dirty="0" err="1" smtClean="0"/>
              <a:t>behavior</a:t>
            </a:r>
            <a:endParaRPr lang="fr-FR" sz="2600" dirty="0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408711" cy="244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BE42-A275-4105-996A-677F5CB073A4}" type="datetime1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15</a:t>
            </a:fld>
            <a:endParaRPr lang="fr-FR"/>
          </a:p>
        </p:txBody>
      </p:sp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322"/>
            <a:ext cx="612068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/>
              <a:t/>
            </a:r>
            <a:br>
              <a:rPr lang="fr-FR" sz="2600" dirty="0"/>
            </a:b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800" dirty="0" smtClean="0"/>
              <a:t>Customer </a:t>
            </a:r>
            <a:r>
              <a:rPr lang="fr-FR" sz="2800" dirty="0" err="1" smtClean="0"/>
              <a:t>origin</a:t>
            </a:r>
            <a:endParaRPr lang="fr-FR" sz="26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F25E-20C8-45B5-ADFD-9839927D5616}" type="datetime1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16</a:t>
            </a:fld>
            <a:endParaRPr lang="fr-FR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17290"/>
            <a:ext cx="5191125" cy="254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137" y="3720443"/>
            <a:ext cx="5143500" cy="25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fr-FR" sz="2600" dirty="0"/>
              <a:t/>
            </a:r>
            <a:br>
              <a:rPr lang="fr-FR" sz="2600" dirty="0"/>
            </a:br>
            <a:r>
              <a:rPr lang="fr-FR" sz="2600" dirty="0"/>
              <a:t/>
            </a:r>
            <a:br>
              <a:rPr lang="fr-FR" sz="2600" dirty="0"/>
            </a:br>
            <a:r>
              <a:rPr lang="fr-FR" sz="2600" dirty="0"/>
              <a:t/>
            </a:r>
            <a:br>
              <a:rPr lang="fr-FR" sz="2600" dirty="0"/>
            </a:br>
            <a:r>
              <a:rPr lang="fr-FR" sz="2600" dirty="0" err="1"/>
              <a:t>Review</a:t>
            </a:r>
            <a:r>
              <a:rPr lang="fr-FR" sz="2600" dirty="0"/>
              <a:t> </a:t>
            </a:r>
            <a:r>
              <a:rPr lang="fr-FR" sz="2600" dirty="0" err="1"/>
              <a:t>statistics</a:t>
            </a:r>
            <a:endParaRPr lang="fr-FR" sz="26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E56A-1E09-4BA0-923A-60816CFEB57C}" type="datetime1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17</a:t>
            </a:fld>
            <a:endParaRPr lang="fr-FR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176365"/>
            <a:ext cx="3895725" cy="254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57642"/>
            <a:ext cx="50387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9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Review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4DAA-691A-478B-B204-FECE73153081}" type="datetime1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18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5365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We create new features that will can have an effect on the review </a:t>
            </a:r>
            <a:r>
              <a:rPr lang="en-US" dirty="0" smtClean="0"/>
              <a:t>score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estimated and real delivery </a:t>
            </a:r>
            <a:r>
              <a:rPr lang="en-US" sz="2000" dirty="0" smtClean="0"/>
              <a:t>time</a:t>
            </a:r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delay in days (if order arrives in advance, it is just zero delays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A binary for review received before delivery. If the review has been received before the delivery: 1 otherwise: </a:t>
            </a:r>
            <a:r>
              <a:rPr lang="en-US" sz="2000" dirty="0" smtClean="0"/>
              <a:t>0</a:t>
            </a:r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A binary for lateness. If the delivery is delayed: 1 otherwise:0 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freight ratio = </a:t>
            </a:r>
            <a:r>
              <a:rPr lang="en-US" sz="2000" dirty="0" err="1"/>
              <a:t>freight_value</a:t>
            </a:r>
            <a:r>
              <a:rPr lang="en-US" sz="2000" dirty="0"/>
              <a:t>/</a:t>
            </a:r>
            <a:r>
              <a:rPr lang="en-US" sz="2000" dirty="0" err="1"/>
              <a:t>payment_value</a:t>
            </a:r>
            <a:endParaRPr lang="en-US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72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69" y="1196752"/>
            <a:ext cx="543737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769" y="47667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I. Distribution </a:t>
            </a:r>
            <a:r>
              <a:rPr lang="en-US" sz="1600" dirty="0"/>
              <a:t>of real and estimated delivery </a:t>
            </a:r>
            <a:r>
              <a:rPr lang="en-US" sz="1600" dirty="0" smtClean="0"/>
              <a:t>times</a:t>
            </a:r>
            <a:endParaRPr lang="fr-FR" sz="1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CA42-EE44-4C5D-8CB0-B44FEB1B86A1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19</a:t>
            </a:fld>
            <a:endParaRPr lang="fr-FR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386715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395536" y="4725144"/>
            <a:ext cx="4320480" cy="576064"/>
          </a:xfrm>
          <a:prstGeom prst="rect">
            <a:avLst/>
          </a:prstGeom>
        </p:spPr>
        <p:txBody>
          <a:bodyPr vert="horz" anchor="b" anchorCtr="0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II. C</a:t>
            </a:r>
            <a:r>
              <a:rPr lang="fr-FR" sz="1600" dirty="0" err="1" smtClean="0"/>
              <a:t>orrelation</a:t>
            </a:r>
            <a:r>
              <a:rPr lang="fr-FR" sz="1600" dirty="0" smtClean="0"/>
              <a:t> </a:t>
            </a:r>
            <a:r>
              <a:rPr lang="fr-FR" sz="1600" dirty="0" err="1" smtClean="0"/>
              <a:t>Late</a:t>
            </a:r>
            <a:r>
              <a:rPr lang="fr-FR" sz="1600" dirty="0" smtClean="0"/>
              <a:t> </a:t>
            </a:r>
            <a:r>
              <a:rPr lang="fr-FR" sz="1600" dirty="0" err="1" smtClean="0"/>
              <a:t>frequency</a:t>
            </a:r>
            <a:r>
              <a:rPr lang="fr-FR" sz="1600" dirty="0" smtClean="0"/>
              <a:t> vs </a:t>
            </a:r>
            <a:r>
              <a:rPr lang="fr-FR" sz="1600" dirty="0" err="1" smtClean="0"/>
              <a:t>Review</a:t>
            </a:r>
            <a:r>
              <a:rPr lang="fr-FR" sz="1600" dirty="0" smtClean="0"/>
              <a:t> score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372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Of Content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74096"/>
          </a:xfrm>
        </p:spPr>
        <p:txBody>
          <a:bodyPr/>
          <a:lstStyle/>
          <a:p>
            <a:r>
              <a:rPr lang="fr-FR" dirty="0" smtClean="0"/>
              <a:t>Introduction and </a:t>
            </a:r>
            <a:r>
              <a:rPr lang="fr-FR" dirty="0" err="1" smtClean="0"/>
              <a:t>Dataset</a:t>
            </a:r>
            <a:endParaRPr lang="fr-FR" dirty="0" smtClean="0"/>
          </a:p>
          <a:p>
            <a:r>
              <a:rPr lang="fr-FR" dirty="0" smtClean="0"/>
              <a:t>Inspiration</a:t>
            </a:r>
          </a:p>
          <a:p>
            <a:r>
              <a:rPr lang="fr-FR" dirty="0" smtClean="0"/>
              <a:t>Data </a:t>
            </a:r>
            <a:r>
              <a:rPr lang="fr-FR" dirty="0" err="1" smtClean="0"/>
              <a:t>Schema</a:t>
            </a:r>
            <a:endParaRPr lang="fr-FR" dirty="0" smtClean="0"/>
          </a:p>
          <a:p>
            <a:r>
              <a:rPr lang="fr-FR" dirty="0" err="1" smtClean="0"/>
              <a:t>Database</a:t>
            </a:r>
            <a:r>
              <a:rPr lang="fr-FR" dirty="0" smtClean="0"/>
              <a:t> ER </a:t>
            </a:r>
            <a:r>
              <a:rPr lang="fr-FR" dirty="0" err="1" smtClean="0"/>
              <a:t>Diagram</a:t>
            </a:r>
            <a:endParaRPr lang="fr-FR" dirty="0" smtClean="0"/>
          </a:p>
          <a:p>
            <a:r>
              <a:rPr lang="fr-FR" dirty="0" smtClean="0"/>
              <a:t>Data </a:t>
            </a:r>
            <a:r>
              <a:rPr lang="fr-FR" dirty="0" err="1" smtClean="0"/>
              <a:t>Analysis</a:t>
            </a:r>
            <a:r>
              <a:rPr lang="fr-FR" dirty="0" smtClean="0"/>
              <a:t> and Visualisation</a:t>
            </a:r>
          </a:p>
          <a:p>
            <a:r>
              <a:rPr lang="fr-FR" dirty="0" smtClean="0"/>
              <a:t>Customer Satisfaction </a:t>
            </a:r>
            <a:r>
              <a:rPr lang="fr-FR" dirty="0" err="1" smtClean="0"/>
              <a:t>Prediction</a:t>
            </a:r>
            <a:endParaRPr lang="fr-FR" dirty="0" smtClean="0"/>
          </a:p>
          <a:p>
            <a:r>
              <a:rPr lang="fr-FR" dirty="0" smtClean="0"/>
              <a:t>ML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Comparision</a:t>
            </a:r>
            <a:endParaRPr lang="fr-FR" dirty="0" smtClean="0"/>
          </a:p>
          <a:p>
            <a:r>
              <a:rPr lang="fr-FR" dirty="0" err="1" smtClean="0"/>
              <a:t>Feature</a:t>
            </a:r>
            <a:r>
              <a:rPr lang="fr-FR" dirty="0" smtClean="0"/>
              <a:t> Importance</a:t>
            </a:r>
          </a:p>
          <a:p>
            <a:r>
              <a:rPr lang="fr-FR" dirty="0"/>
              <a:t>F</a:t>
            </a:r>
            <a:r>
              <a:rPr lang="fr-FR" dirty="0" smtClean="0"/>
              <a:t>uture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B66-7317-44AA-86BC-EFD91BEA7488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9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Correlation</a:t>
            </a:r>
            <a:r>
              <a:rPr lang="fr-FR" dirty="0" smtClean="0"/>
              <a:t> Matrix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26E0-1EB9-4BAD-B127-9A9BA763FDAD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20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326313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0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Decision</a:t>
            </a:r>
            <a:r>
              <a:rPr lang="fr-FR" sz="2400" dirty="0" smtClean="0"/>
              <a:t> </a:t>
            </a:r>
            <a:r>
              <a:rPr lang="fr-FR" sz="2400" dirty="0" err="1" smtClean="0"/>
              <a:t>Tree</a:t>
            </a:r>
            <a:r>
              <a:rPr lang="fr-FR" sz="2400" dirty="0" smtClean="0"/>
              <a:t> </a:t>
            </a:r>
            <a:r>
              <a:rPr lang="fr-FR" sz="2400" dirty="0" err="1" smtClean="0"/>
              <a:t>Classifier:Confusion</a:t>
            </a:r>
            <a:r>
              <a:rPr lang="fr-FR" sz="2400" dirty="0" smtClean="0"/>
              <a:t> Matrix</a:t>
            </a:r>
            <a:br>
              <a:rPr lang="fr-FR" sz="2400" dirty="0" smtClean="0"/>
            </a:b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324E-A53A-4E2C-83A5-B5DBC9D450CC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Semester</a:t>
            </a:r>
            <a:r>
              <a:rPr lang="fr-FR" dirty="0" smtClean="0"/>
              <a:t>  Project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574119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Baseline Model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33864" y="573925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Model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 Best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74526"/>
            <a:ext cx="5112568" cy="46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74525"/>
            <a:ext cx="4699546" cy="46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0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 fontScale="90000"/>
          </a:bodyPr>
          <a:lstStyle/>
          <a:p>
            <a:r>
              <a:rPr lang="fr-FR" sz="2400" dirty="0" err="1" smtClean="0"/>
              <a:t>Decision</a:t>
            </a:r>
            <a:r>
              <a:rPr lang="fr-FR" sz="2400" dirty="0" smtClean="0"/>
              <a:t> </a:t>
            </a:r>
            <a:r>
              <a:rPr lang="fr-FR" sz="2400" dirty="0" err="1" smtClean="0"/>
              <a:t>Tree</a:t>
            </a:r>
            <a:r>
              <a:rPr lang="fr-FR" sz="2400" dirty="0" smtClean="0"/>
              <a:t> </a:t>
            </a:r>
            <a:r>
              <a:rPr lang="fr-FR" sz="2400" dirty="0" err="1" smtClean="0"/>
              <a:t>Classifier:Important</a:t>
            </a:r>
            <a:r>
              <a:rPr lang="fr-FR" sz="2400" dirty="0" smtClean="0"/>
              <a:t> </a:t>
            </a:r>
            <a:r>
              <a:rPr lang="fr-FR" sz="2400" dirty="0" err="1" smtClean="0"/>
              <a:t>Feature</a:t>
            </a:r>
            <a:r>
              <a:rPr lang="fr-FR" sz="2400" dirty="0" smtClean="0"/>
              <a:t> </a:t>
            </a:r>
            <a:r>
              <a:rPr lang="fr-FR" sz="2400" dirty="0" err="1" smtClean="0"/>
              <a:t>Interpretation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037-BD88-4CBF-A25E-F3205FE2C475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Semester</a:t>
            </a:r>
            <a:r>
              <a:rPr lang="fr-FR" dirty="0" smtClean="0"/>
              <a:t>  Project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22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71600" y="593318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Baseline Model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76056" y="593318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Model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 Best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67223"/>
            <a:ext cx="3960440" cy="488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67223"/>
            <a:ext cx="4320480" cy="486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8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Extra </a:t>
            </a:r>
            <a:r>
              <a:rPr lang="fr-FR" sz="2400" dirty="0" err="1" smtClean="0"/>
              <a:t>Tree</a:t>
            </a:r>
            <a:r>
              <a:rPr lang="fr-FR" sz="2400" dirty="0" smtClean="0"/>
              <a:t> </a:t>
            </a:r>
            <a:r>
              <a:rPr lang="fr-FR" sz="2400" dirty="0" err="1" smtClean="0"/>
              <a:t>Classifier:Confusion</a:t>
            </a:r>
            <a:r>
              <a:rPr lang="fr-FR" sz="2400" dirty="0" smtClean="0"/>
              <a:t> Matrix</a:t>
            </a:r>
            <a:br>
              <a:rPr lang="fr-FR" sz="2400" dirty="0" smtClean="0"/>
            </a:b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9C17-6763-41C2-9BA8-B962A0686DFE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Semester</a:t>
            </a:r>
            <a:r>
              <a:rPr lang="fr-FR" dirty="0" smtClean="0"/>
              <a:t>  Project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23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574119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Baseline Model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33864" y="573925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Model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 Best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5057775" cy="46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094" y="1014386"/>
            <a:ext cx="4656684" cy="46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Extra </a:t>
            </a:r>
            <a:r>
              <a:rPr lang="fr-FR" sz="2400" dirty="0" err="1" smtClean="0"/>
              <a:t>Tree</a:t>
            </a:r>
            <a:r>
              <a:rPr lang="fr-FR" sz="2400" dirty="0" smtClean="0"/>
              <a:t> </a:t>
            </a:r>
            <a:r>
              <a:rPr lang="fr-FR" sz="2400" dirty="0" err="1" smtClean="0"/>
              <a:t>Classifier:Important</a:t>
            </a:r>
            <a:r>
              <a:rPr lang="fr-FR" sz="2400" dirty="0" smtClean="0"/>
              <a:t> </a:t>
            </a:r>
            <a:r>
              <a:rPr lang="fr-FR" sz="2400" dirty="0" err="1" smtClean="0"/>
              <a:t>Feature</a:t>
            </a:r>
            <a:r>
              <a:rPr lang="fr-FR" sz="2400" dirty="0" smtClean="0"/>
              <a:t> </a:t>
            </a:r>
            <a:r>
              <a:rPr lang="fr-FR" sz="2400" dirty="0" err="1" smtClean="0"/>
              <a:t>Interpretation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58E7-65B0-48E3-B688-4E2A57569593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Semester</a:t>
            </a:r>
            <a:r>
              <a:rPr lang="fr-FR" dirty="0" smtClean="0"/>
              <a:t>  Project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24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71600" y="593318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Baseline Model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76056" y="593318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Model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 Best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53294"/>
            <a:ext cx="4104456" cy="495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36712"/>
            <a:ext cx="424847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3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Random</a:t>
            </a:r>
            <a:r>
              <a:rPr lang="fr-FR" sz="2400" dirty="0" smtClean="0"/>
              <a:t> Forest </a:t>
            </a:r>
            <a:r>
              <a:rPr lang="fr-FR" sz="2400" dirty="0" err="1" smtClean="0"/>
              <a:t>Classifier:Confusion</a:t>
            </a:r>
            <a:r>
              <a:rPr lang="fr-FR" sz="2400" dirty="0" smtClean="0"/>
              <a:t> Matrix</a:t>
            </a:r>
            <a:br>
              <a:rPr lang="fr-FR" sz="2400" dirty="0" smtClean="0"/>
            </a:b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68F4-1CB9-4B61-868A-6EADF624F80E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Semester</a:t>
            </a:r>
            <a:r>
              <a:rPr lang="fr-FR" dirty="0" smtClean="0"/>
              <a:t>  Project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25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5589240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Baseline Model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33864" y="558923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Model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 Best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9" y="980728"/>
            <a:ext cx="4778683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80728"/>
            <a:ext cx="475252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 fontScale="90000"/>
          </a:bodyPr>
          <a:lstStyle/>
          <a:p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err="1" smtClean="0"/>
              <a:t>Random</a:t>
            </a:r>
            <a:r>
              <a:rPr lang="fr-FR" sz="2400" dirty="0" smtClean="0"/>
              <a:t> Forest </a:t>
            </a:r>
            <a:r>
              <a:rPr lang="fr-FR" sz="2400" dirty="0" err="1" smtClean="0"/>
              <a:t>Classifier:Important</a:t>
            </a:r>
            <a:r>
              <a:rPr lang="fr-FR" sz="2400" dirty="0" smtClean="0"/>
              <a:t> </a:t>
            </a:r>
            <a:r>
              <a:rPr lang="fr-FR" sz="2400" dirty="0" err="1" smtClean="0"/>
              <a:t>Feature</a:t>
            </a:r>
            <a:r>
              <a:rPr lang="fr-FR" sz="2400" dirty="0" smtClean="0"/>
              <a:t> </a:t>
            </a:r>
            <a:r>
              <a:rPr lang="fr-FR" sz="2400" dirty="0" err="1" smtClean="0"/>
              <a:t>Interpretation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9A1F-1FFE-4E63-B6A9-432D69B47F11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Semester</a:t>
            </a:r>
            <a:r>
              <a:rPr lang="fr-FR" dirty="0" smtClean="0"/>
              <a:t>  Project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26</a:t>
            </a:fld>
            <a:endParaRPr lang="fr-FR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4176464" cy="48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55576" y="593318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Baseline Model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76056" y="593318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Model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 Best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4392488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2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1"/>
            <a:ext cx="482453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XGBoost</a:t>
            </a:r>
            <a:r>
              <a:rPr lang="fr-FR" sz="2400" dirty="0" smtClean="0"/>
              <a:t> </a:t>
            </a:r>
            <a:r>
              <a:rPr lang="fr-FR" sz="2400" dirty="0" err="1" smtClean="0"/>
              <a:t>Classifier:Confusion</a:t>
            </a:r>
            <a:r>
              <a:rPr lang="fr-FR" sz="2400" dirty="0" smtClean="0"/>
              <a:t> Matrix</a:t>
            </a:r>
            <a:br>
              <a:rPr lang="fr-FR" sz="2400" dirty="0" smtClean="0"/>
            </a:b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F7F6-A7BE-4B45-8BDD-807E1A4C92D7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Semester</a:t>
            </a:r>
            <a:r>
              <a:rPr lang="fr-FR" dirty="0" smtClean="0"/>
              <a:t>  Project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27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96232"/>
            <a:ext cx="4788024" cy="462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67544" y="5589240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Baseline Model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33864" y="558923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Model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 Best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 fontScale="90000"/>
          </a:bodyPr>
          <a:lstStyle/>
          <a:p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err="1" smtClean="0"/>
              <a:t>XGBoost</a:t>
            </a:r>
            <a:r>
              <a:rPr lang="fr-FR" sz="2400" dirty="0" smtClean="0"/>
              <a:t> </a:t>
            </a:r>
            <a:r>
              <a:rPr lang="fr-FR" sz="2400" dirty="0" err="1" smtClean="0"/>
              <a:t>Classifier:Important</a:t>
            </a:r>
            <a:r>
              <a:rPr lang="fr-FR" sz="2400" dirty="0" smtClean="0"/>
              <a:t> </a:t>
            </a:r>
            <a:r>
              <a:rPr lang="fr-FR" sz="2400" dirty="0" err="1" smtClean="0"/>
              <a:t>Feature</a:t>
            </a:r>
            <a:r>
              <a:rPr lang="fr-FR" sz="2400" dirty="0" smtClean="0"/>
              <a:t> </a:t>
            </a:r>
            <a:r>
              <a:rPr lang="fr-FR" sz="2400" dirty="0" err="1" smtClean="0"/>
              <a:t>Interpretation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7486-1A48-4B75-8F0E-7CF5E8CAA8DF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Semester</a:t>
            </a:r>
            <a:r>
              <a:rPr lang="fr-FR" dirty="0" smtClean="0"/>
              <a:t>  Project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28</a:t>
            </a:fld>
            <a:endParaRPr lang="fr-F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35" y="1052737"/>
            <a:ext cx="830407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35" y="3645025"/>
            <a:ext cx="8304078" cy="252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6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SVM </a:t>
            </a:r>
            <a:r>
              <a:rPr lang="fr-FR" sz="2400" dirty="0" err="1" smtClean="0"/>
              <a:t>Classifier:Confusion</a:t>
            </a:r>
            <a:r>
              <a:rPr lang="fr-FR" sz="2400" dirty="0" smtClean="0"/>
              <a:t> Matrix</a:t>
            </a:r>
            <a:br>
              <a:rPr lang="fr-FR" sz="2400" dirty="0" smtClean="0"/>
            </a:b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2527-4E4F-439F-828D-6DE0FEE0A10C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Semester</a:t>
            </a:r>
            <a:r>
              <a:rPr lang="fr-FR" dirty="0" smtClean="0"/>
              <a:t>  Project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29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5589240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Baseline Model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33864" y="558923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Model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1400" i="1" dirty="0" smtClean="0">
                <a:solidFill>
                  <a:schemeClr val="accent2">
                    <a:lumMod val="75000"/>
                  </a:schemeClr>
                </a:solidFill>
              </a:rPr>
              <a:t> Best </a:t>
            </a:r>
            <a:r>
              <a:rPr lang="fr-FR" sz="1400" i="1" dirty="0" err="1" smtClean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endParaRPr lang="fr-F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00125"/>
            <a:ext cx="4752528" cy="458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00125"/>
            <a:ext cx="4563244" cy="458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1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Brazilian ecommerce public dataset of orders made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Olist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Store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fontAlgn="base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dataset has information of 100k orders from 2016 to 2018 made at multiple marketplaces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Brazil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This dataset was generously provided by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Olist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the largest department store in Brazilian marketplaces.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Olist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connects small businesses from all over Brazil to channels without hassle and with a single contract.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D5C-1BA1-40CA-B525-C00C6072B770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1.Dataset preprocessing must be improved further to produce better result.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2.Hyperparameter optimization can be improved by trying with unused combination of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.Using </a:t>
            </a:r>
            <a:r>
              <a:rPr lang="en-US" dirty="0"/>
              <a:t>only the top best important features with algorithm can improve model </a:t>
            </a:r>
            <a:r>
              <a:rPr lang="en-US" dirty="0" smtClean="0"/>
              <a:t>performance.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.Use </a:t>
            </a:r>
            <a:r>
              <a:rPr lang="en-US" dirty="0"/>
              <a:t>different parameter with different values can also improve the model performance in </a:t>
            </a:r>
            <a:r>
              <a:rPr lang="en-US" dirty="0" smtClean="0"/>
              <a:t>future.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642-C998-4140-8F3C-56E8666267FC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3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As </a:t>
            </a:r>
            <a:r>
              <a:rPr lang="fr-FR" dirty="0" err="1" smtClean="0"/>
              <a:t>our</a:t>
            </a:r>
            <a:r>
              <a:rPr lang="fr-FR" dirty="0" smtClean="0"/>
              <a:t> model performance </a:t>
            </a:r>
            <a:r>
              <a:rPr lang="fr-FR" dirty="0" err="1" smtClean="0"/>
              <a:t>is</a:t>
            </a:r>
            <a:r>
              <a:rPr lang="fr-FR" dirty="0" smtClean="0"/>
              <a:t> good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a </a:t>
            </a:r>
            <a:r>
              <a:rPr lang="fr-FR" dirty="0" err="1" smtClean="0"/>
              <a:t>improvement</a:t>
            </a:r>
            <a:r>
              <a:rPr lang="fr-FR" dirty="0" smtClean="0"/>
              <a:t> in future.</a:t>
            </a:r>
          </a:p>
          <a:p>
            <a:endParaRPr lang="fr-FR" dirty="0" smtClean="0"/>
          </a:p>
          <a:p>
            <a:r>
              <a:rPr lang="en-US" dirty="0"/>
              <a:t> Those were highlighted by customers directly on the surveys through review comments.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Customers were </a:t>
            </a:r>
            <a:r>
              <a:rPr lang="en-US" dirty="0"/>
              <a:t>happy when the order was shipped fast, </a:t>
            </a:r>
            <a:r>
              <a:rPr lang="en-US" dirty="0" err="1"/>
              <a:t>i.e</a:t>
            </a:r>
            <a:r>
              <a:rPr lang="en-US" dirty="0"/>
              <a:t>, before the estimated delivery date and the received product quality matched their expectations online. </a:t>
            </a:r>
            <a:r>
              <a:rPr lang="en-US" dirty="0" smtClean="0"/>
              <a:t>Likewise</a:t>
            </a:r>
            <a:r>
              <a:rPr lang="en-US" dirty="0"/>
              <a:t>, they did not hesitate to show their discontent when it was not the case.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30C9-F7E6-4C58-9994-B6D17EC3EC10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7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E4A5-0BCD-4868-BF22-9F9A1E5A5D65}" type="datetime1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32</a:t>
            </a:fld>
            <a:endParaRPr lang="fr-F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424935" cy="467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7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Inspiration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b="1" dirty="0" smtClean="0"/>
              <a:t>NLP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dataset offers a supreme environment to parse out the reviews text through its multiple dimensions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Clustering: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Some customers didn't write a review. But why are they happy or mad</a:t>
            </a:r>
            <a:r>
              <a:rPr lang="en-US" dirty="0" smtClean="0"/>
              <a:t>?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Sales Prediction: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purchase date information </a:t>
            </a:r>
            <a:r>
              <a:rPr lang="en-US" dirty="0" smtClean="0"/>
              <a:t>we can </a:t>
            </a:r>
            <a:r>
              <a:rPr lang="en-US" dirty="0"/>
              <a:t>able to predict future sales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Delivery Performance: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</a:t>
            </a:r>
            <a:r>
              <a:rPr lang="en-US" dirty="0" smtClean="0"/>
              <a:t>elivery </a:t>
            </a:r>
            <a:r>
              <a:rPr lang="en-US" dirty="0"/>
              <a:t>performance and find ways to optimize delivery times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 smtClean="0"/>
              <a:t>Customer Satisfaction: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</a:t>
            </a:r>
            <a:r>
              <a:rPr lang="en-US" dirty="0" smtClean="0"/>
              <a:t>redicting customer satisfaction.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Feature Engineering: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Create features from this rich dataset or attach some external public information to it.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91F0-30C5-448A-975F-520D04688687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Schema</a:t>
            </a:r>
            <a:br>
              <a:rPr lang="en-US" dirty="0" smtClean="0"/>
            </a:br>
            <a:endParaRPr lang="fr-F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223539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95536" y="6074116"/>
            <a:ext cx="6264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err="1" smtClean="0">
                <a:solidFill>
                  <a:schemeClr val="accent4">
                    <a:lumMod val="50000"/>
                  </a:schemeClr>
                </a:solidFill>
              </a:rPr>
              <a:t>Source:https</a:t>
            </a:r>
            <a:r>
              <a:rPr lang="fr-FR" sz="1000" i="1" dirty="0" smtClean="0">
                <a:solidFill>
                  <a:schemeClr val="accent4">
                    <a:lumMod val="50000"/>
                  </a:schemeClr>
                </a:solidFill>
              </a:rPr>
              <a:t>://www.kaggle.com/olistbr/brazilian-ecommerce</a:t>
            </a:r>
            <a:endParaRPr lang="fr-FR" sz="10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A34E-DCDF-48EB-85B6-EA838EE81834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1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9816" y="0"/>
            <a:ext cx="8229600" cy="756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Database ER Diagram</a:t>
            </a:r>
            <a:endParaRPr lang="fr-FR" dirty="0"/>
          </a:p>
        </p:txBody>
      </p:sp>
      <p:pic>
        <p:nvPicPr>
          <p:cNvPr id="11266" name="Picture 2" descr="D:\ML Projects\img\EER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20891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60C1-A96B-4F96-88C7-83781EBC13FD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 Exploratory</a:t>
            </a:r>
            <a:endParaRPr lang="fr-F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8458"/>
            <a:ext cx="4041775" cy="431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4"/>
            <a:ext cx="439248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1C03-7D05-4AC6-B31E-BDF3204027F8}" type="datetime1">
              <a:rPr lang="fr-FR" smtClean="0"/>
              <a:t>18/06/2020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3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Difference Days per </a:t>
            </a:r>
            <a:r>
              <a:rPr lang="en-US" dirty="0" smtClean="0"/>
              <a:t>Week</a:t>
            </a:r>
            <a:br>
              <a:rPr lang="en-US" dirty="0" smtClean="0"/>
            </a:b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784976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63DB-F345-4344-B115-4BB47C5678B3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Top 20 </a:t>
            </a:r>
            <a:r>
              <a:rPr lang="fr-FR" dirty="0" err="1" smtClean="0"/>
              <a:t>Products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63" y="1124744"/>
            <a:ext cx="859313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4B32-1B05-4196-A740-E8C13568CE01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Semester  Project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143E-187F-4B63-A267-5C8ED8E2D65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10176</TotalTime>
  <Words>602</Words>
  <Application>Microsoft Office PowerPoint</Application>
  <PresentationFormat>Affichage à l'écran (4:3)</PresentationFormat>
  <Paragraphs>209</Paragraphs>
  <Slides>32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Origine</vt:lpstr>
      <vt:lpstr>Brazilian E-Commerce Data and Prediction Analysis </vt:lpstr>
      <vt:lpstr>Table Of Content</vt:lpstr>
      <vt:lpstr> Introduction</vt:lpstr>
      <vt:lpstr> Inspiration</vt:lpstr>
      <vt:lpstr>    Data Schema </vt:lpstr>
      <vt:lpstr>   Database ER Diagram</vt:lpstr>
      <vt:lpstr>Geo Exploratory</vt:lpstr>
      <vt:lpstr>Average Difference Days per Week </vt:lpstr>
      <vt:lpstr>Top 20 Products </vt:lpstr>
      <vt:lpstr>Top 10 Sellers</vt:lpstr>
      <vt:lpstr>Présentation PowerPoint</vt:lpstr>
      <vt:lpstr>Weekly Purchase of Home decoration Products</vt:lpstr>
      <vt:lpstr>Gross-Profit of top 5 products </vt:lpstr>
      <vt:lpstr>Cutomer Satisfaction Prediction</vt:lpstr>
      <vt:lpstr>    Customer behavior</vt:lpstr>
      <vt:lpstr>     Customer origin</vt:lpstr>
      <vt:lpstr>   Review statistics</vt:lpstr>
      <vt:lpstr>Review Analysis</vt:lpstr>
      <vt:lpstr>  I. Distribution of real and estimated delivery times</vt:lpstr>
      <vt:lpstr>Correlation Matrix</vt:lpstr>
      <vt:lpstr>Decision Tree Classifier:Confusion Matrix </vt:lpstr>
      <vt:lpstr>Decision Tree Classifier:Important Feature Interpretation </vt:lpstr>
      <vt:lpstr>Extra Tree Classifier:Confusion Matrix </vt:lpstr>
      <vt:lpstr>Extra Tree Classifier:Important Feature Interpretation </vt:lpstr>
      <vt:lpstr>Random Forest Classifier:Confusion Matrix </vt:lpstr>
      <vt:lpstr> Random Forest Classifier:Important Feature Interpretation </vt:lpstr>
      <vt:lpstr>XGBoost Classifier:Confusion Matrix </vt:lpstr>
      <vt:lpstr> XGBoost Classifier:Important Feature Interpretation </vt:lpstr>
      <vt:lpstr>SVM Classifier:Confusion Matrix </vt:lpstr>
      <vt:lpstr>Future work</vt:lpstr>
      <vt:lpstr>Conclusion</vt:lpstr>
      <vt:lpstr>Présentation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Brazilian E-Commerce</dc:title>
  <dc:creator>HP</dc:creator>
  <cp:lastModifiedBy>HP</cp:lastModifiedBy>
  <cp:revision>67</cp:revision>
  <dcterms:created xsi:type="dcterms:W3CDTF">2020-06-09T11:01:19Z</dcterms:created>
  <dcterms:modified xsi:type="dcterms:W3CDTF">2020-06-17T22:08:38Z</dcterms:modified>
</cp:coreProperties>
</file>