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89EB-B285-4316-818E-F66C4CAA2ABC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097F-B505-4FAC-97DA-11D8B1B08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7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89EB-B285-4316-818E-F66C4CAA2ABC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097F-B505-4FAC-97DA-11D8B1B08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71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89EB-B285-4316-818E-F66C4CAA2ABC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097F-B505-4FAC-97DA-11D8B1B08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26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89EB-B285-4316-818E-F66C4CAA2ABC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097F-B505-4FAC-97DA-11D8B1B08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20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89EB-B285-4316-818E-F66C4CAA2ABC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097F-B505-4FAC-97DA-11D8B1B08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58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89EB-B285-4316-818E-F66C4CAA2ABC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097F-B505-4FAC-97DA-11D8B1B08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51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89EB-B285-4316-818E-F66C4CAA2ABC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097F-B505-4FAC-97DA-11D8B1B08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2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89EB-B285-4316-818E-F66C4CAA2ABC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097F-B505-4FAC-97DA-11D8B1B08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23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89EB-B285-4316-818E-F66C4CAA2ABC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097F-B505-4FAC-97DA-11D8B1B08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81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89EB-B285-4316-818E-F66C4CAA2ABC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097F-B505-4FAC-97DA-11D8B1B08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81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89EB-B285-4316-818E-F66C4CAA2ABC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097F-B505-4FAC-97DA-11D8B1B08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28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589EB-B285-4316-818E-F66C4CAA2ABC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1097F-B505-4FAC-97DA-11D8B1B08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45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airbn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53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93396" y="5229200"/>
            <a:ext cx="330679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project</a:t>
            </a:r>
            <a:endParaRPr lang="fr-FR" sz="80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10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470025"/>
          </a:xfrm>
        </p:spPr>
        <p:txBody>
          <a:bodyPr>
            <a:normAutofit/>
          </a:bodyPr>
          <a:lstStyle/>
          <a:p>
            <a:r>
              <a:rPr lang="fr-FR" sz="3200" b="1" dirty="0" smtClean="0"/>
              <a:t>SGBD/DBMS-</a:t>
            </a:r>
            <a:r>
              <a:rPr lang="en-US" sz="3200" b="1" dirty="0" smtClean="0"/>
              <a:t> Database management system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1700808"/>
            <a:ext cx="8136904" cy="468052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 database management system (DBMS) is a software package designed to define, manipulate, retrieve and manage data in a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DBMS generally manipulates the data itself, the data format, field names, record structure and file structure.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defines rules to validate and manipulate this data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ex: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MySQL, </a:t>
            </a:r>
            <a:r>
              <a:rPr lang="fr-FR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Microsoft Access, SQL Server, </a:t>
            </a:r>
            <a:r>
              <a:rPr lang="fr-FR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FileMaker</a:t>
            </a:r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Oracle, RDBMS, </a:t>
            </a:r>
            <a:r>
              <a:rPr lang="fr-FR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dBASE</a:t>
            </a:r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Clipper, and FoxPro</a:t>
            </a:r>
          </a:p>
        </p:txBody>
      </p:sp>
    </p:spTree>
    <p:extLst>
      <p:ext uri="{BB962C8B-B14F-4D97-AF65-F5344CB8AC3E}">
        <p14:creationId xmlns:p14="http://schemas.microsoft.com/office/powerpoint/2010/main" val="38014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DB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9" name="Picture 5" descr="Image result for DB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35"/>
            <a:ext cx="9148176" cy="731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2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735"/>
            <a:ext cx="8229600" cy="808977"/>
          </a:xfrm>
        </p:spPr>
        <p:txBody>
          <a:bodyPr>
            <a:normAutofit/>
          </a:bodyPr>
          <a:lstStyle/>
          <a:p>
            <a:r>
              <a:rPr lang="fr-FR" sz="3200" b="1" dirty="0" err="1" smtClean="0"/>
              <a:t>Relational</a:t>
            </a:r>
            <a:r>
              <a:rPr lang="fr-FR" sz="3200" b="1" dirty="0" smtClean="0"/>
              <a:t> Model</a:t>
            </a:r>
            <a:endParaRPr lang="fr-FR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602128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Relational Model represents how data is stored in Relational Databases. 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x:A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relational database stores data in the form of relations (tables). Consider a relation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EMPLOYEE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with attributes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EMPLOYEE_ID,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NAME, ADDRESS, PHONE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AGE.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3 Types of relation 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tables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021" y="2132856"/>
            <a:ext cx="38481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3419872" y="3861048"/>
            <a:ext cx="864096" cy="14401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8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36" y="2790453"/>
            <a:ext cx="5976664" cy="406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/>
          </a:bodyPr>
          <a:lstStyle/>
          <a:p>
            <a:r>
              <a:rPr lang="fr-FR" sz="3200" b="1" dirty="0" smtClean="0"/>
              <a:t>UML </a:t>
            </a:r>
            <a:r>
              <a:rPr lang="fr-FR" sz="3200" b="1" dirty="0" err="1" smtClean="0"/>
              <a:t>Diagram</a:t>
            </a:r>
            <a:endParaRPr lang="fr-FR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96752"/>
            <a:ext cx="9108504" cy="5661248"/>
          </a:xfrm>
        </p:spPr>
        <p:txBody>
          <a:bodyPr/>
          <a:lstStyle/>
          <a:p>
            <a:r>
              <a:rPr lang="en-US" sz="1800" dirty="0"/>
              <a:t>A </a:t>
            </a:r>
            <a:r>
              <a:rPr lang="en-US" sz="1800" b="1" dirty="0"/>
              <a:t>UML diagram</a:t>
            </a:r>
            <a:r>
              <a:rPr lang="en-US" sz="1800" dirty="0"/>
              <a:t> is a </a:t>
            </a:r>
            <a:r>
              <a:rPr lang="en-US" sz="1800" b="1" dirty="0"/>
              <a:t>diagram</a:t>
            </a:r>
            <a:r>
              <a:rPr lang="en-US" sz="1800" dirty="0"/>
              <a:t> based on the </a:t>
            </a:r>
            <a:r>
              <a:rPr lang="en-US" sz="1800" b="1" dirty="0"/>
              <a:t>UML</a:t>
            </a:r>
            <a:r>
              <a:rPr lang="en-US" sz="1800" dirty="0"/>
              <a:t> (Unified Modeling Language) with the purpose of visually representing a system along with its main actors, roles, actions, artifacts or classes, in order to better understand, alter, maintain, or document information about the system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Use Case Diagram(</a:t>
            </a:r>
            <a:r>
              <a:rPr lang="fr-FR" sz="2000" b="1" dirty="0" err="1" smtClean="0">
                <a:solidFill>
                  <a:schemeClr val="accent1"/>
                </a:solidFill>
              </a:rPr>
              <a:t>behavior</a:t>
            </a:r>
            <a:r>
              <a:rPr lang="fr-FR" sz="2000" b="1" dirty="0" smtClean="0">
                <a:solidFill>
                  <a:schemeClr val="accent1"/>
                </a:solidFill>
              </a:rPr>
              <a:t> </a:t>
            </a:r>
            <a:r>
              <a:rPr lang="fr-FR" sz="2000" b="1" dirty="0" err="1" smtClean="0">
                <a:solidFill>
                  <a:schemeClr val="accent1"/>
                </a:solidFill>
              </a:rPr>
              <a:t>diagram</a:t>
            </a:r>
            <a:r>
              <a:rPr lang="fr-FR" sz="2000" b="1" dirty="0" smtClean="0">
                <a:solidFill>
                  <a:schemeClr val="accent1"/>
                </a:solidFill>
              </a:rPr>
              <a:t> in UML</a:t>
            </a:r>
            <a:r>
              <a:rPr lang="en-US" sz="2000" b="1" dirty="0" smtClean="0">
                <a:solidFill>
                  <a:schemeClr val="accent1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24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8280920" cy="402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18058"/>
          </a:xfrm>
        </p:spPr>
        <p:txBody>
          <a:bodyPr>
            <a:normAutofit/>
          </a:bodyPr>
          <a:lstStyle/>
          <a:p>
            <a:r>
              <a:rPr lang="fr-FR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fr-FR" sz="20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003534"/>
          </a:xfrm>
        </p:spPr>
        <p:txBody>
          <a:bodyPr>
            <a:normAutofit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Create a new table in a database:             </a:t>
            </a:r>
          </a:p>
          <a:p>
            <a:pPr marL="0" indent="0">
              <a:buNone/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 TABLE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</a:t>
            </a:r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    column1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    column2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    column3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   ....);</a:t>
            </a:r>
          </a:p>
          <a:p>
            <a:pPr marL="0" indent="0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0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Data-Types in SQL:</a:t>
            </a:r>
            <a:endParaRPr lang="fr-FR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900" dirty="0" smtClean="0">
                <a:latin typeface="Times New Roman" pitchFamily="18" charset="0"/>
                <a:cs typeface="Times New Roman" pitchFamily="18" charset="0"/>
              </a:rPr>
            </a:br>
            <a:endParaRPr lang="fr-FR" sz="1600" b="1" dirty="0" smtClean="0"/>
          </a:p>
        </p:txBody>
      </p:sp>
      <p:cxnSp>
        <p:nvCxnSpPr>
          <p:cNvPr id="5" name="Connecteur droit 4"/>
          <p:cNvCxnSpPr/>
          <p:nvPr/>
        </p:nvCxnSpPr>
        <p:spPr>
          <a:xfrm>
            <a:off x="4499992" y="692696"/>
            <a:ext cx="0" cy="223224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631974"/>
            <a:ext cx="4222626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8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 smtClean="0">
                <a:solidFill>
                  <a:prstClr val="black"/>
                </a:solidFill>
              </a:rPr>
              <a:t>Primary </a:t>
            </a:r>
            <a:r>
              <a:rPr lang="en-US" sz="1800" b="1" dirty="0">
                <a:solidFill>
                  <a:prstClr val="black"/>
                </a:solidFill>
              </a:rPr>
              <a:t>and Secondary </a:t>
            </a:r>
            <a:r>
              <a:rPr lang="en-US" sz="1800" b="1" dirty="0" smtClean="0">
                <a:solidFill>
                  <a:prstClr val="black"/>
                </a:solidFill>
              </a:rPr>
              <a:t>Keys</a:t>
            </a:r>
          </a:p>
          <a:p>
            <a:pPr marL="0" indent="0" algn="ctr">
              <a:buNone/>
            </a:pPr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b="1" dirty="0"/>
              <a:t>primary key </a:t>
            </a:r>
            <a:r>
              <a:rPr lang="en-US" sz="1800" dirty="0"/>
              <a:t>is a field in a table which uniquely identifies each row/record in a database table. Primary keys must contain unique values. A primary key column cannot have NULL values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Secondary Key </a:t>
            </a:r>
            <a:r>
              <a:rPr lang="en-US" sz="1800" dirty="0" smtClean="0"/>
              <a:t>is the key that has not been selected to be the primary key. However, it is considered a candidate key for the primary key.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Ex: In Student table </a:t>
            </a:r>
            <a:r>
              <a:rPr lang="en-US" sz="1800" dirty="0" err="1"/>
              <a:t>S</a:t>
            </a:r>
            <a:r>
              <a:rPr lang="en-US" sz="1800" dirty="0" err="1" smtClean="0"/>
              <a:t>tudent_id</a:t>
            </a:r>
            <a:r>
              <a:rPr lang="en-US" sz="1800" dirty="0" smtClean="0"/>
              <a:t>=&gt;Primary key</a:t>
            </a:r>
          </a:p>
          <a:p>
            <a:pPr marL="0" indent="0">
              <a:buNone/>
            </a:pPr>
            <a:r>
              <a:rPr lang="en-US" sz="1800" dirty="0" err="1" smtClean="0"/>
              <a:t>Student_email</a:t>
            </a:r>
            <a:r>
              <a:rPr lang="en-US" sz="1800" dirty="0" smtClean="0"/>
              <a:t>=&gt;Secondary key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 algn="ctr">
              <a:buNone/>
            </a:pPr>
            <a:r>
              <a:rPr lang="en-US" sz="1800" b="1" dirty="0" smtClean="0"/>
              <a:t>Conceptual Model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main aim of this model is to establish the entities, their </a:t>
            </a:r>
            <a:r>
              <a:rPr lang="en-US" sz="1600" dirty="0" smtClean="0"/>
              <a:t> attributes</a:t>
            </a:r>
            <a:r>
              <a:rPr lang="en-US" sz="1600" dirty="0"/>
              <a:t>, and their relationships. In this Data modeling level, there is hardly any detail available of the actual Database </a:t>
            </a:r>
            <a:r>
              <a:rPr lang="en-US" sz="1600" dirty="0" smtClean="0"/>
              <a:t>structure.</a:t>
            </a:r>
            <a:r>
              <a:rPr lang="en-US" sz="1600" dirty="0"/>
              <a:t> </a:t>
            </a:r>
            <a:r>
              <a:rPr lang="en-US" sz="1600" dirty="0" smtClean="0"/>
              <a:t>It offers </a:t>
            </a:r>
            <a:r>
              <a:rPr lang="en-US" sz="1600" dirty="0" err="1"/>
              <a:t>Organisation</a:t>
            </a:r>
            <a:r>
              <a:rPr lang="en-US" sz="1600" dirty="0"/>
              <a:t>-wide coverage of the business concepts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3 basic tenants of Data Model are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Entity</a:t>
            </a:r>
            <a:r>
              <a:rPr lang="en-US" sz="1400" dirty="0"/>
              <a:t>: A real-world </a:t>
            </a:r>
            <a:r>
              <a:rPr lang="en-US" sz="1400" dirty="0" smtClean="0"/>
              <a:t>thing</a:t>
            </a:r>
          </a:p>
          <a:p>
            <a:pPr>
              <a:buFont typeface="+mj-lt"/>
              <a:buAutoNum type="arabicPeriod"/>
            </a:pPr>
            <a:r>
              <a:rPr lang="en-US" sz="1400" b="1" dirty="0" smtClean="0"/>
              <a:t>Attribute</a:t>
            </a:r>
            <a:r>
              <a:rPr lang="en-US" sz="1400" dirty="0"/>
              <a:t>: Characteristics or properties of an </a:t>
            </a:r>
            <a:r>
              <a:rPr lang="en-US" sz="1400" dirty="0" smtClean="0"/>
              <a:t>entity</a:t>
            </a:r>
          </a:p>
          <a:p>
            <a:pPr>
              <a:buFont typeface="+mj-lt"/>
              <a:buAutoNum type="arabicPeriod"/>
            </a:pPr>
            <a:r>
              <a:rPr lang="en-US" sz="1400" b="1" dirty="0" smtClean="0"/>
              <a:t>Relationship</a:t>
            </a:r>
            <a:r>
              <a:rPr lang="en-US" sz="1400" dirty="0"/>
              <a:t>: Dependency or association between two entities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049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32650"/>
            <a:ext cx="8229600" cy="562074"/>
          </a:xfrm>
        </p:spPr>
        <p:txBody>
          <a:bodyPr>
            <a:normAutofit/>
          </a:bodyPr>
          <a:lstStyle/>
          <a:p>
            <a:r>
              <a:rPr lang="fr-FR" sz="2000" b="1" dirty="0" err="1" smtClean="0"/>
              <a:t>Examples</a:t>
            </a:r>
            <a:r>
              <a:rPr lang="fr-FR" sz="2000" b="1" dirty="0" smtClean="0"/>
              <a:t> of </a:t>
            </a:r>
            <a:r>
              <a:rPr lang="fr-FR" sz="2000" b="1" dirty="0" err="1" smtClean="0"/>
              <a:t>Conceptual</a:t>
            </a:r>
            <a:r>
              <a:rPr lang="fr-FR" sz="2000" b="1" dirty="0" smtClean="0"/>
              <a:t> Model</a:t>
            </a:r>
            <a:endParaRPr lang="fr-FR" sz="2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Ex1: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and Product are two entities. Customer number and name are attributes of the Customer entity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Product name and price are attributes of product entity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Sale is the relationship between the customer and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product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Ex2: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Students and Course are 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two entities. 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Student Id and 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 are attributes of the 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Student entity</a:t>
            </a:r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Course name 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C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ourse number are 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attributes of 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course entity</a:t>
            </a:r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Enroll is 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relationship between the 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student and course</a:t>
            </a:r>
          </a:p>
          <a:p>
            <a:pPr marL="0" lvl="0" indent="0">
              <a:buNone/>
            </a:pPr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1800" dirty="0" smtClean="0"/>
              <a:t>Ex2: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 and Department are 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two entities. 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 Id 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name are attributes of the 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 entity</a:t>
            </a:r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 name 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id are 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attributes of 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Department entity</a:t>
            </a:r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Manages is 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relationship between the 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 and department </a:t>
            </a:r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18" y="1844824"/>
            <a:ext cx="3803534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8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307</Words>
  <Application>Microsoft Office PowerPoint</Application>
  <PresentationFormat>Affichage à l'écran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SGBD/DBMS- Database management system</vt:lpstr>
      <vt:lpstr>Présentation PowerPoint</vt:lpstr>
      <vt:lpstr>Relational Model</vt:lpstr>
      <vt:lpstr>UML Diagram</vt:lpstr>
      <vt:lpstr>Syntax:</vt:lpstr>
      <vt:lpstr>Présentation PowerPoint</vt:lpstr>
      <vt:lpstr>Examples of Conceptual Model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Project</dc:title>
  <dc:creator>HP</dc:creator>
  <cp:lastModifiedBy>HP</cp:lastModifiedBy>
  <cp:revision>16</cp:revision>
  <dcterms:created xsi:type="dcterms:W3CDTF">2020-03-02T14:35:32Z</dcterms:created>
  <dcterms:modified xsi:type="dcterms:W3CDTF">2020-03-03T09:07:19Z</dcterms:modified>
</cp:coreProperties>
</file>