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3"/>
  </p:notesMasterIdLst>
  <p:sldIdLst>
    <p:sldId id="256" r:id="rId2"/>
    <p:sldId id="259" r:id="rId3"/>
    <p:sldId id="261" r:id="rId4"/>
    <p:sldId id="260" r:id="rId5"/>
    <p:sldId id="281" r:id="rId6"/>
    <p:sldId id="263" r:id="rId7"/>
    <p:sldId id="264" r:id="rId8"/>
    <p:sldId id="273" r:id="rId9"/>
    <p:sldId id="275" r:id="rId10"/>
    <p:sldId id="276" r:id="rId11"/>
    <p:sldId id="280" r:id="rId12"/>
    <p:sldId id="277" r:id="rId13"/>
    <p:sldId id="282" r:id="rId14"/>
    <p:sldId id="265" r:id="rId15"/>
    <p:sldId id="278" r:id="rId16"/>
    <p:sldId id="272" r:id="rId17"/>
    <p:sldId id="258" r:id="rId18"/>
    <p:sldId id="271" r:id="rId19"/>
    <p:sldId id="269" r:id="rId20"/>
    <p:sldId id="270" r:id="rId21"/>
    <p:sldId id="268" r:id="rId2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4660"/>
  </p:normalViewPr>
  <p:slideViewPr>
    <p:cSldViewPr>
      <p:cViewPr varScale="1">
        <p:scale>
          <a:sx n="110" d="100"/>
          <a:sy n="110" d="100"/>
        </p:scale>
        <p:origin x="-166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9CD1EE-A07D-4D14-B8B7-F9B001F33A5A}" type="datetimeFigureOut">
              <a:rPr lang="fr-FR" smtClean="0"/>
              <a:t>09/09/2020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082931-9599-49CB-B5B5-7D3A00CD957D}" type="slidenum">
              <a:rPr lang="fr-FR" smtClean="0"/>
              <a:t>‹N°›</a:t>
            </a:fld>
            <a:endParaRPr lang="fr-FR"/>
          </a:p>
        </p:txBody>
      </p:sp>
    </p:spTree>
    <p:extLst>
      <p:ext uri="{BB962C8B-B14F-4D97-AF65-F5344CB8AC3E}">
        <p14:creationId xmlns:p14="http://schemas.microsoft.com/office/powerpoint/2010/main" val="1266898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082931-9599-49CB-B5B5-7D3A00CD957D}" type="slidenum">
              <a:rPr lang="fr-FR" smtClean="0"/>
              <a:t>1</a:t>
            </a:fld>
            <a:endParaRPr lang="fr-FR"/>
          </a:p>
        </p:txBody>
      </p:sp>
    </p:spTree>
    <p:extLst>
      <p:ext uri="{BB962C8B-B14F-4D97-AF65-F5344CB8AC3E}">
        <p14:creationId xmlns:p14="http://schemas.microsoft.com/office/powerpoint/2010/main" val="2115284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082931-9599-49CB-B5B5-7D3A00CD957D}" type="slidenum">
              <a:rPr lang="fr-FR" smtClean="0"/>
              <a:t>10</a:t>
            </a:fld>
            <a:endParaRPr lang="fr-FR"/>
          </a:p>
        </p:txBody>
      </p:sp>
    </p:spTree>
    <p:extLst>
      <p:ext uri="{BB962C8B-B14F-4D97-AF65-F5344CB8AC3E}">
        <p14:creationId xmlns:p14="http://schemas.microsoft.com/office/powerpoint/2010/main" val="974971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082931-9599-49CB-B5B5-7D3A00CD957D}" type="slidenum">
              <a:rPr lang="fr-FR" smtClean="0"/>
              <a:t>11</a:t>
            </a:fld>
            <a:endParaRPr lang="fr-FR"/>
          </a:p>
        </p:txBody>
      </p:sp>
    </p:spTree>
    <p:extLst>
      <p:ext uri="{BB962C8B-B14F-4D97-AF65-F5344CB8AC3E}">
        <p14:creationId xmlns:p14="http://schemas.microsoft.com/office/powerpoint/2010/main" val="974971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8" name="Titr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fr-FR" smtClean="0"/>
              <a:t>Modifiez le style du titre</a:t>
            </a:r>
            <a:endParaRPr kumimoji="0" lang="en-US"/>
          </a:p>
        </p:txBody>
      </p:sp>
      <p:sp>
        <p:nvSpPr>
          <p:cNvPr id="9" name="Sous-titr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
        <p:nvSpPr>
          <p:cNvPr id="28" name="Espace réservé de la date 27"/>
          <p:cNvSpPr>
            <a:spLocks noGrp="1"/>
          </p:cNvSpPr>
          <p:nvPr>
            <p:ph type="dt" sz="half" idx="10"/>
          </p:nvPr>
        </p:nvSpPr>
        <p:spPr>
          <a:xfrm>
            <a:off x="6400800" y="6355080"/>
            <a:ext cx="2286000" cy="365760"/>
          </a:xfrm>
        </p:spPr>
        <p:txBody>
          <a:bodyPr/>
          <a:lstStyle>
            <a:lvl1pPr>
              <a:defRPr sz="1400"/>
            </a:lvl1pPr>
          </a:lstStyle>
          <a:p>
            <a:fld id="{DE57911A-A394-4CC6-8863-239A33194B3C}" type="datetime1">
              <a:rPr lang="fr-FR" smtClean="0"/>
              <a:t>10/09/2020</a:t>
            </a:fld>
            <a:endParaRPr lang="fr-FR"/>
          </a:p>
        </p:txBody>
      </p:sp>
      <p:sp>
        <p:nvSpPr>
          <p:cNvPr id="17" name="Espace réservé du pied de page 16"/>
          <p:cNvSpPr>
            <a:spLocks noGrp="1"/>
          </p:cNvSpPr>
          <p:nvPr>
            <p:ph type="ftr" sz="quarter" idx="11"/>
          </p:nvPr>
        </p:nvSpPr>
        <p:spPr>
          <a:xfrm>
            <a:off x="2898648" y="6355080"/>
            <a:ext cx="3474720" cy="365760"/>
          </a:xfrm>
        </p:spPr>
        <p:txBody>
          <a:bodyPr/>
          <a:lstStyle/>
          <a:p>
            <a:r>
              <a:rPr lang="fr-FR" dirty="0" smtClean="0"/>
              <a:t>Data Science Project M-2</a:t>
            </a:r>
          </a:p>
          <a:p>
            <a:endParaRPr lang="fr-FR" dirty="0"/>
          </a:p>
        </p:txBody>
      </p:sp>
      <p:sp>
        <p:nvSpPr>
          <p:cNvPr id="29" name="Espace réservé du numéro de diapositive 28"/>
          <p:cNvSpPr>
            <a:spLocks noGrp="1"/>
          </p:cNvSpPr>
          <p:nvPr>
            <p:ph type="sldNum" sz="quarter" idx="12"/>
          </p:nvPr>
        </p:nvSpPr>
        <p:spPr>
          <a:xfrm>
            <a:off x="1216152" y="6355080"/>
            <a:ext cx="1219200" cy="365760"/>
          </a:xfrm>
        </p:spPr>
        <p:txBody>
          <a:bodyPr/>
          <a:lstStyle/>
          <a:p>
            <a:fld id="{C8707A7F-0CD9-4254-9C77-5A32F42DF56A}" type="slidenum">
              <a:rPr lang="fr-FR" smtClean="0"/>
              <a:t>‹N°›</a:t>
            </a:fld>
            <a:endParaRPr lang="fr-FR"/>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5B12E71-48EF-49A5-A974-0DF1CD316397}" type="datetime1">
              <a:rPr lang="fr-FR" smtClean="0"/>
              <a:t>10/09/2020</a:t>
            </a:fld>
            <a:endParaRPr lang="fr-FR"/>
          </a:p>
        </p:txBody>
      </p:sp>
      <p:sp>
        <p:nvSpPr>
          <p:cNvPr id="5" name="Espace réservé du pied de page 4"/>
          <p:cNvSpPr>
            <a:spLocks noGrp="1"/>
          </p:cNvSpPr>
          <p:nvPr>
            <p:ph type="ftr" sz="quarter" idx="11"/>
          </p:nvPr>
        </p:nvSpPr>
        <p:spPr/>
        <p:txBody>
          <a:bodyPr/>
          <a:lstStyle/>
          <a:p>
            <a:r>
              <a:rPr lang="fr-FR" smtClean="0"/>
              <a:t>Data Science Project M-2 </a:t>
            </a:r>
            <a:endParaRPr lang="fr-FR"/>
          </a:p>
        </p:txBody>
      </p:sp>
      <p:sp>
        <p:nvSpPr>
          <p:cNvPr id="6" name="Espace réservé du numéro de diapositive 5"/>
          <p:cNvSpPr>
            <a:spLocks noGrp="1"/>
          </p:cNvSpPr>
          <p:nvPr>
            <p:ph type="sldNum" sz="quarter" idx="12"/>
          </p:nvPr>
        </p:nvSpPr>
        <p:spPr/>
        <p:txBody>
          <a:bodyPr/>
          <a:lstStyle/>
          <a:p>
            <a:fld id="{C8707A7F-0CD9-4254-9C77-5A32F42DF56A}" type="slidenum">
              <a:rPr lang="fr-FR" smtClean="0"/>
              <a:t>‹N°›</a:t>
            </a:fld>
            <a:endParaRPr lang="fr-F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F4F34BA-6B5D-4223-AA00-2D7C06F8855D}" type="datetime1">
              <a:rPr lang="fr-FR" smtClean="0"/>
              <a:t>10/09/2020</a:t>
            </a:fld>
            <a:endParaRPr lang="fr-FR"/>
          </a:p>
        </p:txBody>
      </p:sp>
      <p:sp>
        <p:nvSpPr>
          <p:cNvPr id="5" name="Espace réservé du pied de page 4"/>
          <p:cNvSpPr>
            <a:spLocks noGrp="1"/>
          </p:cNvSpPr>
          <p:nvPr>
            <p:ph type="ftr" sz="quarter" idx="11"/>
          </p:nvPr>
        </p:nvSpPr>
        <p:spPr/>
        <p:txBody>
          <a:bodyPr/>
          <a:lstStyle/>
          <a:p>
            <a:r>
              <a:rPr lang="fr-FR" smtClean="0"/>
              <a:t>Data Science Project M-2 </a:t>
            </a:r>
            <a:endParaRPr lang="fr-FR"/>
          </a:p>
        </p:txBody>
      </p:sp>
      <p:sp>
        <p:nvSpPr>
          <p:cNvPr id="6" name="Espace réservé du numéro de diapositive 5"/>
          <p:cNvSpPr>
            <a:spLocks noGrp="1"/>
          </p:cNvSpPr>
          <p:nvPr>
            <p:ph type="sldNum" sz="quarter" idx="12"/>
          </p:nvPr>
        </p:nvSpPr>
        <p:spPr/>
        <p:txBody>
          <a:bodyPr/>
          <a:lstStyle/>
          <a:p>
            <a:fld id="{C8707A7F-0CD9-4254-9C77-5A32F42DF56A}" type="slidenum">
              <a:rPr lang="fr-FR" smtClean="0"/>
              <a:t>‹N°›</a:t>
            </a:fld>
            <a:endParaRPr lang="fr-FR"/>
          </a:p>
        </p:txBody>
      </p:sp>
      <p:sp>
        <p:nvSpPr>
          <p:cNvPr id="7" name="Connecteur droit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Triangle isocè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Connecteur droit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4" name="Espace réservé de la date 3"/>
          <p:cNvSpPr>
            <a:spLocks noGrp="1"/>
          </p:cNvSpPr>
          <p:nvPr>
            <p:ph type="dt" sz="half" idx="10"/>
          </p:nvPr>
        </p:nvSpPr>
        <p:spPr/>
        <p:txBody>
          <a:bodyPr/>
          <a:lstStyle/>
          <a:p>
            <a:fld id="{70E4197F-168C-4C9E-9BB3-51F6CA4095F1}" type="datetime1">
              <a:rPr lang="fr-FR" smtClean="0"/>
              <a:t>10/09/2020</a:t>
            </a:fld>
            <a:endParaRPr lang="fr-FR"/>
          </a:p>
        </p:txBody>
      </p:sp>
      <p:sp>
        <p:nvSpPr>
          <p:cNvPr id="5" name="Espace réservé du pied de page 4"/>
          <p:cNvSpPr>
            <a:spLocks noGrp="1"/>
          </p:cNvSpPr>
          <p:nvPr>
            <p:ph type="ftr" sz="quarter" idx="11"/>
          </p:nvPr>
        </p:nvSpPr>
        <p:spPr/>
        <p:txBody>
          <a:bodyPr/>
          <a:lstStyle/>
          <a:p>
            <a:r>
              <a:rPr lang="fr-FR" dirty="0" smtClean="0"/>
              <a:t>Data Science Project M-2</a:t>
            </a:r>
          </a:p>
          <a:p>
            <a:endParaRPr lang="fr-FR" dirty="0"/>
          </a:p>
        </p:txBody>
      </p:sp>
      <p:sp>
        <p:nvSpPr>
          <p:cNvPr id="6" name="Espace réservé du numéro de diapositive 5"/>
          <p:cNvSpPr>
            <a:spLocks noGrp="1"/>
          </p:cNvSpPr>
          <p:nvPr>
            <p:ph type="sldNum" sz="quarter" idx="12"/>
          </p:nvPr>
        </p:nvSpPr>
        <p:spPr/>
        <p:txBody>
          <a:bodyPr/>
          <a:lstStyle/>
          <a:p>
            <a:fld id="{C8707A7F-0CD9-4254-9C77-5A32F42DF56A}" type="slidenum">
              <a:rPr lang="fr-FR" smtClean="0"/>
              <a:t>‹N°›</a:t>
            </a:fld>
            <a:endParaRPr lang="fr-FR"/>
          </a:p>
        </p:txBody>
      </p:sp>
      <p:sp>
        <p:nvSpPr>
          <p:cNvPr id="8" name="Espace réservé du contenu 7"/>
          <p:cNvSpPr>
            <a:spLocks noGrp="1"/>
          </p:cNvSpPr>
          <p:nvPr>
            <p:ph sz="quarter" idx="1"/>
          </p:nvPr>
        </p:nvSpPr>
        <p:spPr>
          <a:xfrm>
            <a:off x="457200" y="1219200"/>
            <a:ext cx="8229600" cy="493776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a:xfrm>
            <a:off x="6400800" y="6355080"/>
            <a:ext cx="2286000" cy="365760"/>
          </a:xfrm>
        </p:spPr>
        <p:txBody>
          <a:bodyPr/>
          <a:lstStyle/>
          <a:p>
            <a:fld id="{83D15275-69B0-497A-A23A-FF4E48DD6220}" type="datetime1">
              <a:rPr lang="fr-FR" smtClean="0"/>
              <a:t>10/09/2020</a:t>
            </a:fld>
            <a:endParaRPr lang="fr-FR"/>
          </a:p>
        </p:txBody>
      </p:sp>
      <p:sp>
        <p:nvSpPr>
          <p:cNvPr id="5" name="Espace réservé du pied de page 4"/>
          <p:cNvSpPr>
            <a:spLocks noGrp="1"/>
          </p:cNvSpPr>
          <p:nvPr>
            <p:ph type="ftr" sz="quarter" idx="11"/>
          </p:nvPr>
        </p:nvSpPr>
        <p:spPr>
          <a:xfrm>
            <a:off x="2898648" y="6355080"/>
            <a:ext cx="3474720" cy="365760"/>
          </a:xfrm>
        </p:spPr>
        <p:txBody>
          <a:bodyPr/>
          <a:lstStyle/>
          <a:p>
            <a:r>
              <a:rPr lang="fr-FR" smtClean="0"/>
              <a:t>Data Science Project M-2 </a:t>
            </a:r>
            <a:endParaRPr lang="fr-FR"/>
          </a:p>
        </p:txBody>
      </p:sp>
      <p:sp>
        <p:nvSpPr>
          <p:cNvPr id="6" name="Espace réservé du numéro de diapositive 5"/>
          <p:cNvSpPr>
            <a:spLocks noGrp="1"/>
          </p:cNvSpPr>
          <p:nvPr>
            <p:ph type="sldNum" sz="quarter" idx="12"/>
          </p:nvPr>
        </p:nvSpPr>
        <p:spPr>
          <a:xfrm>
            <a:off x="1069848" y="6355080"/>
            <a:ext cx="1520952" cy="365760"/>
          </a:xfrm>
        </p:spPr>
        <p:txBody>
          <a:bodyPr/>
          <a:lstStyle/>
          <a:p>
            <a:fld id="{C8707A7F-0CD9-4254-9C77-5A32F42DF56A}" type="slidenum">
              <a:rPr lang="fr-FR" smtClean="0"/>
              <a:t>‹N°›</a:t>
            </a:fld>
            <a:endParaRPr lang="fr-FR"/>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smtClean="0"/>
              <a:t>Modifiez le style du titre</a:t>
            </a:r>
            <a:endParaRPr kumimoji="0" lang="en-US"/>
          </a:p>
        </p:txBody>
      </p:sp>
      <p:sp>
        <p:nvSpPr>
          <p:cNvPr id="5" name="Espace réservé de la date 4"/>
          <p:cNvSpPr>
            <a:spLocks noGrp="1"/>
          </p:cNvSpPr>
          <p:nvPr>
            <p:ph type="dt" sz="half" idx="10"/>
          </p:nvPr>
        </p:nvSpPr>
        <p:spPr/>
        <p:txBody>
          <a:bodyPr/>
          <a:lstStyle/>
          <a:p>
            <a:fld id="{4AB1DB29-3857-4883-80A4-7CCCFD086B60}" type="datetime1">
              <a:rPr lang="fr-FR" smtClean="0"/>
              <a:t>10/09/2020</a:t>
            </a:fld>
            <a:endParaRPr lang="fr-FR"/>
          </a:p>
        </p:txBody>
      </p:sp>
      <p:sp>
        <p:nvSpPr>
          <p:cNvPr id="6" name="Espace réservé du pied de page 5"/>
          <p:cNvSpPr>
            <a:spLocks noGrp="1"/>
          </p:cNvSpPr>
          <p:nvPr>
            <p:ph type="ftr" sz="quarter" idx="11"/>
          </p:nvPr>
        </p:nvSpPr>
        <p:spPr/>
        <p:txBody>
          <a:bodyPr/>
          <a:lstStyle/>
          <a:p>
            <a:r>
              <a:rPr lang="fr-FR" smtClean="0"/>
              <a:t>Data Science Project M-2 </a:t>
            </a:r>
            <a:endParaRPr lang="fr-FR"/>
          </a:p>
        </p:txBody>
      </p:sp>
      <p:sp>
        <p:nvSpPr>
          <p:cNvPr id="7" name="Espace réservé du numéro de diapositive 6"/>
          <p:cNvSpPr>
            <a:spLocks noGrp="1"/>
          </p:cNvSpPr>
          <p:nvPr>
            <p:ph type="sldNum" sz="quarter" idx="12"/>
          </p:nvPr>
        </p:nvSpPr>
        <p:spPr/>
        <p:txBody>
          <a:bodyPr/>
          <a:lstStyle/>
          <a:p>
            <a:fld id="{C8707A7F-0CD9-4254-9C77-5A32F42DF56A}" type="slidenum">
              <a:rPr lang="fr-FR" smtClean="0"/>
              <a:t>‹N°›</a:t>
            </a:fld>
            <a:endParaRPr lang="fr-FR"/>
          </a:p>
        </p:txBody>
      </p:sp>
      <p:sp>
        <p:nvSpPr>
          <p:cNvPr id="9" name="Espace réservé du contenu 8"/>
          <p:cNvSpPr>
            <a:spLocks noGrp="1"/>
          </p:cNvSpPr>
          <p:nvPr>
            <p:ph sz="quarter" idx="1"/>
          </p:nvPr>
        </p:nvSpPr>
        <p:spPr>
          <a:xfrm>
            <a:off x="457200" y="1219200"/>
            <a:ext cx="4041648" cy="493776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632198" y="1216152"/>
            <a:ext cx="4041648" cy="493776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nchor="ctr"/>
          <a:lstStyle>
            <a:lvl1pPr>
              <a:defRPr/>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4" name="Espace réservé du texte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7" name="Espace réservé de la date 6"/>
          <p:cNvSpPr>
            <a:spLocks noGrp="1"/>
          </p:cNvSpPr>
          <p:nvPr>
            <p:ph type="dt" sz="half" idx="10"/>
          </p:nvPr>
        </p:nvSpPr>
        <p:spPr/>
        <p:txBody>
          <a:bodyPr/>
          <a:lstStyle/>
          <a:p>
            <a:fld id="{45A9257E-69A9-47C5-805D-4131213DB7CC}" type="datetime1">
              <a:rPr lang="fr-FR" smtClean="0"/>
              <a:t>10/09/2020</a:t>
            </a:fld>
            <a:endParaRPr lang="fr-FR"/>
          </a:p>
        </p:txBody>
      </p:sp>
      <p:sp>
        <p:nvSpPr>
          <p:cNvPr id="8" name="Espace réservé du pied de page 7"/>
          <p:cNvSpPr>
            <a:spLocks noGrp="1"/>
          </p:cNvSpPr>
          <p:nvPr>
            <p:ph type="ftr" sz="quarter" idx="11"/>
          </p:nvPr>
        </p:nvSpPr>
        <p:spPr/>
        <p:txBody>
          <a:bodyPr/>
          <a:lstStyle/>
          <a:p>
            <a:r>
              <a:rPr lang="fr-FR" smtClean="0"/>
              <a:t>Data Science Project M-2 </a:t>
            </a:r>
            <a:endParaRPr lang="fr-FR"/>
          </a:p>
        </p:txBody>
      </p:sp>
      <p:sp>
        <p:nvSpPr>
          <p:cNvPr id="9" name="Espace réservé du numéro de diapositive 8"/>
          <p:cNvSpPr>
            <a:spLocks noGrp="1"/>
          </p:cNvSpPr>
          <p:nvPr>
            <p:ph type="sldNum" sz="quarter" idx="12"/>
          </p:nvPr>
        </p:nvSpPr>
        <p:spPr/>
        <p:txBody>
          <a:bodyPr/>
          <a:lstStyle/>
          <a:p>
            <a:fld id="{C8707A7F-0CD9-4254-9C77-5A32F42DF56A}" type="slidenum">
              <a:rPr lang="fr-FR" smtClean="0"/>
              <a:t>‹N°›</a:t>
            </a:fld>
            <a:endParaRPr lang="fr-FR"/>
          </a:p>
        </p:txBody>
      </p:sp>
      <p:sp>
        <p:nvSpPr>
          <p:cNvPr id="11" name="Espace réservé du contenu 10"/>
          <p:cNvSpPr>
            <a:spLocks noGrp="1"/>
          </p:cNvSpPr>
          <p:nvPr>
            <p:ph sz="quarter" idx="2"/>
          </p:nvPr>
        </p:nvSpPr>
        <p:spPr>
          <a:xfrm>
            <a:off x="457200" y="2133600"/>
            <a:ext cx="4038600" cy="40386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648200" y="2133600"/>
            <a:ext cx="4038600" cy="40386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smtClean="0"/>
              <a:t>Modifiez le style du titre</a:t>
            </a:r>
            <a:endParaRPr kumimoji="0" lang="en-US"/>
          </a:p>
        </p:txBody>
      </p:sp>
      <p:sp>
        <p:nvSpPr>
          <p:cNvPr id="3" name="Espace réservé de la date 2"/>
          <p:cNvSpPr>
            <a:spLocks noGrp="1"/>
          </p:cNvSpPr>
          <p:nvPr>
            <p:ph type="dt" sz="half" idx="10"/>
          </p:nvPr>
        </p:nvSpPr>
        <p:spPr/>
        <p:txBody>
          <a:bodyPr/>
          <a:lstStyle/>
          <a:p>
            <a:fld id="{53AADD56-A118-42B7-8F9B-0BDEF6A63A07}" type="datetime1">
              <a:rPr lang="fr-FR" smtClean="0"/>
              <a:t>10/09/2020</a:t>
            </a:fld>
            <a:endParaRPr lang="fr-FR"/>
          </a:p>
        </p:txBody>
      </p:sp>
      <p:sp>
        <p:nvSpPr>
          <p:cNvPr id="4" name="Espace réservé du pied de page 3"/>
          <p:cNvSpPr>
            <a:spLocks noGrp="1"/>
          </p:cNvSpPr>
          <p:nvPr>
            <p:ph type="ftr" sz="quarter" idx="11"/>
          </p:nvPr>
        </p:nvSpPr>
        <p:spPr/>
        <p:txBody>
          <a:bodyPr/>
          <a:lstStyle/>
          <a:p>
            <a:r>
              <a:rPr lang="fr-FR" smtClean="0"/>
              <a:t>Data Science Project M-2 </a:t>
            </a:r>
            <a:endParaRPr lang="fr-FR"/>
          </a:p>
        </p:txBody>
      </p:sp>
      <p:sp>
        <p:nvSpPr>
          <p:cNvPr id="5" name="Espace réservé du numéro de diapositive 4"/>
          <p:cNvSpPr>
            <a:spLocks noGrp="1"/>
          </p:cNvSpPr>
          <p:nvPr>
            <p:ph type="sldNum" sz="quarter" idx="12"/>
          </p:nvPr>
        </p:nvSpPr>
        <p:spPr/>
        <p:txBody>
          <a:bodyPr/>
          <a:lstStyle/>
          <a:p>
            <a:fld id="{C8707A7F-0CD9-4254-9C77-5A32F42DF56A}" type="slidenum">
              <a:rPr lang="fr-FR" smtClean="0"/>
              <a:t>‹N°›</a:t>
            </a:fld>
            <a:endParaRPr lang="fr-FR"/>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CA255FC-14E2-4DA5-A573-3417947B98BB}" type="datetime1">
              <a:rPr lang="fr-FR" smtClean="0"/>
              <a:t>10/09/2020</a:t>
            </a:fld>
            <a:endParaRPr lang="fr-FR"/>
          </a:p>
        </p:txBody>
      </p:sp>
      <p:sp>
        <p:nvSpPr>
          <p:cNvPr id="3" name="Espace réservé du pied de page 2"/>
          <p:cNvSpPr>
            <a:spLocks noGrp="1"/>
          </p:cNvSpPr>
          <p:nvPr>
            <p:ph type="ftr" sz="quarter" idx="11"/>
          </p:nvPr>
        </p:nvSpPr>
        <p:spPr/>
        <p:txBody>
          <a:bodyPr/>
          <a:lstStyle/>
          <a:p>
            <a:r>
              <a:rPr lang="fr-FR" smtClean="0"/>
              <a:t>Data Science Project M-2 </a:t>
            </a:r>
            <a:endParaRPr lang="fr-FR"/>
          </a:p>
        </p:txBody>
      </p:sp>
      <p:sp>
        <p:nvSpPr>
          <p:cNvPr id="4" name="Espace réservé du numéro de diapositive 3"/>
          <p:cNvSpPr>
            <a:spLocks noGrp="1"/>
          </p:cNvSpPr>
          <p:nvPr>
            <p:ph type="sldNum" sz="quarter" idx="12"/>
          </p:nvPr>
        </p:nvSpPr>
        <p:spPr/>
        <p:txBody>
          <a:bodyPr/>
          <a:lstStyle/>
          <a:p>
            <a:fld id="{C8707A7F-0CD9-4254-9C77-5A32F42DF56A}" type="slidenum">
              <a:rPr lang="fr-FR" smtClean="0"/>
              <a:t>‹N°›</a:t>
            </a:fld>
            <a:endParaRPr lang="fr-FR"/>
          </a:p>
        </p:txBody>
      </p:sp>
      <p:sp>
        <p:nvSpPr>
          <p:cNvPr id="5" name="Connecteur droit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fr-FR" smtClean="0"/>
              <a:t>Modifiez le style du titre</a:t>
            </a:r>
            <a:endParaRPr kumimoji="0" lang="en-US"/>
          </a:p>
        </p:txBody>
      </p:sp>
      <p:sp>
        <p:nvSpPr>
          <p:cNvPr id="3" name="Espace réservé du texte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fr-FR" smtClean="0"/>
              <a:t>Modifiez les styles du texte du masque</a:t>
            </a:r>
          </a:p>
        </p:txBody>
      </p:sp>
      <p:sp>
        <p:nvSpPr>
          <p:cNvPr id="5" name="Espace réservé de la date 4"/>
          <p:cNvSpPr>
            <a:spLocks noGrp="1"/>
          </p:cNvSpPr>
          <p:nvPr>
            <p:ph type="dt" sz="half" idx="10"/>
          </p:nvPr>
        </p:nvSpPr>
        <p:spPr/>
        <p:txBody>
          <a:bodyPr/>
          <a:lstStyle/>
          <a:p>
            <a:fld id="{1920992A-3E20-47E5-BE72-4D1E2E27D52B}" type="datetime1">
              <a:rPr lang="fr-FR" smtClean="0"/>
              <a:t>10/09/2020</a:t>
            </a:fld>
            <a:endParaRPr lang="fr-FR"/>
          </a:p>
        </p:txBody>
      </p:sp>
      <p:sp>
        <p:nvSpPr>
          <p:cNvPr id="6" name="Espace réservé du pied de page 5"/>
          <p:cNvSpPr>
            <a:spLocks noGrp="1"/>
          </p:cNvSpPr>
          <p:nvPr>
            <p:ph type="ftr" sz="quarter" idx="11"/>
          </p:nvPr>
        </p:nvSpPr>
        <p:spPr/>
        <p:txBody>
          <a:bodyPr/>
          <a:lstStyle/>
          <a:p>
            <a:r>
              <a:rPr lang="fr-FR" smtClean="0"/>
              <a:t>Data Science Project M-2 </a:t>
            </a:r>
            <a:endParaRPr lang="fr-FR"/>
          </a:p>
        </p:txBody>
      </p:sp>
      <p:sp>
        <p:nvSpPr>
          <p:cNvPr id="7" name="Espace réservé du numéro de diapositive 6"/>
          <p:cNvSpPr>
            <a:spLocks noGrp="1"/>
          </p:cNvSpPr>
          <p:nvPr>
            <p:ph type="sldNum" sz="quarter" idx="12"/>
          </p:nvPr>
        </p:nvSpPr>
        <p:spPr/>
        <p:txBody>
          <a:bodyPr/>
          <a:lstStyle/>
          <a:p>
            <a:fld id="{C8707A7F-0CD9-4254-9C77-5A32F42DF56A}" type="slidenum">
              <a:rPr lang="fr-FR" smtClean="0"/>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Connecteur droit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u contenu 11"/>
          <p:cNvSpPr>
            <a:spLocks noGrp="1"/>
          </p:cNvSpPr>
          <p:nvPr>
            <p:ph sz="quarter" idx="1"/>
          </p:nvPr>
        </p:nvSpPr>
        <p:spPr>
          <a:xfrm>
            <a:off x="304800" y="304800"/>
            <a:ext cx="5715000" cy="57150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fr-FR" smtClean="0"/>
              <a:t>Modifiez le style du titre</a:t>
            </a:r>
            <a:endParaRPr kumimoji="0" lang="en-US"/>
          </a:p>
        </p:txBody>
      </p:sp>
      <p:sp>
        <p:nvSpPr>
          <p:cNvPr id="3" name="Espace réservé pour une image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fr-FR" smtClean="0"/>
              <a:t>Modifiez les styles du texte du masque</a:t>
            </a:r>
          </a:p>
        </p:txBody>
      </p:sp>
      <p:sp>
        <p:nvSpPr>
          <p:cNvPr id="5" name="Espace réservé de la date 4"/>
          <p:cNvSpPr>
            <a:spLocks noGrp="1"/>
          </p:cNvSpPr>
          <p:nvPr>
            <p:ph type="dt" sz="half" idx="10"/>
          </p:nvPr>
        </p:nvSpPr>
        <p:spPr/>
        <p:txBody>
          <a:bodyPr/>
          <a:lstStyle/>
          <a:p>
            <a:fld id="{E1A16752-BA92-470A-859F-2F981B735657}" type="datetime1">
              <a:rPr lang="fr-FR" smtClean="0"/>
              <a:t>10/09/2020</a:t>
            </a:fld>
            <a:endParaRPr lang="fr-FR"/>
          </a:p>
        </p:txBody>
      </p:sp>
      <p:sp>
        <p:nvSpPr>
          <p:cNvPr id="6" name="Espace réservé du pied de page 5"/>
          <p:cNvSpPr>
            <a:spLocks noGrp="1"/>
          </p:cNvSpPr>
          <p:nvPr>
            <p:ph type="ftr" sz="quarter" idx="11"/>
          </p:nvPr>
        </p:nvSpPr>
        <p:spPr/>
        <p:txBody>
          <a:bodyPr/>
          <a:lstStyle/>
          <a:p>
            <a:r>
              <a:rPr lang="fr-FR" smtClean="0"/>
              <a:t>Data Science Project M-2 </a:t>
            </a:r>
            <a:endParaRPr lang="fr-FR"/>
          </a:p>
        </p:txBody>
      </p:sp>
      <p:sp>
        <p:nvSpPr>
          <p:cNvPr id="7" name="Espace réservé du numéro de diapositive 6"/>
          <p:cNvSpPr>
            <a:spLocks noGrp="1"/>
          </p:cNvSpPr>
          <p:nvPr>
            <p:ph type="sldNum" sz="quarter" idx="12"/>
          </p:nvPr>
        </p:nvSpPr>
        <p:spPr/>
        <p:txBody>
          <a:bodyPr/>
          <a:lstStyle/>
          <a:p>
            <a:fld id="{C8707A7F-0CD9-4254-9C77-5A32F42DF56A}" type="slidenum">
              <a:rPr lang="fr-FR" smtClean="0"/>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457200" y="152400"/>
            <a:ext cx="8229600" cy="990600"/>
          </a:xfrm>
          <a:prstGeom prst="rect">
            <a:avLst/>
          </a:prstGeom>
        </p:spPr>
        <p:txBody>
          <a:bodyPr vert="horz" anchor="b" anchorCtr="0">
            <a:normAutofit/>
          </a:bodyPr>
          <a:lstStyle/>
          <a:p>
            <a:r>
              <a:rPr kumimoji="0" lang="fr-FR" smtClean="0"/>
              <a:t>Modifiez le style du titre</a:t>
            </a:r>
            <a:endParaRPr kumimoji="0" lang="en-US"/>
          </a:p>
        </p:txBody>
      </p:sp>
      <p:sp>
        <p:nvSpPr>
          <p:cNvPr id="13" name="Espace réservé du texte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050">
                <a:solidFill>
                  <a:schemeClr val="tx2"/>
                </a:solidFill>
              </a:defRPr>
            </a:lvl1pPr>
          </a:lstStyle>
          <a:p>
            <a:fld id="{E7A1D6C1-0A38-4BFC-A2C3-9FB4657C4D47}" type="datetime1">
              <a:rPr lang="fr-FR" smtClean="0"/>
              <a:t>10/09/2020</a:t>
            </a:fld>
            <a:endParaRPr lang="fr-FR" dirty="0"/>
          </a:p>
        </p:txBody>
      </p:sp>
      <p:sp>
        <p:nvSpPr>
          <p:cNvPr id="3" name="Espace réservé du pied de page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050">
                <a:solidFill>
                  <a:schemeClr val="tx2"/>
                </a:solidFill>
              </a:defRPr>
            </a:lvl1pPr>
          </a:lstStyle>
          <a:p>
            <a:r>
              <a:rPr lang="fr-FR" smtClean="0"/>
              <a:t>Data Science Project M-2 </a:t>
            </a:r>
            <a:endParaRPr lang="fr-FR" dirty="0"/>
          </a:p>
        </p:txBody>
      </p:sp>
      <p:sp>
        <p:nvSpPr>
          <p:cNvPr id="23" name="Espace réservé du numéro de diapositive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050">
                <a:solidFill>
                  <a:schemeClr val="tx2"/>
                </a:solidFill>
              </a:defRPr>
            </a:lvl1pPr>
          </a:lstStyle>
          <a:p>
            <a:fld id="{C8707A7F-0CD9-4254-9C77-5A32F42DF56A}" type="slidenum">
              <a:rPr lang="fr-FR" smtClean="0"/>
              <a:pPr/>
              <a:t>‹N°›</a:t>
            </a:fld>
            <a:endParaRPr lang="fr-FR" dirty="0"/>
          </a:p>
        </p:txBody>
      </p:sp>
      <p:sp>
        <p:nvSpPr>
          <p:cNvPr id="28" name="Connecteur droit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Connecteur droit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Triangle isocè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ft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fr-FR" dirty="0" smtClean="0">
                <a:solidFill>
                  <a:schemeClr val="accent2">
                    <a:lumMod val="75000"/>
                  </a:schemeClr>
                </a:solidFill>
              </a:rPr>
              <a:t>Real </a:t>
            </a:r>
            <a:r>
              <a:rPr lang="fr-FR" dirty="0" err="1" smtClean="0">
                <a:solidFill>
                  <a:schemeClr val="accent2">
                    <a:lumMod val="75000"/>
                  </a:schemeClr>
                </a:solidFill>
              </a:rPr>
              <a:t>Estate</a:t>
            </a:r>
            <a:r>
              <a:rPr lang="fr-FR" dirty="0" smtClean="0">
                <a:solidFill>
                  <a:schemeClr val="accent2">
                    <a:lumMod val="75000"/>
                  </a:schemeClr>
                </a:solidFill>
              </a:rPr>
              <a:t> France</a:t>
            </a:r>
            <a:r>
              <a:rPr lang="fr-FR" dirty="0">
                <a:solidFill>
                  <a:schemeClr val="accent2">
                    <a:lumMod val="75000"/>
                  </a:schemeClr>
                </a:solidFill>
              </a:rPr>
              <a:t/>
            </a:r>
            <a:br>
              <a:rPr lang="fr-FR" dirty="0">
                <a:solidFill>
                  <a:schemeClr val="accent2">
                    <a:lumMod val="75000"/>
                  </a:schemeClr>
                </a:solidFill>
              </a:rPr>
            </a:br>
            <a:r>
              <a:rPr lang="fr-FR" dirty="0">
                <a:solidFill>
                  <a:schemeClr val="accent2">
                    <a:lumMod val="75000"/>
                  </a:schemeClr>
                </a:solidFill>
              </a:rPr>
              <a:t>Data and </a:t>
            </a:r>
            <a:r>
              <a:rPr lang="fr-FR" dirty="0" err="1">
                <a:solidFill>
                  <a:schemeClr val="accent2">
                    <a:lumMod val="75000"/>
                  </a:schemeClr>
                </a:solidFill>
              </a:rPr>
              <a:t>Prediction</a:t>
            </a:r>
            <a:r>
              <a:rPr lang="fr-FR" dirty="0">
                <a:solidFill>
                  <a:schemeClr val="accent2">
                    <a:lumMod val="75000"/>
                  </a:schemeClr>
                </a:solidFill>
              </a:rPr>
              <a:t> </a:t>
            </a:r>
            <a:r>
              <a:rPr lang="fr-FR" dirty="0" err="1">
                <a:solidFill>
                  <a:schemeClr val="accent2">
                    <a:lumMod val="75000"/>
                  </a:schemeClr>
                </a:solidFill>
              </a:rPr>
              <a:t>Analysis</a:t>
            </a:r>
            <a:r>
              <a:rPr lang="fr-FR" dirty="0"/>
              <a:t/>
            </a:r>
            <a:br>
              <a:rPr lang="fr-FR" dirty="0"/>
            </a:br>
            <a:r>
              <a:rPr lang="fr-FR" dirty="0"/>
              <a:t/>
            </a:r>
            <a:br>
              <a:rPr lang="fr-FR" dirty="0"/>
            </a:br>
            <a:endParaRPr lang="fr-FR" dirty="0"/>
          </a:p>
        </p:txBody>
      </p:sp>
      <p:sp>
        <p:nvSpPr>
          <p:cNvPr id="3" name="Sous-titre 2"/>
          <p:cNvSpPr>
            <a:spLocks noGrp="1"/>
          </p:cNvSpPr>
          <p:nvPr>
            <p:ph type="subTitle" idx="1"/>
          </p:nvPr>
        </p:nvSpPr>
        <p:spPr>
          <a:xfrm>
            <a:off x="1219200" y="5085184"/>
            <a:ext cx="6953200" cy="576064"/>
          </a:xfrm>
        </p:spPr>
        <p:txBody>
          <a:bodyPr>
            <a:normAutofit fontScale="92500"/>
          </a:bodyPr>
          <a:lstStyle/>
          <a:p>
            <a:pPr lvl="0">
              <a:lnSpc>
                <a:spcPct val="120000"/>
              </a:lnSpc>
              <a:spcBef>
                <a:spcPts val="0"/>
              </a:spcBef>
              <a:buClr>
                <a:srgbClr val="727CA3"/>
              </a:buClr>
            </a:pPr>
            <a:r>
              <a:rPr lang="fr-FR" sz="1200" dirty="0">
                <a:solidFill>
                  <a:srgbClr val="727CA3">
                    <a:lumMod val="75000"/>
                  </a:srgbClr>
                </a:solidFill>
              </a:rPr>
              <a:t>Abonia Sojasingarayar-M2 </a:t>
            </a:r>
          </a:p>
          <a:p>
            <a:pPr lvl="0">
              <a:lnSpc>
                <a:spcPct val="120000"/>
              </a:lnSpc>
              <a:spcBef>
                <a:spcPts val="0"/>
              </a:spcBef>
              <a:buClr>
                <a:srgbClr val="727CA3"/>
              </a:buClr>
            </a:pPr>
            <a:r>
              <a:rPr lang="fr-FR" sz="1200" dirty="0" err="1" smtClean="0">
                <a:solidFill>
                  <a:srgbClr val="727CA3">
                    <a:lumMod val="75000"/>
                  </a:srgbClr>
                </a:solidFill>
              </a:rPr>
              <a:t>September</a:t>
            </a:r>
            <a:r>
              <a:rPr lang="fr-FR" sz="1200" dirty="0" smtClean="0">
                <a:solidFill>
                  <a:srgbClr val="727CA3">
                    <a:lumMod val="75000"/>
                  </a:srgbClr>
                </a:solidFill>
              </a:rPr>
              <a:t> ,2020				 Artificial Intelligence-IA </a:t>
            </a:r>
            <a:r>
              <a:rPr lang="fr-FR" sz="1200" dirty="0" err="1">
                <a:solidFill>
                  <a:srgbClr val="727CA3">
                    <a:lumMod val="75000"/>
                  </a:srgbClr>
                </a:solidFill>
              </a:rPr>
              <a:t>S</a:t>
            </a:r>
            <a:r>
              <a:rPr lang="fr-FR" sz="1200" dirty="0" err="1" smtClean="0">
                <a:solidFill>
                  <a:srgbClr val="727CA3">
                    <a:lumMod val="75000"/>
                  </a:srgbClr>
                </a:solidFill>
              </a:rPr>
              <a:t>chool</a:t>
            </a:r>
            <a:endParaRPr lang="fr-FR" dirty="0"/>
          </a:p>
        </p:txBody>
      </p:sp>
      <p:pic>
        <p:nvPicPr>
          <p:cNvPr id="9" name="Picture 2" descr="IA School Ecole intelligence artificielle - Formation IA Master et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7317" y="293436"/>
            <a:ext cx="5688635" cy="114623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DVF - Consultez sur une carte toutes les ventes immobilièr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3196" y="2132855"/>
            <a:ext cx="5476875" cy="106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5957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5536" y="404664"/>
            <a:ext cx="2736304" cy="684312"/>
          </a:xfrm>
        </p:spPr>
        <p:txBody>
          <a:bodyPr>
            <a:normAutofit/>
          </a:bodyPr>
          <a:lstStyle/>
          <a:p>
            <a:r>
              <a:rPr lang="en-US" sz="1600" dirty="0" smtClean="0"/>
              <a:t>I. Nature Mutation by Number of rooms</a:t>
            </a:r>
            <a:endParaRPr lang="fr-FR" sz="1600" dirty="0"/>
          </a:p>
        </p:txBody>
      </p:sp>
      <p:sp>
        <p:nvSpPr>
          <p:cNvPr id="4" name="ZoneTexte 3"/>
          <p:cNvSpPr txBox="1"/>
          <p:nvPr/>
        </p:nvSpPr>
        <p:spPr>
          <a:xfrm>
            <a:off x="4727916" y="5977404"/>
            <a:ext cx="4104455" cy="338554"/>
          </a:xfrm>
          <a:prstGeom prst="rect">
            <a:avLst/>
          </a:prstGeom>
          <a:noFill/>
        </p:spPr>
        <p:txBody>
          <a:bodyPr wrap="square" rtlCol="0">
            <a:spAutoFit/>
          </a:bodyPr>
          <a:lstStyle/>
          <a:p>
            <a:r>
              <a:rPr lang="en-US" sz="1600" dirty="0" smtClean="0">
                <a:solidFill>
                  <a:srgbClr val="464653"/>
                </a:solidFill>
                <a:latin typeface="Bookman Old Style"/>
                <a:ea typeface="+mj-ea"/>
                <a:cs typeface="+mj-cs"/>
              </a:rPr>
              <a:t>II. Average Land price by Property type</a:t>
            </a:r>
            <a:endParaRPr lang="fr-FR" dirty="0"/>
          </a:p>
        </p:txBody>
      </p:sp>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4" y="3245889"/>
            <a:ext cx="4608510" cy="3134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848" y="221553"/>
            <a:ext cx="5760640"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Espace réservé de la date 9"/>
          <p:cNvSpPr>
            <a:spLocks noGrp="1"/>
          </p:cNvSpPr>
          <p:nvPr>
            <p:ph type="dt" sz="half" idx="10"/>
          </p:nvPr>
        </p:nvSpPr>
        <p:spPr/>
        <p:txBody>
          <a:bodyPr/>
          <a:lstStyle/>
          <a:p>
            <a:fld id="{0543E251-685B-4DCA-AF01-85C3FEAA18AA}" type="datetime1">
              <a:rPr lang="fr-FR" smtClean="0"/>
              <a:t>10/09/2020</a:t>
            </a:fld>
            <a:endParaRPr lang="fr-FR"/>
          </a:p>
        </p:txBody>
      </p:sp>
    </p:spTree>
    <p:extLst>
      <p:ext uri="{BB962C8B-B14F-4D97-AF65-F5344CB8AC3E}">
        <p14:creationId xmlns:p14="http://schemas.microsoft.com/office/powerpoint/2010/main" val="39095780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5536" y="404664"/>
            <a:ext cx="4392488" cy="684312"/>
          </a:xfrm>
        </p:spPr>
        <p:txBody>
          <a:bodyPr>
            <a:normAutofit/>
          </a:bodyPr>
          <a:lstStyle/>
          <a:p>
            <a:r>
              <a:rPr lang="en-US" sz="1600" dirty="0" smtClean="0"/>
              <a:t>I. Growth of Sale </a:t>
            </a:r>
            <a:r>
              <a:rPr lang="en-US" sz="1600" dirty="0" err="1" smtClean="0"/>
              <a:t>vs</a:t>
            </a:r>
            <a:r>
              <a:rPr lang="en-US" sz="1600" dirty="0" smtClean="0"/>
              <a:t> Year</a:t>
            </a:r>
            <a:endParaRPr lang="fr-FR" sz="1600" dirty="0"/>
          </a:p>
        </p:txBody>
      </p:sp>
      <p:sp>
        <p:nvSpPr>
          <p:cNvPr id="4" name="ZoneTexte 3"/>
          <p:cNvSpPr txBox="1"/>
          <p:nvPr/>
        </p:nvSpPr>
        <p:spPr>
          <a:xfrm>
            <a:off x="4499991" y="5954960"/>
            <a:ext cx="4474213" cy="338554"/>
          </a:xfrm>
          <a:prstGeom prst="rect">
            <a:avLst/>
          </a:prstGeom>
          <a:noFill/>
        </p:spPr>
        <p:txBody>
          <a:bodyPr wrap="square" rtlCol="0">
            <a:spAutoFit/>
          </a:bodyPr>
          <a:lstStyle/>
          <a:p>
            <a:r>
              <a:rPr lang="en-US" sz="1600" dirty="0" smtClean="0">
                <a:solidFill>
                  <a:srgbClr val="464653"/>
                </a:solidFill>
                <a:latin typeface="Bookman Old Style"/>
                <a:ea typeface="+mj-ea"/>
                <a:cs typeface="+mj-cs"/>
              </a:rPr>
              <a:t>II. Mean And Median Land value </a:t>
            </a:r>
            <a:r>
              <a:rPr lang="en-US" sz="1600" dirty="0" err="1" smtClean="0">
                <a:solidFill>
                  <a:srgbClr val="464653"/>
                </a:solidFill>
                <a:latin typeface="Bookman Old Style"/>
                <a:ea typeface="+mj-ea"/>
                <a:cs typeface="+mj-cs"/>
              </a:rPr>
              <a:t>vs</a:t>
            </a:r>
            <a:r>
              <a:rPr lang="en-US" sz="1600" dirty="0" smtClean="0">
                <a:solidFill>
                  <a:srgbClr val="464653"/>
                </a:solidFill>
                <a:latin typeface="Bookman Old Style"/>
                <a:ea typeface="+mj-ea"/>
                <a:cs typeface="+mj-cs"/>
              </a:rPr>
              <a:t> Year</a:t>
            </a:r>
            <a:endParaRPr lang="fr-FR"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589" y="145910"/>
            <a:ext cx="5544616"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49" y="3284984"/>
            <a:ext cx="4503151" cy="3096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Espace réservé de la date 2"/>
          <p:cNvSpPr>
            <a:spLocks noGrp="1"/>
          </p:cNvSpPr>
          <p:nvPr>
            <p:ph type="dt" sz="half" idx="10"/>
          </p:nvPr>
        </p:nvSpPr>
        <p:spPr/>
        <p:txBody>
          <a:bodyPr/>
          <a:lstStyle/>
          <a:p>
            <a:fld id="{30E2D685-F036-4B58-ACC0-8ECEDB78B0B7}" type="datetime1">
              <a:rPr lang="fr-FR" smtClean="0"/>
              <a:t>10/09/2020</a:t>
            </a:fld>
            <a:endParaRPr lang="fr-FR"/>
          </a:p>
        </p:txBody>
      </p:sp>
    </p:spTree>
    <p:extLst>
      <p:ext uri="{BB962C8B-B14F-4D97-AF65-F5344CB8AC3E}">
        <p14:creationId xmlns:p14="http://schemas.microsoft.com/office/powerpoint/2010/main" val="23139614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Land </a:t>
            </a:r>
            <a:r>
              <a:rPr lang="en-US" dirty="0"/>
              <a:t>value by month for different </a:t>
            </a:r>
            <a:r>
              <a:rPr lang="en-US" dirty="0" smtClean="0"/>
              <a:t>year</a:t>
            </a:r>
            <a:endParaRPr lang="fr-FR" dirty="0"/>
          </a:p>
        </p:txBody>
      </p:sp>
      <p:pic>
        <p:nvPicPr>
          <p:cNvPr id="819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71600" y="1700808"/>
            <a:ext cx="7344816" cy="41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space réservé de la date 3"/>
          <p:cNvSpPr>
            <a:spLocks noGrp="1"/>
          </p:cNvSpPr>
          <p:nvPr>
            <p:ph type="dt" sz="half" idx="10"/>
          </p:nvPr>
        </p:nvSpPr>
        <p:spPr/>
        <p:txBody>
          <a:bodyPr/>
          <a:lstStyle/>
          <a:p>
            <a:fld id="{626764D4-3065-4F0E-814D-626BFD8E5845}" type="datetime1">
              <a:rPr lang="fr-FR" smtClean="0"/>
              <a:t>10/09/2020</a:t>
            </a:fld>
            <a:endParaRPr lang="fr-FR"/>
          </a:p>
        </p:txBody>
      </p:sp>
    </p:spTree>
    <p:extLst>
      <p:ext uri="{BB962C8B-B14F-4D97-AF65-F5344CB8AC3E}">
        <p14:creationId xmlns:p14="http://schemas.microsoft.com/office/powerpoint/2010/main" val="9972603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Evolution </a:t>
            </a:r>
            <a:r>
              <a:rPr lang="fr-FR" dirty="0" smtClean="0"/>
              <a:t>of </a:t>
            </a:r>
            <a:r>
              <a:rPr lang="fr-FR" dirty="0" err="1" smtClean="0"/>
              <a:t>number</a:t>
            </a:r>
            <a:r>
              <a:rPr lang="fr-FR" dirty="0" smtClean="0"/>
              <a:t> of sales per </a:t>
            </a:r>
            <a:r>
              <a:rPr lang="fr-FR" dirty="0" err="1" smtClean="0"/>
              <a:t>year</a:t>
            </a:r>
            <a:endParaRPr lang="fr-FR" dirty="0"/>
          </a:p>
        </p:txBody>
      </p:sp>
      <p:sp>
        <p:nvSpPr>
          <p:cNvPr id="3" name="Espace réservé de la date 2"/>
          <p:cNvSpPr>
            <a:spLocks noGrp="1"/>
          </p:cNvSpPr>
          <p:nvPr>
            <p:ph type="dt" sz="half" idx="10"/>
          </p:nvPr>
        </p:nvSpPr>
        <p:spPr/>
        <p:txBody>
          <a:bodyPr/>
          <a:lstStyle/>
          <a:p>
            <a:fld id="{8BA72EB6-BAFE-41D8-B109-CCDD9C44C076}" type="datetime1">
              <a:rPr lang="fr-FR" smtClean="0"/>
              <a:t>10/09/2020</a:t>
            </a:fld>
            <a:endParaRPr lang="fr-FR"/>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461799"/>
            <a:ext cx="8229600" cy="4451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97421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0"/>
            <a:ext cx="8229600" cy="1268760"/>
          </a:xfrm>
        </p:spPr>
        <p:style>
          <a:lnRef idx="1">
            <a:schemeClr val="accent1"/>
          </a:lnRef>
          <a:fillRef idx="1001">
            <a:schemeClr val="lt1"/>
          </a:fillRef>
          <a:effectRef idx="1">
            <a:schemeClr val="accent1"/>
          </a:effectRef>
          <a:fontRef idx="minor">
            <a:schemeClr val="dk1"/>
          </a:fontRef>
        </p:style>
        <p:txBody>
          <a:bodyPr>
            <a:normAutofit fontScale="90000"/>
          </a:bodyPr>
          <a:lstStyle/>
          <a:p>
            <a:pPr algn="ctr"/>
            <a:r>
              <a:rPr lang="fr-FR" sz="4900" b="1" dirty="0" smtClean="0"/>
              <a:t/>
            </a:r>
            <a:br>
              <a:rPr lang="fr-FR" sz="4900" b="1" dirty="0" smtClean="0"/>
            </a:br>
            <a:r>
              <a:rPr lang="fr-FR" sz="4900" b="1" dirty="0"/>
              <a:t/>
            </a:r>
            <a:br>
              <a:rPr lang="fr-FR" sz="4900" b="1" dirty="0"/>
            </a:br>
            <a:r>
              <a:rPr lang="fr-FR" sz="4900" b="1" dirty="0" smtClean="0"/>
              <a:t/>
            </a:r>
            <a:br>
              <a:rPr lang="fr-FR" sz="4900" b="1" dirty="0" smtClean="0"/>
            </a:br>
            <a:r>
              <a:rPr lang="fr-FR" sz="4900" b="1" dirty="0"/>
              <a:t/>
            </a:r>
            <a:br>
              <a:rPr lang="fr-FR" sz="4900" b="1" dirty="0"/>
            </a:br>
            <a:r>
              <a:rPr lang="fr-FR" sz="4900" b="1" dirty="0" smtClean="0"/>
              <a:t>DVF DASHBOARD</a:t>
            </a:r>
            <a:r>
              <a:rPr lang="fr-FR" dirty="0"/>
              <a:t/>
            </a:r>
            <a:br>
              <a:rPr lang="fr-FR" dirty="0"/>
            </a:br>
            <a:endParaRPr lang="fr-FR" dirty="0"/>
          </a:p>
        </p:txBody>
      </p:sp>
      <p:sp>
        <p:nvSpPr>
          <p:cNvPr id="3" name="Espace réservé du contenu 2"/>
          <p:cNvSpPr>
            <a:spLocks noGrp="1"/>
          </p:cNvSpPr>
          <p:nvPr>
            <p:ph sz="quarter" idx="1"/>
          </p:nvPr>
        </p:nvSpPr>
        <p:spPr/>
        <p:style>
          <a:lnRef idx="1">
            <a:schemeClr val="accent2"/>
          </a:lnRef>
          <a:fillRef idx="3">
            <a:schemeClr val="accent2"/>
          </a:fillRef>
          <a:effectRef idx="2">
            <a:schemeClr val="accent2"/>
          </a:effectRef>
          <a:fontRef idx="minor">
            <a:schemeClr val="lt1"/>
          </a:fontRef>
        </p:style>
        <p:txBody>
          <a:bodyPr/>
          <a:lstStyle/>
          <a:p>
            <a:endParaRPr lang="fr-FR"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2286000"/>
            <a:ext cx="22860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ZoneTexte 3"/>
          <p:cNvSpPr txBox="1"/>
          <p:nvPr/>
        </p:nvSpPr>
        <p:spPr>
          <a:xfrm>
            <a:off x="2339752" y="1710990"/>
            <a:ext cx="4464496" cy="400110"/>
          </a:xfrm>
          <a:prstGeom prst="rect">
            <a:avLst/>
          </a:prstGeom>
          <a:noFill/>
        </p:spPr>
        <p:txBody>
          <a:bodyPr wrap="square" rtlCol="0">
            <a:spAutoFit/>
          </a:bodyPr>
          <a:lstStyle/>
          <a:p>
            <a:pPr algn="ctr"/>
            <a:r>
              <a:rPr lang="fr-FR" sz="2000" dirty="0" smtClean="0">
                <a:solidFill>
                  <a:schemeClr val="bg1"/>
                </a:solidFill>
              </a:rPr>
              <a:t>Excel Dashboard</a:t>
            </a:r>
            <a:endParaRPr lang="fr-FR" sz="2000" dirty="0">
              <a:solidFill>
                <a:schemeClr val="bg1"/>
              </a:solidFill>
            </a:endParaRPr>
          </a:p>
        </p:txBody>
      </p:sp>
      <p:sp>
        <p:nvSpPr>
          <p:cNvPr id="5" name="Espace réservé de la date 4"/>
          <p:cNvSpPr>
            <a:spLocks noGrp="1"/>
          </p:cNvSpPr>
          <p:nvPr>
            <p:ph type="dt" sz="half" idx="10"/>
          </p:nvPr>
        </p:nvSpPr>
        <p:spPr/>
        <p:txBody>
          <a:bodyPr/>
          <a:lstStyle/>
          <a:p>
            <a:fld id="{6D4F4B88-9906-4AF2-811B-983CCA1CCF09}" type="datetime1">
              <a:rPr lang="fr-FR" smtClean="0"/>
              <a:t>10/09/2020</a:t>
            </a:fld>
            <a:endParaRPr lang="fr-FR"/>
          </a:p>
        </p:txBody>
      </p:sp>
    </p:spTree>
    <p:extLst>
      <p:ext uri="{BB962C8B-B14F-4D97-AF65-F5344CB8AC3E}">
        <p14:creationId xmlns:p14="http://schemas.microsoft.com/office/powerpoint/2010/main" val="1268670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Data </a:t>
            </a:r>
            <a:r>
              <a:rPr lang="fr-FR" dirty="0" err="1" smtClean="0"/>
              <a:t>Preprocessing</a:t>
            </a:r>
            <a:r>
              <a:rPr lang="fr-FR" dirty="0" smtClean="0"/>
              <a:t> </a:t>
            </a:r>
            <a:endParaRPr lang="fr-FR" dirty="0"/>
          </a:p>
        </p:txBody>
      </p:sp>
      <p:sp>
        <p:nvSpPr>
          <p:cNvPr id="3" name="Espace réservé du contenu 2"/>
          <p:cNvSpPr>
            <a:spLocks noGrp="1"/>
          </p:cNvSpPr>
          <p:nvPr>
            <p:ph sz="quarter" idx="1"/>
          </p:nvPr>
        </p:nvSpPr>
        <p:spPr/>
        <p:txBody>
          <a:bodyPr/>
          <a:lstStyle/>
          <a:p>
            <a:r>
              <a:rPr lang="en-US" dirty="0"/>
              <a:t>R</a:t>
            </a:r>
            <a:r>
              <a:rPr lang="en-US" dirty="0" smtClean="0"/>
              <a:t>emove </a:t>
            </a:r>
            <a:r>
              <a:rPr lang="en-US" dirty="0"/>
              <a:t>duplicates from our data </a:t>
            </a:r>
            <a:r>
              <a:rPr lang="en-US" dirty="0" smtClean="0"/>
              <a:t> </a:t>
            </a:r>
          </a:p>
          <a:p>
            <a:endParaRPr lang="en-US" dirty="0" smtClean="0"/>
          </a:p>
          <a:p>
            <a:r>
              <a:rPr lang="en-US" dirty="0" smtClean="0"/>
              <a:t>Check </a:t>
            </a:r>
            <a:r>
              <a:rPr lang="en-US" dirty="0"/>
              <a:t>for null values and </a:t>
            </a:r>
            <a:r>
              <a:rPr lang="en-US" dirty="0" smtClean="0"/>
              <a:t>manage </a:t>
            </a:r>
            <a:r>
              <a:rPr lang="en-US" dirty="0"/>
              <a:t>missing values in data.</a:t>
            </a:r>
          </a:p>
          <a:p>
            <a:endParaRPr lang="en-US" dirty="0" smtClean="0"/>
          </a:p>
          <a:p>
            <a:r>
              <a:rPr lang="en-US" dirty="0" smtClean="0"/>
              <a:t>Remove </a:t>
            </a:r>
            <a:r>
              <a:rPr lang="en-US" dirty="0"/>
              <a:t>columns which are mostly empty </a:t>
            </a:r>
          </a:p>
          <a:p>
            <a:endParaRPr lang="en-US" dirty="0" smtClean="0"/>
          </a:p>
          <a:p>
            <a:r>
              <a:rPr lang="en-US" dirty="0" smtClean="0"/>
              <a:t>Number </a:t>
            </a:r>
            <a:r>
              <a:rPr lang="en-US" dirty="0"/>
              <a:t>of rooms is null </a:t>
            </a:r>
            <a:r>
              <a:rPr lang="en-US" dirty="0" err="1"/>
              <a:t>i.e</a:t>
            </a:r>
            <a:r>
              <a:rPr lang="en-US" dirty="0"/>
              <a:t> there is no room so we fill nan with 0</a:t>
            </a:r>
          </a:p>
          <a:p>
            <a:endParaRPr lang="en-US" dirty="0" smtClean="0"/>
          </a:p>
          <a:p>
            <a:r>
              <a:rPr lang="en-US" dirty="0" smtClean="0"/>
              <a:t>Label </a:t>
            </a:r>
            <a:r>
              <a:rPr lang="en-US" dirty="0"/>
              <a:t>missing categorical data</a:t>
            </a:r>
          </a:p>
          <a:p>
            <a:endParaRPr lang="fr-FR" dirty="0"/>
          </a:p>
        </p:txBody>
      </p:sp>
      <p:sp>
        <p:nvSpPr>
          <p:cNvPr id="4" name="Espace réservé de la date 3"/>
          <p:cNvSpPr>
            <a:spLocks noGrp="1"/>
          </p:cNvSpPr>
          <p:nvPr>
            <p:ph type="dt" sz="half" idx="10"/>
          </p:nvPr>
        </p:nvSpPr>
        <p:spPr/>
        <p:txBody>
          <a:bodyPr/>
          <a:lstStyle/>
          <a:p>
            <a:fld id="{75B04DB1-EB71-43B5-BDD5-9ACEB9689C9E}" type="datetime1">
              <a:rPr lang="fr-FR" smtClean="0"/>
              <a:t>10/09/2020</a:t>
            </a:fld>
            <a:endParaRPr lang="fr-FR"/>
          </a:p>
        </p:txBody>
      </p:sp>
    </p:spTree>
    <p:extLst>
      <p:ext uri="{BB962C8B-B14F-4D97-AF65-F5344CB8AC3E}">
        <p14:creationId xmlns:p14="http://schemas.microsoft.com/office/powerpoint/2010/main" val="16503595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Correlation</a:t>
            </a:r>
            <a:r>
              <a:rPr lang="fr-FR" dirty="0"/>
              <a:t> Matrix</a:t>
            </a:r>
          </a:p>
        </p:txBody>
      </p:sp>
      <p:sp>
        <p:nvSpPr>
          <p:cNvPr id="4" name="Espace réservé du contenu 3"/>
          <p:cNvSpPr>
            <a:spLocks noGrp="1"/>
          </p:cNvSpPr>
          <p:nvPr>
            <p:ph sz="quarter" idx="1"/>
          </p:nvPr>
        </p:nvSpPr>
        <p:spPr/>
        <p:txBody>
          <a:bodyPr/>
          <a:lstStyle/>
          <a:p>
            <a:endParaRPr lang="fr-F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196752"/>
            <a:ext cx="8280920"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Espace réservé de la date 4"/>
          <p:cNvSpPr>
            <a:spLocks noGrp="1"/>
          </p:cNvSpPr>
          <p:nvPr>
            <p:ph type="dt" sz="half" idx="10"/>
          </p:nvPr>
        </p:nvSpPr>
        <p:spPr/>
        <p:txBody>
          <a:bodyPr/>
          <a:lstStyle/>
          <a:p>
            <a:fld id="{63A62EBD-C513-4CBC-A987-CDC23D3444EC}" type="datetime1">
              <a:rPr lang="fr-FR" smtClean="0"/>
              <a:t>10/09/2020</a:t>
            </a:fld>
            <a:endParaRPr lang="fr-FR"/>
          </a:p>
        </p:txBody>
      </p:sp>
    </p:spTree>
    <p:extLst>
      <p:ext uri="{BB962C8B-B14F-4D97-AF65-F5344CB8AC3E}">
        <p14:creationId xmlns:p14="http://schemas.microsoft.com/office/powerpoint/2010/main" val="18795049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922114"/>
          </a:xfrm>
        </p:spPr>
        <p:txBody>
          <a:bodyPr>
            <a:normAutofit/>
          </a:bodyPr>
          <a:lstStyle/>
          <a:p>
            <a:r>
              <a:rPr lang="fr-FR" dirty="0" smtClean="0"/>
              <a:t>Compare All Model</a:t>
            </a:r>
            <a:endParaRPr lang="fr-FR" dirty="0"/>
          </a:p>
        </p:txBody>
      </p:sp>
      <p:graphicFrame>
        <p:nvGraphicFramePr>
          <p:cNvPr id="8" name="Espace réservé du contenu 7"/>
          <p:cNvGraphicFramePr>
            <a:graphicFrameLocks noGrp="1"/>
          </p:cNvGraphicFramePr>
          <p:nvPr>
            <p:ph sz="quarter" idx="1"/>
            <p:extLst>
              <p:ext uri="{D42A27DB-BD31-4B8C-83A1-F6EECF244321}">
                <p14:modId xmlns:p14="http://schemas.microsoft.com/office/powerpoint/2010/main" val="1687826054"/>
              </p:ext>
            </p:extLst>
          </p:nvPr>
        </p:nvGraphicFramePr>
        <p:xfrm>
          <a:off x="2070100" y="1268760"/>
          <a:ext cx="5003818" cy="5045079"/>
        </p:xfrm>
        <a:graphic>
          <a:graphicData uri="http://schemas.openxmlformats.org/drawingml/2006/table">
            <a:tbl>
              <a:tblPr>
                <a:tableStyleId>{5C22544A-7EE6-4342-B048-85BDC9FD1C3A}</a:tableStyleId>
              </a:tblPr>
              <a:tblGrid>
                <a:gridCol w="1485583"/>
                <a:gridCol w="547545"/>
                <a:gridCol w="609226"/>
                <a:gridCol w="609226"/>
                <a:gridCol w="613497"/>
                <a:gridCol w="613497"/>
                <a:gridCol w="525244"/>
              </a:tblGrid>
              <a:tr h="290885">
                <a:tc rowSpan="2">
                  <a:txBody>
                    <a:bodyPr/>
                    <a:lstStyle/>
                    <a:p>
                      <a:pPr>
                        <a:lnSpc>
                          <a:spcPct val="115000"/>
                        </a:lnSpc>
                        <a:spcAft>
                          <a:spcPts val="1000"/>
                        </a:spcAft>
                      </a:pPr>
                      <a:r>
                        <a:rPr lang="fr-FR" sz="1200" b="1" dirty="0" err="1">
                          <a:effectLst/>
                        </a:rPr>
                        <a:t>Models</a:t>
                      </a:r>
                      <a:endParaRPr lang="fr-FR" sz="800" b="1" dirty="0">
                        <a:effectLst/>
                      </a:endParaRPr>
                    </a:p>
                    <a:p>
                      <a:pPr>
                        <a:lnSpc>
                          <a:spcPct val="115000"/>
                        </a:lnSpc>
                        <a:spcAft>
                          <a:spcPts val="1000"/>
                        </a:spcAft>
                      </a:pPr>
                      <a:r>
                        <a:rPr lang="fr-FR" sz="800" b="1" dirty="0">
                          <a:effectLst/>
                        </a:rPr>
                        <a:t> </a:t>
                      </a:r>
                      <a:endParaRPr lang="fr-FR" sz="800" b="1" dirty="0">
                        <a:effectLst/>
                        <a:latin typeface="Calibri"/>
                        <a:ea typeface="Calibri"/>
                        <a:cs typeface="Times New Roman"/>
                      </a:endParaRPr>
                    </a:p>
                  </a:txBody>
                  <a:tcPr marL="34279" marR="34279" marT="0" marB="0"/>
                </a:tc>
                <a:tc gridSpan="2">
                  <a:txBody>
                    <a:bodyPr/>
                    <a:lstStyle/>
                    <a:p>
                      <a:pPr>
                        <a:lnSpc>
                          <a:spcPct val="115000"/>
                        </a:lnSpc>
                        <a:spcAft>
                          <a:spcPts val="1000"/>
                        </a:spcAft>
                      </a:pPr>
                      <a:r>
                        <a:rPr lang="fr-FR" sz="900" b="1">
                          <a:effectLst/>
                        </a:rPr>
                        <a:t>RMSE</a:t>
                      </a:r>
                      <a:endParaRPr lang="fr-FR" sz="800" b="1">
                        <a:effectLst/>
                        <a:latin typeface="Calibri"/>
                        <a:ea typeface="Calibri"/>
                        <a:cs typeface="Times New Roman"/>
                      </a:endParaRPr>
                    </a:p>
                  </a:txBody>
                  <a:tcPr marL="34279" marR="34279" marT="0" marB="0"/>
                </a:tc>
                <a:tc hMerge="1">
                  <a:txBody>
                    <a:bodyPr/>
                    <a:lstStyle/>
                    <a:p>
                      <a:endParaRPr lang="fr-FR"/>
                    </a:p>
                  </a:txBody>
                  <a:tcPr/>
                </a:tc>
                <a:tc gridSpan="2">
                  <a:txBody>
                    <a:bodyPr/>
                    <a:lstStyle/>
                    <a:p>
                      <a:pPr>
                        <a:lnSpc>
                          <a:spcPct val="115000"/>
                        </a:lnSpc>
                        <a:spcAft>
                          <a:spcPts val="1000"/>
                        </a:spcAft>
                      </a:pPr>
                      <a:r>
                        <a:rPr lang="fr-FR" sz="900" b="1">
                          <a:effectLst/>
                        </a:rPr>
                        <a:t>R-Squared</a:t>
                      </a:r>
                      <a:endParaRPr lang="fr-FR" sz="800" b="1">
                        <a:effectLst/>
                        <a:latin typeface="Calibri"/>
                        <a:ea typeface="Calibri"/>
                        <a:cs typeface="Times New Roman"/>
                      </a:endParaRPr>
                    </a:p>
                  </a:txBody>
                  <a:tcPr marL="34279" marR="34279" marT="0" marB="0"/>
                </a:tc>
                <a:tc hMerge="1">
                  <a:txBody>
                    <a:bodyPr/>
                    <a:lstStyle/>
                    <a:p>
                      <a:endParaRPr lang="fr-FR"/>
                    </a:p>
                  </a:txBody>
                  <a:tcPr/>
                </a:tc>
                <a:tc gridSpan="2">
                  <a:txBody>
                    <a:bodyPr/>
                    <a:lstStyle/>
                    <a:p>
                      <a:pPr>
                        <a:lnSpc>
                          <a:spcPct val="115000"/>
                        </a:lnSpc>
                        <a:spcAft>
                          <a:spcPts val="1000"/>
                        </a:spcAft>
                      </a:pPr>
                      <a:r>
                        <a:rPr lang="fr-FR" sz="900" b="1" dirty="0">
                          <a:effectLst/>
                        </a:rPr>
                        <a:t>MAE</a:t>
                      </a:r>
                      <a:endParaRPr lang="fr-FR" sz="800" b="1" dirty="0">
                        <a:effectLst/>
                        <a:latin typeface="Calibri"/>
                        <a:ea typeface="Calibri"/>
                        <a:cs typeface="Times New Roman"/>
                      </a:endParaRPr>
                    </a:p>
                  </a:txBody>
                  <a:tcPr marL="34279" marR="34279" marT="0" marB="0"/>
                </a:tc>
                <a:tc hMerge="1">
                  <a:txBody>
                    <a:bodyPr/>
                    <a:lstStyle/>
                    <a:p>
                      <a:endParaRPr lang="fr-FR"/>
                    </a:p>
                  </a:txBody>
                  <a:tcPr/>
                </a:tc>
              </a:tr>
              <a:tr h="422323">
                <a:tc vMerge="1">
                  <a:txBody>
                    <a:bodyPr/>
                    <a:lstStyle/>
                    <a:p>
                      <a:endParaRPr lang="fr-FR"/>
                    </a:p>
                  </a:txBody>
                  <a:tcPr/>
                </a:tc>
                <a:tc>
                  <a:txBody>
                    <a:bodyPr/>
                    <a:lstStyle/>
                    <a:p>
                      <a:pPr>
                        <a:lnSpc>
                          <a:spcPct val="115000"/>
                        </a:lnSpc>
                        <a:spcAft>
                          <a:spcPts val="1000"/>
                        </a:spcAft>
                      </a:pPr>
                      <a:r>
                        <a:rPr lang="fr-FR" sz="900">
                          <a:effectLst/>
                        </a:rPr>
                        <a:t>Train</a:t>
                      </a:r>
                      <a:endParaRPr lang="fr-FR" sz="800">
                        <a:effectLst/>
                      </a:endParaRPr>
                    </a:p>
                    <a:p>
                      <a:pPr>
                        <a:lnSpc>
                          <a:spcPct val="115000"/>
                        </a:lnSpc>
                        <a:spcAft>
                          <a:spcPts val="1000"/>
                        </a:spcAft>
                      </a:pPr>
                      <a:r>
                        <a:rPr lang="fr-FR" sz="900">
                          <a:effectLst/>
                        </a:rPr>
                        <a:t> </a:t>
                      </a:r>
                      <a:endParaRPr lang="fr-FR" sz="800">
                        <a:effectLst/>
                        <a:latin typeface="Calibri"/>
                        <a:ea typeface="Calibri"/>
                        <a:cs typeface="Times New Roman"/>
                      </a:endParaRPr>
                    </a:p>
                  </a:txBody>
                  <a:tcPr marL="34279" marR="34279" marT="0" marB="0"/>
                </a:tc>
                <a:tc>
                  <a:txBody>
                    <a:bodyPr/>
                    <a:lstStyle/>
                    <a:p>
                      <a:pPr>
                        <a:lnSpc>
                          <a:spcPct val="115000"/>
                        </a:lnSpc>
                        <a:spcAft>
                          <a:spcPts val="1000"/>
                        </a:spcAft>
                      </a:pPr>
                      <a:r>
                        <a:rPr lang="fr-FR" sz="900">
                          <a:effectLst/>
                        </a:rPr>
                        <a:t>Test</a:t>
                      </a:r>
                      <a:endParaRPr lang="fr-FR" sz="800">
                        <a:effectLst/>
                      </a:endParaRPr>
                    </a:p>
                    <a:p>
                      <a:pPr>
                        <a:lnSpc>
                          <a:spcPct val="115000"/>
                        </a:lnSpc>
                        <a:spcAft>
                          <a:spcPts val="1000"/>
                        </a:spcAft>
                      </a:pPr>
                      <a:r>
                        <a:rPr lang="fr-FR" sz="900">
                          <a:effectLst/>
                        </a:rPr>
                        <a:t> </a:t>
                      </a:r>
                      <a:endParaRPr lang="fr-FR" sz="800">
                        <a:effectLst/>
                        <a:latin typeface="Calibri"/>
                        <a:ea typeface="Calibri"/>
                        <a:cs typeface="Times New Roman"/>
                      </a:endParaRPr>
                    </a:p>
                  </a:txBody>
                  <a:tcPr marL="34279" marR="34279" marT="0" marB="0"/>
                </a:tc>
                <a:tc>
                  <a:txBody>
                    <a:bodyPr/>
                    <a:lstStyle/>
                    <a:p>
                      <a:pPr>
                        <a:lnSpc>
                          <a:spcPct val="115000"/>
                        </a:lnSpc>
                        <a:spcAft>
                          <a:spcPts val="1000"/>
                        </a:spcAft>
                      </a:pPr>
                      <a:r>
                        <a:rPr lang="fr-FR" sz="900">
                          <a:effectLst/>
                        </a:rPr>
                        <a:t>Train</a:t>
                      </a:r>
                      <a:endParaRPr lang="fr-FR" sz="800">
                        <a:effectLst/>
                      </a:endParaRPr>
                    </a:p>
                    <a:p>
                      <a:pPr>
                        <a:lnSpc>
                          <a:spcPct val="115000"/>
                        </a:lnSpc>
                        <a:spcAft>
                          <a:spcPts val="1000"/>
                        </a:spcAft>
                      </a:pPr>
                      <a:r>
                        <a:rPr lang="fr-FR" sz="900">
                          <a:effectLst/>
                        </a:rPr>
                        <a:t> </a:t>
                      </a:r>
                      <a:endParaRPr lang="fr-FR" sz="800">
                        <a:effectLst/>
                        <a:latin typeface="Calibri"/>
                        <a:ea typeface="Calibri"/>
                        <a:cs typeface="Times New Roman"/>
                      </a:endParaRPr>
                    </a:p>
                  </a:txBody>
                  <a:tcPr marL="34279" marR="34279" marT="0" marB="0"/>
                </a:tc>
                <a:tc>
                  <a:txBody>
                    <a:bodyPr/>
                    <a:lstStyle/>
                    <a:p>
                      <a:pPr>
                        <a:lnSpc>
                          <a:spcPct val="115000"/>
                        </a:lnSpc>
                        <a:spcAft>
                          <a:spcPts val="1000"/>
                        </a:spcAft>
                      </a:pPr>
                      <a:r>
                        <a:rPr lang="fr-FR" sz="900">
                          <a:effectLst/>
                        </a:rPr>
                        <a:t>Test</a:t>
                      </a:r>
                      <a:endParaRPr lang="fr-FR" sz="800">
                        <a:effectLst/>
                      </a:endParaRPr>
                    </a:p>
                    <a:p>
                      <a:pPr>
                        <a:lnSpc>
                          <a:spcPct val="115000"/>
                        </a:lnSpc>
                        <a:spcAft>
                          <a:spcPts val="1000"/>
                        </a:spcAft>
                      </a:pPr>
                      <a:r>
                        <a:rPr lang="fr-FR" sz="900">
                          <a:effectLst/>
                        </a:rPr>
                        <a:t> </a:t>
                      </a:r>
                      <a:endParaRPr lang="fr-FR" sz="800">
                        <a:effectLst/>
                        <a:latin typeface="Calibri"/>
                        <a:ea typeface="Calibri"/>
                        <a:cs typeface="Times New Roman"/>
                      </a:endParaRPr>
                    </a:p>
                  </a:txBody>
                  <a:tcPr marL="34279" marR="34279" marT="0" marB="0"/>
                </a:tc>
                <a:tc>
                  <a:txBody>
                    <a:bodyPr/>
                    <a:lstStyle/>
                    <a:p>
                      <a:pPr>
                        <a:lnSpc>
                          <a:spcPct val="115000"/>
                        </a:lnSpc>
                        <a:spcAft>
                          <a:spcPts val="1000"/>
                        </a:spcAft>
                      </a:pPr>
                      <a:r>
                        <a:rPr lang="fr-FR" sz="900">
                          <a:effectLst/>
                        </a:rPr>
                        <a:t>Train</a:t>
                      </a:r>
                      <a:endParaRPr lang="fr-FR" sz="800">
                        <a:effectLst/>
                      </a:endParaRPr>
                    </a:p>
                    <a:p>
                      <a:pPr>
                        <a:lnSpc>
                          <a:spcPct val="115000"/>
                        </a:lnSpc>
                        <a:spcAft>
                          <a:spcPts val="1000"/>
                        </a:spcAft>
                      </a:pPr>
                      <a:r>
                        <a:rPr lang="fr-FR" sz="900">
                          <a:effectLst/>
                        </a:rPr>
                        <a:t> </a:t>
                      </a:r>
                      <a:endParaRPr lang="fr-FR" sz="800">
                        <a:effectLst/>
                        <a:latin typeface="Calibri"/>
                        <a:ea typeface="Calibri"/>
                        <a:cs typeface="Times New Roman"/>
                      </a:endParaRPr>
                    </a:p>
                  </a:txBody>
                  <a:tcPr marL="34279" marR="34279" marT="0" marB="0"/>
                </a:tc>
                <a:tc>
                  <a:txBody>
                    <a:bodyPr/>
                    <a:lstStyle/>
                    <a:p>
                      <a:pPr>
                        <a:lnSpc>
                          <a:spcPct val="115000"/>
                        </a:lnSpc>
                        <a:spcAft>
                          <a:spcPts val="1000"/>
                        </a:spcAft>
                      </a:pPr>
                      <a:r>
                        <a:rPr lang="fr-FR" sz="900">
                          <a:effectLst/>
                        </a:rPr>
                        <a:t>Test</a:t>
                      </a:r>
                      <a:endParaRPr lang="fr-FR" sz="800">
                        <a:effectLst/>
                      </a:endParaRPr>
                    </a:p>
                    <a:p>
                      <a:pPr>
                        <a:lnSpc>
                          <a:spcPct val="115000"/>
                        </a:lnSpc>
                        <a:spcAft>
                          <a:spcPts val="1000"/>
                        </a:spcAft>
                      </a:pPr>
                      <a:r>
                        <a:rPr lang="fr-FR" sz="900">
                          <a:effectLst/>
                        </a:rPr>
                        <a:t> </a:t>
                      </a:r>
                      <a:endParaRPr lang="fr-FR" sz="800">
                        <a:effectLst/>
                        <a:latin typeface="Calibri"/>
                        <a:ea typeface="Calibri"/>
                        <a:cs typeface="Times New Roman"/>
                      </a:endParaRPr>
                    </a:p>
                  </a:txBody>
                  <a:tcPr marL="34279" marR="34279" marT="0" marB="0"/>
                </a:tc>
              </a:tr>
              <a:tr h="503418">
                <a:tc>
                  <a:txBody>
                    <a:bodyPr/>
                    <a:lstStyle/>
                    <a:p>
                      <a:pPr>
                        <a:lnSpc>
                          <a:spcPct val="115000"/>
                        </a:lnSpc>
                        <a:spcAft>
                          <a:spcPts val="1000"/>
                        </a:spcAft>
                      </a:pPr>
                      <a:r>
                        <a:rPr lang="fr-FR" sz="900" b="1">
                          <a:effectLst/>
                        </a:rPr>
                        <a:t>1. Baseline</a:t>
                      </a:r>
                      <a:endParaRPr lang="fr-FR" sz="800" b="1">
                        <a:effectLst/>
                        <a:latin typeface="Calibri"/>
                        <a:ea typeface="Calibri"/>
                        <a:cs typeface="Times New Roman"/>
                      </a:endParaRPr>
                    </a:p>
                  </a:txBody>
                  <a:tcPr marL="34279" marR="34279" marT="0" marB="0"/>
                </a:tc>
                <a:tc>
                  <a:txBody>
                    <a:bodyPr/>
                    <a:lstStyle/>
                    <a:p>
                      <a:pP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800">
                          <a:effectLst/>
                        </a:rPr>
                        <a:t>2618628</a:t>
                      </a:r>
                    </a:p>
                    <a:p>
                      <a:pPr>
                        <a:lnSpc>
                          <a:spcPct val="115000"/>
                        </a:lnSpc>
                        <a:spcAft>
                          <a:spcPts val="1000"/>
                        </a:spcAft>
                      </a:pPr>
                      <a:r>
                        <a:rPr lang="fr-FR" sz="800">
                          <a:effectLst/>
                        </a:rPr>
                        <a:t> </a:t>
                      </a:r>
                    </a:p>
                    <a:p>
                      <a:pPr>
                        <a:lnSpc>
                          <a:spcPct val="115000"/>
                        </a:lnSpc>
                        <a:spcAft>
                          <a:spcPts val="1000"/>
                        </a:spcAft>
                      </a:pPr>
                      <a:r>
                        <a:rPr lang="fr-FR" sz="800">
                          <a:effectLst/>
                        </a:rPr>
                        <a:t> </a:t>
                      </a:r>
                      <a:endParaRPr lang="fr-FR" sz="800">
                        <a:effectLst/>
                        <a:latin typeface="Calibri"/>
                        <a:ea typeface="Calibri"/>
                        <a:cs typeface="Times New Roman"/>
                      </a:endParaRPr>
                    </a:p>
                  </a:txBody>
                  <a:tcPr marL="34279" marR="34279" marT="0" marB="0"/>
                </a:tc>
                <a:tc>
                  <a:txBody>
                    <a:bodyPr/>
                    <a:lstStyle/>
                    <a:p>
                      <a:pPr>
                        <a:lnSpc>
                          <a:spcPct val="115000"/>
                        </a:lnSpc>
                        <a:spcAft>
                          <a:spcPts val="1000"/>
                        </a:spcAft>
                      </a:pPr>
                      <a:r>
                        <a:rPr lang="fr-FR" sz="800">
                          <a:effectLst/>
                        </a:rPr>
                        <a:t>2420826</a:t>
                      </a:r>
                    </a:p>
                    <a:p>
                      <a:pPr>
                        <a:lnSpc>
                          <a:spcPct val="115000"/>
                        </a:lnSpc>
                        <a:spcAft>
                          <a:spcPts val="1000"/>
                        </a:spcAft>
                      </a:pPr>
                      <a:r>
                        <a:rPr lang="fr-FR" sz="800">
                          <a:effectLst/>
                        </a:rPr>
                        <a:t> </a:t>
                      </a:r>
                      <a:endParaRPr lang="fr-FR" sz="800">
                        <a:effectLst/>
                        <a:latin typeface="Calibri"/>
                        <a:ea typeface="Calibri"/>
                        <a:cs typeface="Times New Roman"/>
                      </a:endParaRPr>
                    </a:p>
                  </a:txBody>
                  <a:tcPr marL="34279" marR="34279" marT="0" marB="0"/>
                </a:tc>
                <a:tc>
                  <a:txBody>
                    <a:bodyPr/>
                    <a:lstStyle/>
                    <a:p>
                      <a:pPr>
                        <a:lnSpc>
                          <a:spcPct val="115000"/>
                        </a:lnSpc>
                        <a:spcAft>
                          <a:spcPts val="1000"/>
                        </a:spcAft>
                      </a:pPr>
                      <a:r>
                        <a:rPr lang="fr-FR" sz="800">
                          <a:effectLst/>
                        </a:rPr>
                        <a:t>0.0</a:t>
                      </a:r>
                    </a:p>
                    <a:p>
                      <a:pPr>
                        <a:lnSpc>
                          <a:spcPct val="115000"/>
                        </a:lnSpc>
                        <a:spcAft>
                          <a:spcPts val="1000"/>
                        </a:spcAft>
                      </a:pPr>
                      <a:r>
                        <a:rPr lang="fr-FR" sz="800">
                          <a:effectLst/>
                        </a:rPr>
                        <a:t> </a:t>
                      </a:r>
                      <a:endParaRPr lang="fr-FR" sz="800">
                        <a:effectLst/>
                        <a:latin typeface="Calibri"/>
                        <a:ea typeface="Calibri"/>
                        <a:cs typeface="Times New Roman"/>
                      </a:endParaRPr>
                    </a:p>
                  </a:txBody>
                  <a:tcPr marL="34279" marR="34279" marT="0" marB="0"/>
                </a:tc>
                <a:tc>
                  <a:txBody>
                    <a:bodyPr/>
                    <a:lstStyle/>
                    <a:p>
                      <a:pPr>
                        <a:lnSpc>
                          <a:spcPct val="115000"/>
                        </a:lnSpc>
                        <a:spcAft>
                          <a:spcPts val="1000"/>
                        </a:spcAft>
                      </a:pPr>
                      <a:r>
                        <a:rPr lang="fr-FR" sz="800">
                          <a:effectLst/>
                        </a:rPr>
                        <a:t>-2.4247</a:t>
                      </a:r>
                    </a:p>
                    <a:p>
                      <a:pPr>
                        <a:lnSpc>
                          <a:spcPct val="115000"/>
                        </a:lnSpc>
                        <a:spcAft>
                          <a:spcPts val="1000"/>
                        </a:spcAft>
                      </a:pPr>
                      <a:r>
                        <a:rPr lang="fr-FR" sz="800">
                          <a:effectLst/>
                        </a:rPr>
                        <a:t> </a:t>
                      </a:r>
                      <a:endParaRPr lang="fr-FR" sz="800">
                        <a:effectLst/>
                        <a:latin typeface="Calibri"/>
                        <a:ea typeface="Calibri"/>
                        <a:cs typeface="Times New Roman"/>
                      </a:endParaRPr>
                    </a:p>
                  </a:txBody>
                  <a:tcPr marL="34279" marR="34279" marT="0" marB="0"/>
                </a:tc>
                <a:tc>
                  <a:txBody>
                    <a:bodyPr/>
                    <a:lstStyle/>
                    <a:p>
                      <a:pPr>
                        <a:lnSpc>
                          <a:spcPct val="115000"/>
                        </a:lnSpc>
                        <a:spcAft>
                          <a:spcPts val="1000"/>
                        </a:spcAft>
                      </a:pPr>
                      <a:r>
                        <a:rPr lang="fr-FR" sz="800">
                          <a:effectLst/>
                        </a:rPr>
                        <a:t>424423</a:t>
                      </a:r>
                    </a:p>
                    <a:p>
                      <a:pPr>
                        <a:lnSpc>
                          <a:spcPct val="115000"/>
                        </a:lnSpc>
                        <a:spcAft>
                          <a:spcPts val="1000"/>
                        </a:spcAft>
                      </a:pPr>
                      <a:r>
                        <a:rPr lang="fr-FR" sz="800">
                          <a:effectLst/>
                        </a:rPr>
                        <a:t> </a:t>
                      </a:r>
                      <a:endParaRPr lang="fr-FR" sz="800">
                        <a:effectLst/>
                        <a:latin typeface="Calibri"/>
                        <a:ea typeface="Calibri"/>
                        <a:cs typeface="Times New Roman"/>
                      </a:endParaRPr>
                    </a:p>
                  </a:txBody>
                  <a:tcPr marL="34279" marR="34279" marT="0" marB="0"/>
                </a:tc>
                <a:tc>
                  <a:txBody>
                    <a:bodyPr/>
                    <a:lstStyle/>
                    <a:p>
                      <a:pPr>
                        <a:lnSpc>
                          <a:spcPct val="115000"/>
                        </a:lnSpc>
                        <a:spcAft>
                          <a:spcPts val="1000"/>
                        </a:spcAft>
                      </a:pPr>
                      <a:r>
                        <a:rPr lang="fr-FR" sz="800">
                          <a:effectLst/>
                        </a:rPr>
                        <a:t>414264</a:t>
                      </a:r>
                    </a:p>
                    <a:p>
                      <a:pPr>
                        <a:lnSpc>
                          <a:spcPct val="115000"/>
                        </a:lnSpc>
                        <a:spcAft>
                          <a:spcPts val="1000"/>
                        </a:spcAft>
                      </a:pPr>
                      <a:r>
                        <a:rPr lang="fr-FR" sz="800">
                          <a:effectLst/>
                        </a:rPr>
                        <a:t> </a:t>
                      </a:r>
                      <a:endParaRPr lang="fr-FR" sz="800">
                        <a:effectLst/>
                        <a:latin typeface="Calibri"/>
                        <a:ea typeface="Calibri"/>
                        <a:cs typeface="Times New Roman"/>
                      </a:endParaRPr>
                    </a:p>
                  </a:txBody>
                  <a:tcPr marL="34279" marR="34279" marT="0" marB="0"/>
                </a:tc>
              </a:tr>
              <a:tr h="503908">
                <a:tc>
                  <a:txBody>
                    <a:bodyPr/>
                    <a:lstStyle/>
                    <a:p>
                      <a:pPr>
                        <a:lnSpc>
                          <a:spcPct val="115000"/>
                        </a:lnSpc>
                        <a:spcAft>
                          <a:spcPts val="1000"/>
                        </a:spcAft>
                      </a:pPr>
                      <a:r>
                        <a:rPr lang="fr-FR" sz="900" b="1">
                          <a:effectLst/>
                        </a:rPr>
                        <a:t>2. Ridge Regression</a:t>
                      </a:r>
                      <a:endParaRPr lang="fr-FR" sz="800" b="1">
                        <a:effectLst/>
                      </a:endParaRPr>
                    </a:p>
                    <a:p>
                      <a:pPr algn="ctr">
                        <a:lnSpc>
                          <a:spcPct val="115000"/>
                        </a:lnSpc>
                        <a:spcAft>
                          <a:spcPts val="1000"/>
                        </a:spcAft>
                      </a:pPr>
                      <a:r>
                        <a:rPr lang="fr-FR" sz="900" b="1">
                          <a:effectLst/>
                        </a:rPr>
                        <a:t> </a:t>
                      </a:r>
                      <a:endParaRPr lang="fr-FR" sz="800" b="1">
                        <a:effectLst/>
                        <a:latin typeface="Calibri"/>
                        <a:ea typeface="Calibri"/>
                        <a:cs typeface="Times New Roman"/>
                      </a:endParaRPr>
                    </a:p>
                  </a:txBody>
                  <a:tcPr marL="34279" marR="34279" marT="0" marB="0"/>
                </a:tc>
                <a:tc>
                  <a:txBody>
                    <a:bodyPr/>
                    <a:lstStyle/>
                    <a:p>
                      <a:pPr>
                        <a:lnSpc>
                          <a:spcPct val="115000"/>
                        </a:lnSpc>
                        <a:spcAft>
                          <a:spcPts val="1000"/>
                        </a:spcAft>
                      </a:pPr>
                      <a:r>
                        <a:rPr lang="fr-FR" sz="800">
                          <a:effectLst/>
                        </a:rPr>
                        <a:t>2604610</a:t>
                      </a:r>
                      <a:endParaRPr lang="fr-FR" sz="800">
                        <a:effectLst/>
                        <a:latin typeface="Calibri"/>
                        <a:ea typeface="Calibri"/>
                        <a:cs typeface="Times New Roman"/>
                      </a:endParaRPr>
                    </a:p>
                  </a:txBody>
                  <a:tcPr marL="34279" marR="34279" marT="0" marB="0"/>
                </a:tc>
                <a:tc>
                  <a:txBody>
                    <a:bodyPr/>
                    <a:lstStyle/>
                    <a:p>
                      <a:pPr>
                        <a:lnSpc>
                          <a:spcPct val="115000"/>
                        </a:lnSpc>
                        <a:spcAft>
                          <a:spcPts val="1000"/>
                        </a:spcAft>
                      </a:pPr>
                      <a:r>
                        <a:rPr lang="fr-FR" sz="800">
                          <a:effectLst/>
                        </a:rPr>
                        <a:t>2406489</a:t>
                      </a:r>
                      <a:endParaRPr lang="fr-FR" sz="800">
                        <a:effectLst/>
                        <a:latin typeface="Calibri"/>
                        <a:ea typeface="Calibri"/>
                        <a:cs typeface="Times New Roman"/>
                      </a:endParaRPr>
                    </a:p>
                  </a:txBody>
                  <a:tcPr marL="34279" marR="34279" marT="0" marB="0"/>
                </a:tc>
                <a:tc>
                  <a:txBody>
                    <a:bodyPr/>
                    <a:lstStyle/>
                    <a:p>
                      <a:pPr>
                        <a:lnSpc>
                          <a:spcPct val="115000"/>
                        </a:lnSpc>
                        <a:spcAft>
                          <a:spcPts val="1000"/>
                        </a:spcAft>
                      </a:pPr>
                      <a:r>
                        <a:rPr lang="fr-FR" sz="800">
                          <a:effectLst/>
                        </a:rPr>
                        <a:t>0 .0106</a:t>
                      </a:r>
                      <a:endParaRPr lang="fr-FR" sz="800">
                        <a:effectLst/>
                        <a:latin typeface="Calibri"/>
                        <a:ea typeface="Calibri"/>
                        <a:cs typeface="Times New Roman"/>
                      </a:endParaRPr>
                    </a:p>
                  </a:txBody>
                  <a:tcPr marL="34279" marR="34279" marT="0" marB="0"/>
                </a:tc>
                <a:tc>
                  <a:txBody>
                    <a:bodyPr/>
                    <a:lstStyle/>
                    <a:p>
                      <a:pPr>
                        <a:lnSpc>
                          <a:spcPct val="115000"/>
                        </a:lnSpc>
                        <a:spcAft>
                          <a:spcPts val="1000"/>
                        </a:spcAft>
                      </a:pPr>
                      <a:r>
                        <a:rPr lang="fr-FR" sz="800">
                          <a:effectLst/>
                        </a:rPr>
                        <a:t>0.0117</a:t>
                      </a:r>
                      <a:endParaRPr lang="fr-FR" sz="800">
                        <a:effectLst/>
                        <a:latin typeface="Calibri"/>
                        <a:ea typeface="Calibri"/>
                        <a:cs typeface="Times New Roman"/>
                      </a:endParaRPr>
                    </a:p>
                  </a:txBody>
                  <a:tcPr marL="34279" marR="34279" marT="0" marB="0"/>
                </a:tc>
                <a:tc>
                  <a:txBody>
                    <a:bodyPr/>
                    <a:lstStyle/>
                    <a:p>
                      <a:pPr>
                        <a:lnSpc>
                          <a:spcPct val="115000"/>
                        </a:lnSpc>
                        <a:spcAft>
                          <a:spcPts val="1000"/>
                        </a:spcAft>
                      </a:pPr>
                      <a:r>
                        <a:rPr lang="fr-FR" sz="800">
                          <a:effectLst/>
                        </a:rPr>
                        <a:t>425782</a:t>
                      </a:r>
                      <a:endParaRPr lang="fr-FR" sz="800">
                        <a:effectLst/>
                        <a:latin typeface="Calibri"/>
                        <a:ea typeface="Calibri"/>
                        <a:cs typeface="Times New Roman"/>
                      </a:endParaRPr>
                    </a:p>
                  </a:txBody>
                  <a:tcPr marL="34279" marR="34279" marT="0" marB="0"/>
                </a:tc>
                <a:tc>
                  <a:txBody>
                    <a:bodyPr/>
                    <a:lstStyle/>
                    <a:p>
                      <a:pPr>
                        <a:lnSpc>
                          <a:spcPct val="115000"/>
                        </a:lnSpc>
                        <a:spcAft>
                          <a:spcPts val="1000"/>
                        </a:spcAft>
                      </a:pPr>
                      <a:r>
                        <a:rPr lang="fr-FR" sz="800">
                          <a:effectLst/>
                        </a:rPr>
                        <a:t>416089  </a:t>
                      </a:r>
                      <a:endParaRPr lang="fr-FR" sz="800">
                        <a:effectLst/>
                        <a:latin typeface="Calibri"/>
                        <a:ea typeface="Calibri"/>
                        <a:cs typeface="Times New Roman"/>
                      </a:endParaRPr>
                    </a:p>
                  </a:txBody>
                  <a:tcPr marL="34279" marR="34279" marT="0" marB="0"/>
                </a:tc>
              </a:tr>
              <a:tr h="422323">
                <a:tc>
                  <a:txBody>
                    <a:bodyPr/>
                    <a:lstStyle/>
                    <a:p>
                      <a:pPr>
                        <a:lnSpc>
                          <a:spcPct val="115000"/>
                        </a:lnSpc>
                        <a:spcAft>
                          <a:spcPts val="1000"/>
                        </a:spcAft>
                      </a:pPr>
                      <a:r>
                        <a:rPr lang="fr-FR" sz="900" b="1">
                          <a:effectLst/>
                        </a:rPr>
                        <a:t>3. Support Vector Regression</a:t>
                      </a:r>
                      <a:endParaRPr lang="fr-FR" sz="800" b="1">
                        <a:effectLst/>
                      </a:endParaRPr>
                    </a:p>
                    <a:p>
                      <a:pPr>
                        <a:lnSpc>
                          <a:spcPct val="115000"/>
                        </a:lnSpc>
                        <a:spcAft>
                          <a:spcPts val="1000"/>
                        </a:spcAft>
                      </a:pPr>
                      <a:r>
                        <a:rPr lang="fr-FR" sz="900" b="1">
                          <a:effectLst/>
                        </a:rPr>
                        <a:t> </a:t>
                      </a:r>
                      <a:endParaRPr lang="fr-FR" sz="800" b="1">
                        <a:effectLst/>
                        <a:latin typeface="Calibri"/>
                        <a:ea typeface="Calibri"/>
                        <a:cs typeface="Times New Roman"/>
                      </a:endParaRPr>
                    </a:p>
                  </a:txBody>
                  <a:tcPr marL="34279" marR="34279" marT="0" marB="0"/>
                </a:tc>
                <a:tc>
                  <a:txBody>
                    <a:bodyPr/>
                    <a:lstStyle/>
                    <a:p>
                      <a:pPr>
                        <a:lnSpc>
                          <a:spcPct val="115000"/>
                        </a:lnSpc>
                        <a:spcAft>
                          <a:spcPts val="1000"/>
                        </a:spcAft>
                      </a:pPr>
                      <a:r>
                        <a:rPr lang="fr-FR" sz="800">
                          <a:effectLst/>
                        </a:rPr>
                        <a:t>2614102  </a:t>
                      </a:r>
                    </a:p>
                    <a:p>
                      <a:pPr>
                        <a:lnSpc>
                          <a:spcPct val="115000"/>
                        </a:lnSpc>
                        <a:spcAft>
                          <a:spcPts val="1000"/>
                        </a:spcAft>
                      </a:pPr>
                      <a:r>
                        <a:rPr lang="fr-FR" sz="800">
                          <a:effectLst/>
                        </a:rPr>
                        <a:t> </a:t>
                      </a:r>
                      <a:endParaRPr lang="fr-FR" sz="800">
                        <a:effectLst/>
                        <a:latin typeface="Calibri"/>
                        <a:ea typeface="Calibri"/>
                        <a:cs typeface="Times New Roman"/>
                      </a:endParaRPr>
                    </a:p>
                  </a:txBody>
                  <a:tcPr marL="34279" marR="34279" marT="0" marB="0"/>
                </a:tc>
                <a:tc>
                  <a:txBody>
                    <a:bodyPr/>
                    <a:lstStyle/>
                    <a:p>
                      <a:pPr>
                        <a:lnSpc>
                          <a:spcPct val="115000"/>
                        </a:lnSpc>
                        <a:spcAft>
                          <a:spcPts val="1000"/>
                        </a:spcAft>
                      </a:pPr>
                      <a:r>
                        <a:rPr lang="fr-FR" sz="800">
                          <a:effectLst/>
                        </a:rPr>
                        <a:t>2425329  </a:t>
                      </a:r>
                    </a:p>
                    <a:p>
                      <a:pPr>
                        <a:lnSpc>
                          <a:spcPct val="115000"/>
                        </a:lnSpc>
                        <a:spcAft>
                          <a:spcPts val="1000"/>
                        </a:spcAft>
                      </a:pPr>
                      <a:r>
                        <a:rPr lang="fr-FR" sz="800">
                          <a:effectLst/>
                        </a:rPr>
                        <a:t> </a:t>
                      </a:r>
                      <a:endParaRPr lang="fr-FR" sz="800">
                        <a:effectLst/>
                        <a:latin typeface="Calibri"/>
                        <a:ea typeface="Calibri"/>
                        <a:cs typeface="Times New Roman"/>
                      </a:endParaRPr>
                    </a:p>
                  </a:txBody>
                  <a:tcPr marL="34279" marR="34279" marT="0" marB="0"/>
                </a:tc>
                <a:tc>
                  <a:txBody>
                    <a:bodyPr/>
                    <a:lstStyle/>
                    <a:p>
                      <a:pPr>
                        <a:lnSpc>
                          <a:spcPct val="115000"/>
                        </a:lnSpc>
                        <a:spcAft>
                          <a:spcPts val="1000"/>
                        </a:spcAft>
                      </a:pPr>
                      <a:r>
                        <a:rPr lang="fr-FR" sz="800">
                          <a:effectLst/>
                        </a:rPr>
                        <a:t>0.0034  </a:t>
                      </a:r>
                    </a:p>
                    <a:p>
                      <a:pPr>
                        <a:lnSpc>
                          <a:spcPct val="115000"/>
                        </a:lnSpc>
                        <a:spcAft>
                          <a:spcPts val="1000"/>
                        </a:spcAft>
                      </a:pPr>
                      <a:r>
                        <a:rPr lang="fr-FR" sz="800">
                          <a:effectLst/>
                        </a:rPr>
                        <a:t> </a:t>
                      </a:r>
                      <a:endParaRPr lang="fr-FR" sz="800">
                        <a:effectLst/>
                        <a:latin typeface="Calibri"/>
                        <a:ea typeface="Calibri"/>
                        <a:cs typeface="Times New Roman"/>
                      </a:endParaRPr>
                    </a:p>
                  </a:txBody>
                  <a:tcPr marL="34279" marR="34279" marT="0" marB="0"/>
                </a:tc>
                <a:tc>
                  <a:txBody>
                    <a:bodyPr/>
                    <a:lstStyle/>
                    <a:p>
                      <a:pPr>
                        <a:lnSpc>
                          <a:spcPct val="115000"/>
                        </a:lnSpc>
                        <a:spcAft>
                          <a:spcPts val="1000"/>
                        </a:spcAft>
                      </a:pPr>
                      <a:r>
                        <a:rPr lang="fr-FR" sz="800">
                          <a:effectLst/>
                        </a:rPr>
                        <a:t>0.0037  </a:t>
                      </a:r>
                    </a:p>
                    <a:p>
                      <a:pPr>
                        <a:lnSpc>
                          <a:spcPct val="115000"/>
                        </a:lnSpc>
                        <a:spcAft>
                          <a:spcPts val="1000"/>
                        </a:spcAft>
                      </a:pPr>
                      <a:r>
                        <a:rPr lang="fr-FR" sz="800">
                          <a:effectLst/>
                        </a:rPr>
                        <a:t> </a:t>
                      </a:r>
                      <a:endParaRPr lang="fr-FR" sz="800">
                        <a:effectLst/>
                        <a:latin typeface="Calibri"/>
                        <a:ea typeface="Calibri"/>
                        <a:cs typeface="Times New Roman"/>
                      </a:endParaRPr>
                    </a:p>
                  </a:txBody>
                  <a:tcPr marL="34279" marR="34279" marT="0" marB="0"/>
                </a:tc>
                <a:tc>
                  <a:txBody>
                    <a:bodyPr/>
                    <a:lstStyle/>
                    <a:p>
                      <a:pPr>
                        <a:lnSpc>
                          <a:spcPct val="115000"/>
                        </a:lnSpc>
                        <a:spcAft>
                          <a:spcPts val="1000"/>
                        </a:spcAft>
                      </a:pPr>
                      <a:r>
                        <a:rPr lang="fr-FR" sz="800">
                          <a:effectLst/>
                        </a:rPr>
                        <a:t>235139  </a:t>
                      </a:r>
                    </a:p>
                    <a:p>
                      <a:pPr>
                        <a:lnSpc>
                          <a:spcPct val="115000"/>
                        </a:lnSpc>
                        <a:spcAft>
                          <a:spcPts val="1000"/>
                        </a:spcAft>
                      </a:pPr>
                      <a:r>
                        <a:rPr lang="fr-FR" sz="800">
                          <a:effectLst/>
                        </a:rPr>
                        <a:t> </a:t>
                      </a:r>
                      <a:endParaRPr lang="fr-FR" sz="800">
                        <a:effectLst/>
                        <a:latin typeface="Calibri"/>
                        <a:ea typeface="Calibri"/>
                        <a:cs typeface="Times New Roman"/>
                      </a:endParaRPr>
                    </a:p>
                  </a:txBody>
                  <a:tcPr marL="34279" marR="34279" marT="0" marB="0"/>
                </a:tc>
                <a:tc>
                  <a:txBody>
                    <a:bodyPr/>
                    <a:lstStyle/>
                    <a:p>
                      <a:pPr>
                        <a:lnSpc>
                          <a:spcPct val="115000"/>
                        </a:lnSpc>
                        <a:spcAft>
                          <a:spcPts val="1000"/>
                        </a:spcAft>
                      </a:pPr>
                      <a:r>
                        <a:rPr lang="fr-FR" sz="800">
                          <a:effectLst/>
                        </a:rPr>
                        <a:t>292657  </a:t>
                      </a:r>
                    </a:p>
                    <a:p>
                      <a:pPr>
                        <a:lnSpc>
                          <a:spcPct val="115000"/>
                        </a:lnSpc>
                        <a:spcAft>
                          <a:spcPts val="1000"/>
                        </a:spcAft>
                      </a:pPr>
                      <a:r>
                        <a:rPr lang="fr-FR" sz="800">
                          <a:effectLst/>
                        </a:rPr>
                        <a:t> </a:t>
                      </a:r>
                      <a:endParaRPr lang="fr-FR" sz="800">
                        <a:effectLst/>
                        <a:latin typeface="Calibri"/>
                        <a:ea typeface="Calibri"/>
                        <a:cs typeface="Times New Roman"/>
                      </a:endParaRPr>
                    </a:p>
                  </a:txBody>
                  <a:tcPr marL="34279" marR="34279" marT="0" marB="0"/>
                </a:tc>
              </a:tr>
              <a:tr h="479422">
                <a:tc>
                  <a:txBody>
                    <a:bodyPr/>
                    <a:lstStyle/>
                    <a:p>
                      <a:pPr>
                        <a:lnSpc>
                          <a:spcPct val="115000"/>
                        </a:lnSpc>
                        <a:spcAft>
                          <a:spcPts val="1000"/>
                        </a:spcAft>
                      </a:pPr>
                      <a:r>
                        <a:rPr lang="fr-FR" sz="900" b="1">
                          <a:effectLst/>
                        </a:rPr>
                        <a:t>4. Random Forest Regression</a:t>
                      </a:r>
                      <a:endParaRPr lang="fr-FR" sz="800" b="1">
                        <a:effectLst/>
                      </a:endParaRPr>
                    </a:p>
                    <a:p>
                      <a:pPr>
                        <a:lnSpc>
                          <a:spcPct val="115000"/>
                        </a:lnSpc>
                        <a:spcAft>
                          <a:spcPts val="1000"/>
                        </a:spcAft>
                      </a:pPr>
                      <a:r>
                        <a:rPr lang="fr-FR" sz="900" b="1">
                          <a:effectLst/>
                        </a:rPr>
                        <a:t> </a:t>
                      </a:r>
                      <a:endParaRPr lang="fr-FR" sz="800" b="1">
                        <a:effectLst/>
                        <a:latin typeface="Calibri"/>
                        <a:ea typeface="Calibri"/>
                        <a:cs typeface="Times New Roman"/>
                      </a:endParaRPr>
                    </a:p>
                  </a:txBody>
                  <a:tcPr marL="34279" marR="34279" marT="0" marB="0"/>
                </a:tc>
                <a:tc>
                  <a:txBody>
                    <a:bodyPr/>
                    <a:lstStyle/>
                    <a:p>
                      <a:pPr>
                        <a:lnSpc>
                          <a:spcPct val="115000"/>
                        </a:lnSpc>
                        <a:spcAft>
                          <a:spcPts val="1000"/>
                        </a:spcAft>
                      </a:pPr>
                      <a:r>
                        <a:rPr lang="fr-FR" sz="800">
                          <a:effectLst/>
                        </a:rPr>
                        <a:t>1032333  </a:t>
                      </a:r>
                    </a:p>
                    <a:p>
                      <a:pPr>
                        <a:lnSpc>
                          <a:spcPct val="115000"/>
                        </a:lnSpc>
                        <a:spcAft>
                          <a:spcPts val="1000"/>
                        </a:spcAft>
                      </a:pPr>
                      <a:r>
                        <a:rPr lang="fr-FR" sz="800">
                          <a:effectLst/>
                        </a:rPr>
                        <a:t> </a:t>
                      </a:r>
                      <a:endParaRPr lang="fr-FR" sz="800">
                        <a:effectLst/>
                        <a:latin typeface="Calibri"/>
                        <a:ea typeface="Calibri"/>
                        <a:cs typeface="Times New Roman"/>
                      </a:endParaRPr>
                    </a:p>
                  </a:txBody>
                  <a:tcPr marL="34279" marR="34279" marT="0" marB="0"/>
                </a:tc>
                <a:tc>
                  <a:txBody>
                    <a:bodyPr/>
                    <a:lstStyle/>
                    <a:p>
                      <a:pPr>
                        <a:lnSpc>
                          <a:spcPct val="115000"/>
                        </a:lnSpc>
                        <a:spcAft>
                          <a:spcPts val="1000"/>
                        </a:spcAft>
                      </a:pPr>
                      <a:r>
                        <a:rPr lang="fr-FR" sz="800">
                          <a:effectLst/>
                        </a:rPr>
                        <a:t>1412072  </a:t>
                      </a:r>
                    </a:p>
                    <a:p>
                      <a:pPr>
                        <a:lnSpc>
                          <a:spcPct val="115000"/>
                        </a:lnSpc>
                        <a:spcAft>
                          <a:spcPts val="1000"/>
                        </a:spcAft>
                      </a:pPr>
                      <a:r>
                        <a:rPr lang="fr-FR" sz="800">
                          <a:effectLst/>
                        </a:rPr>
                        <a:t> </a:t>
                      </a:r>
                      <a:endParaRPr lang="fr-FR" sz="800">
                        <a:effectLst/>
                        <a:latin typeface="Calibri"/>
                        <a:ea typeface="Calibri"/>
                        <a:cs typeface="Times New Roman"/>
                      </a:endParaRPr>
                    </a:p>
                  </a:txBody>
                  <a:tcPr marL="34279" marR="34279" marT="0" marB="0"/>
                </a:tc>
                <a:tc>
                  <a:txBody>
                    <a:bodyPr/>
                    <a:lstStyle/>
                    <a:p>
                      <a:pPr>
                        <a:lnSpc>
                          <a:spcPct val="115000"/>
                        </a:lnSpc>
                        <a:spcAft>
                          <a:spcPts val="1000"/>
                        </a:spcAft>
                      </a:pPr>
                      <a:r>
                        <a:rPr lang="fr-FR" sz="800">
                          <a:effectLst/>
                        </a:rPr>
                        <a:t>0.8445  </a:t>
                      </a:r>
                    </a:p>
                    <a:p>
                      <a:pPr>
                        <a:lnSpc>
                          <a:spcPct val="115000"/>
                        </a:lnSpc>
                        <a:spcAft>
                          <a:spcPts val="1000"/>
                        </a:spcAft>
                      </a:pPr>
                      <a:r>
                        <a:rPr lang="fr-FR" sz="800">
                          <a:effectLst/>
                        </a:rPr>
                        <a:t> </a:t>
                      </a:r>
                      <a:endParaRPr lang="fr-FR" sz="800">
                        <a:effectLst/>
                        <a:latin typeface="Calibri"/>
                        <a:ea typeface="Calibri"/>
                        <a:cs typeface="Times New Roman"/>
                      </a:endParaRPr>
                    </a:p>
                  </a:txBody>
                  <a:tcPr marL="34279" marR="34279" marT="0" marB="0"/>
                </a:tc>
                <a:tc>
                  <a:txBody>
                    <a:bodyPr/>
                    <a:lstStyle/>
                    <a:p>
                      <a:pPr>
                        <a:lnSpc>
                          <a:spcPct val="115000"/>
                        </a:lnSpc>
                        <a:spcAft>
                          <a:spcPts val="1000"/>
                        </a:spcAft>
                      </a:pPr>
                      <a:r>
                        <a:rPr lang="fr-FR" sz="800" dirty="0">
                          <a:effectLst/>
                        </a:rPr>
                        <a:t>0.6597  </a:t>
                      </a:r>
                    </a:p>
                    <a:p>
                      <a:pPr>
                        <a:lnSpc>
                          <a:spcPct val="115000"/>
                        </a:lnSpc>
                        <a:spcAft>
                          <a:spcPts val="1000"/>
                        </a:spcAft>
                      </a:pPr>
                      <a:r>
                        <a:rPr lang="fr-FR" sz="800" dirty="0">
                          <a:effectLst/>
                        </a:rPr>
                        <a:t> </a:t>
                      </a:r>
                      <a:endParaRPr lang="fr-FR" sz="800" dirty="0">
                        <a:effectLst/>
                        <a:latin typeface="Calibri"/>
                        <a:ea typeface="Calibri"/>
                        <a:cs typeface="Times New Roman"/>
                      </a:endParaRPr>
                    </a:p>
                  </a:txBody>
                  <a:tcPr marL="34279" marR="34279" marT="0" marB="0"/>
                </a:tc>
                <a:tc>
                  <a:txBody>
                    <a:bodyPr/>
                    <a:lstStyle/>
                    <a:p>
                      <a:pPr>
                        <a:lnSpc>
                          <a:spcPct val="115000"/>
                        </a:lnSpc>
                        <a:spcAft>
                          <a:spcPts val="1000"/>
                        </a:spcAft>
                      </a:pPr>
                      <a:r>
                        <a:rPr lang="fr-FR" sz="800">
                          <a:effectLst/>
                        </a:rPr>
                        <a:t>155266  </a:t>
                      </a:r>
                    </a:p>
                    <a:p>
                      <a:pPr>
                        <a:lnSpc>
                          <a:spcPct val="115000"/>
                        </a:lnSpc>
                        <a:spcAft>
                          <a:spcPts val="1000"/>
                        </a:spcAft>
                      </a:pPr>
                      <a:r>
                        <a:rPr lang="fr-FR" sz="800">
                          <a:effectLst/>
                        </a:rPr>
                        <a:t> </a:t>
                      </a:r>
                      <a:endParaRPr lang="fr-FR" sz="800">
                        <a:effectLst/>
                        <a:latin typeface="Calibri"/>
                        <a:ea typeface="Calibri"/>
                        <a:cs typeface="Times New Roman"/>
                      </a:endParaRPr>
                    </a:p>
                  </a:txBody>
                  <a:tcPr marL="34279" marR="34279" marT="0" marB="0"/>
                </a:tc>
                <a:tc>
                  <a:txBody>
                    <a:bodyPr/>
                    <a:lstStyle/>
                    <a:p>
                      <a:pPr>
                        <a:lnSpc>
                          <a:spcPct val="115000"/>
                        </a:lnSpc>
                        <a:spcAft>
                          <a:spcPts val="1000"/>
                        </a:spcAft>
                      </a:pPr>
                      <a:r>
                        <a:rPr lang="fr-FR" sz="800" dirty="0">
                          <a:effectLst/>
                        </a:rPr>
                        <a:t>259615  </a:t>
                      </a:r>
                    </a:p>
                    <a:p>
                      <a:pPr>
                        <a:lnSpc>
                          <a:spcPct val="115000"/>
                        </a:lnSpc>
                        <a:spcAft>
                          <a:spcPts val="1000"/>
                        </a:spcAft>
                      </a:pPr>
                      <a:r>
                        <a:rPr lang="fr-FR" sz="800" dirty="0">
                          <a:effectLst/>
                        </a:rPr>
                        <a:t> </a:t>
                      </a:r>
                      <a:endParaRPr lang="fr-FR" sz="800" dirty="0">
                        <a:effectLst/>
                        <a:latin typeface="Calibri"/>
                        <a:ea typeface="Calibri"/>
                        <a:cs typeface="Times New Roman"/>
                      </a:endParaRPr>
                    </a:p>
                  </a:txBody>
                  <a:tcPr marL="34279" marR="34279" marT="0" marB="0"/>
                </a:tc>
              </a:tr>
              <a:tr h="537208">
                <a:tc>
                  <a:txBody>
                    <a:bodyPr/>
                    <a:lstStyle/>
                    <a:p>
                      <a:pPr>
                        <a:lnSpc>
                          <a:spcPct val="115000"/>
                        </a:lnSpc>
                        <a:spcAft>
                          <a:spcPts val="1000"/>
                        </a:spcAft>
                      </a:pPr>
                      <a:r>
                        <a:rPr lang="fr-FR" sz="900" b="1" dirty="0">
                          <a:effectLst/>
                        </a:rPr>
                        <a:t>5. </a:t>
                      </a:r>
                      <a:r>
                        <a:rPr lang="fr-FR" sz="900" b="1" dirty="0" err="1">
                          <a:effectLst/>
                        </a:rPr>
                        <a:t>XGBoost</a:t>
                      </a:r>
                      <a:r>
                        <a:rPr lang="fr-FR" sz="900" b="1" dirty="0">
                          <a:effectLst/>
                        </a:rPr>
                        <a:t> </a:t>
                      </a:r>
                      <a:r>
                        <a:rPr lang="fr-FR" sz="900" b="1" dirty="0" err="1">
                          <a:effectLst/>
                        </a:rPr>
                        <a:t>Regression</a:t>
                      </a:r>
                      <a:endParaRPr lang="fr-FR" sz="800" b="1" dirty="0">
                        <a:effectLst/>
                        <a:latin typeface="Calibri"/>
                        <a:ea typeface="Calibri"/>
                        <a:cs typeface="Times New Roman"/>
                      </a:endParaRPr>
                    </a:p>
                  </a:txBody>
                  <a:tcPr marL="34279" marR="34279" marT="0" marB="0">
                    <a:solidFill>
                      <a:schemeClr val="accent2">
                        <a:lumMod val="75000"/>
                      </a:schemeClr>
                    </a:solidFill>
                  </a:tcPr>
                </a:tc>
                <a:tc>
                  <a:txBody>
                    <a:bodyPr/>
                    <a:lstStyle/>
                    <a:p>
                      <a:pPr>
                        <a:lnSpc>
                          <a:spcPct val="115000"/>
                        </a:lnSpc>
                        <a:spcAft>
                          <a:spcPts val="1000"/>
                        </a:spcAft>
                      </a:pPr>
                      <a:r>
                        <a:rPr lang="fr-FR" sz="800" dirty="0">
                          <a:effectLst/>
                        </a:rPr>
                        <a:t>691762  </a:t>
                      </a:r>
                      <a:endParaRPr lang="fr-FR" sz="800" dirty="0">
                        <a:effectLst/>
                        <a:latin typeface="Calibri"/>
                        <a:ea typeface="Calibri"/>
                        <a:cs typeface="Times New Roman"/>
                      </a:endParaRPr>
                    </a:p>
                  </a:txBody>
                  <a:tcPr marL="34279" marR="34279" marT="0" marB="0">
                    <a:solidFill>
                      <a:schemeClr val="accent2">
                        <a:lumMod val="75000"/>
                      </a:schemeClr>
                    </a:solidFill>
                  </a:tcPr>
                </a:tc>
                <a:tc>
                  <a:txBody>
                    <a:bodyPr/>
                    <a:lstStyle/>
                    <a:p>
                      <a:pPr>
                        <a:lnSpc>
                          <a:spcPct val="115000"/>
                        </a:lnSpc>
                        <a:spcAft>
                          <a:spcPts val="1000"/>
                        </a:spcAft>
                      </a:pPr>
                      <a:r>
                        <a:rPr lang="fr-FR" sz="800" dirty="0">
                          <a:effectLst/>
                        </a:rPr>
                        <a:t>1100200  </a:t>
                      </a:r>
                      <a:endParaRPr lang="fr-FR" sz="800" dirty="0">
                        <a:effectLst/>
                        <a:latin typeface="Calibri"/>
                        <a:ea typeface="Calibri"/>
                        <a:cs typeface="Times New Roman"/>
                      </a:endParaRPr>
                    </a:p>
                  </a:txBody>
                  <a:tcPr marL="34279" marR="34279" marT="0" marB="0">
                    <a:solidFill>
                      <a:schemeClr val="accent2">
                        <a:lumMod val="75000"/>
                      </a:schemeClr>
                    </a:solidFill>
                  </a:tcPr>
                </a:tc>
                <a:tc>
                  <a:txBody>
                    <a:bodyPr/>
                    <a:lstStyle/>
                    <a:p>
                      <a:pPr>
                        <a:lnSpc>
                          <a:spcPct val="115000"/>
                        </a:lnSpc>
                        <a:spcAft>
                          <a:spcPts val="1000"/>
                        </a:spcAft>
                      </a:pPr>
                      <a:r>
                        <a:rPr lang="fr-FR" sz="800" dirty="0">
                          <a:effectLst/>
                        </a:rPr>
                        <a:t>0.9302  </a:t>
                      </a:r>
                      <a:endParaRPr lang="fr-FR" sz="800" dirty="0">
                        <a:effectLst/>
                        <a:latin typeface="Calibri"/>
                        <a:ea typeface="Calibri"/>
                        <a:cs typeface="Times New Roman"/>
                      </a:endParaRPr>
                    </a:p>
                  </a:txBody>
                  <a:tcPr marL="34279" marR="34279" marT="0" marB="0">
                    <a:solidFill>
                      <a:schemeClr val="accent2">
                        <a:lumMod val="75000"/>
                      </a:schemeClr>
                    </a:solidFill>
                  </a:tcPr>
                </a:tc>
                <a:tc>
                  <a:txBody>
                    <a:bodyPr/>
                    <a:lstStyle/>
                    <a:p>
                      <a:pPr>
                        <a:lnSpc>
                          <a:spcPct val="115000"/>
                        </a:lnSpc>
                        <a:spcAft>
                          <a:spcPts val="1000"/>
                        </a:spcAft>
                      </a:pPr>
                      <a:r>
                        <a:rPr lang="fr-FR" sz="800" dirty="0">
                          <a:effectLst/>
                        </a:rPr>
                        <a:t>0.7934  </a:t>
                      </a:r>
                      <a:endParaRPr lang="fr-FR" sz="800" dirty="0">
                        <a:effectLst/>
                        <a:latin typeface="Calibri"/>
                        <a:ea typeface="Calibri"/>
                        <a:cs typeface="Times New Roman"/>
                      </a:endParaRPr>
                    </a:p>
                  </a:txBody>
                  <a:tcPr marL="34279" marR="34279" marT="0" marB="0">
                    <a:solidFill>
                      <a:schemeClr val="accent2">
                        <a:lumMod val="75000"/>
                      </a:schemeClr>
                    </a:solidFill>
                  </a:tcPr>
                </a:tc>
                <a:tc>
                  <a:txBody>
                    <a:bodyPr/>
                    <a:lstStyle/>
                    <a:p>
                      <a:pPr>
                        <a:lnSpc>
                          <a:spcPct val="115000"/>
                        </a:lnSpc>
                        <a:spcAft>
                          <a:spcPts val="1000"/>
                        </a:spcAft>
                      </a:pPr>
                      <a:r>
                        <a:rPr lang="fr-FR" sz="800" dirty="0">
                          <a:effectLst/>
                        </a:rPr>
                        <a:t>145032  </a:t>
                      </a:r>
                      <a:endParaRPr lang="fr-FR" sz="800" dirty="0">
                        <a:effectLst/>
                        <a:latin typeface="Calibri"/>
                        <a:ea typeface="Calibri"/>
                        <a:cs typeface="Times New Roman"/>
                      </a:endParaRPr>
                    </a:p>
                  </a:txBody>
                  <a:tcPr marL="34279" marR="34279" marT="0" marB="0">
                    <a:solidFill>
                      <a:schemeClr val="accent2">
                        <a:lumMod val="75000"/>
                      </a:schemeClr>
                    </a:solidFill>
                  </a:tcPr>
                </a:tc>
                <a:tc>
                  <a:txBody>
                    <a:bodyPr/>
                    <a:lstStyle/>
                    <a:p>
                      <a:pPr>
                        <a:lnSpc>
                          <a:spcPct val="115000"/>
                        </a:lnSpc>
                        <a:spcAft>
                          <a:spcPts val="1000"/>
                        </a:spcAft>
                      </a:pPr>
                      <a:r>
                        <a:rPr lang="fr-FR" sz="800" dirty="0">
                          <a:effectLst/>
                        </a:rPr>
                        <a:t>238114  </a:t>
                      </a:r>
                      <a:endParaRPr lang="fr-FR" sz="800" dirty="0">
                        <a:effectLst/>
                        <a:latin typeface="Calibri"/>
                        <a:ea typeface="Calibri"/>
                        <a:cs typeface="Times New Roman"/>
                      </a:endParaRPr>
                    </a:p>
                  </a:txBody>
                  <a:tcPr marL="34279" marR="34279" marT="0" marB="0">
                    <a:solidFill>
                      <a:schemeClr val="accent2">
                        <a:lumMod val="75000"/>
                      </a:schemeClr>
                    </a:solidFill>
                  </a:tcPr>
                </a:tc>
              </a:tr>
              <a:tr h="422323">
                <a:tc>
                  <a:txBody>
                    <a:bodyPr/>
                    <a:lstStyle/>
                    <a:p>
                      <a:pPr>
                        <a:lnSpc>
                          <a:spcPct val="115000"/>
                        </a:lnSpc>
                        <a:spcAft>
                          <a:spcPts val="1000"/>
                        </a:spcAft>
                      </a:pPr>
                      <a:r>
                        <a:rPr lang="fr-FR" sz="900" b="1">
                          <a:effectLst/>
                        </a:rPr>
                        <a:t>6. Lasso Regression</a:t>
                      </a:r>
                      <a:endParaRPr lang="fr-FR" sz="800" b="1">
                        <a:effectLst/>
                      </a:endParaRPr>
                    </a:p>
                    <a:p>
                      <a:pPr>
                        <a:lnSpc>
                          <a:spcPct val="115000"/>
                        </a:lnSpc>
                        <a:spcAft>
                          <a:spcPts val="1000"/>
                        </a:spcAft>
                      </a:pPr>
                      <a:r>
                        <a:rPr lang="fr-FR" sz="900" b="1">
                          <a:effectLst/>
                        </a:rPr>
                        <a:t> </a:t>
                      </a:r>
                      <a:endParaRPr lang="fr-FR" sz="800" b="1">
                        <a:effectLst/>
                        <a:latin typeface="Calibri"/>
                        <a:ea typeface="Calibri"/>
                        <a:cs typeface="Times New Roman"/>
                      </a:endParaRPr>
                    </a:p>
                  </a:txBody>
                  <a:tcPr marL="34279" marR="34279" marT="0" marB="0"/>
                </a:tc>
                <a:tc>
                  <a:txBody>
                    <a:bodyPr/>
                    <a:lstStyle/>
                    <a:p>
                      <a:pPr>
                        <a:lnSpc>
                          <a:spcPct val="115000"/>
                        </a:lnSpc>
                        <a:spcAft>
                          <a:spcPts val="1000"/>
                        </a:spcAft>
                      </a:pPr>
                      <a:r>
                        <a:rPr lang="fr-FR" sz="800">
                          <a:effectLst/>
                        </a:rPr>
                        <a:t>2597767  </a:t>
                      </a:r>
                    </a:p>
                    <a:p>
                      <a:pPr>
                        <a:lnSpc>
                          <a:spcPct val="115000"/>
                        </a:lnSpc>
                        <a:spcAft>
                          <a:spcPts val="1000"/>
                        </a:spcAft>
                      </a:pPr>
                      <a:r>
                        <a:rPr lang="fr-FR" sz="800">
                          <a:effectLst/>
                        </a:rPr>
                        <a:t> </a:t>
                      </a:r>
                      <a:endParaRPr lang="fr-FR" sz="800">
                        <a:effectLst/>
                        <a:latin typeface="Calibri"/>
                        <a:ea typeface="Calibri"/>
                        <a:cs typeface="Times New Roman"/>
                      </a:endParaRPr>
                    </a:p>
                  </a:txBody>
                  <a:tcPr marL="34279" marR="34279" marT="0" marB="0"/>
                </a:tc>
                <a:tc>
                  <a:txBody>
                    <a:bodyPr/>
                    <a:lstStyle/>
                    <a:p>
                      <a:pPr>
                        <a:lnSpc>
                          <a:spcPct val="115000"/>
                        </a:lnSpc>
                        <a:spcAft>
                          <a:spcPts val="1000"/>
                        </a:spcAft>
                      </a:pPr>
                      <a:r>
                        <a:rPr lang="fr-FR" sz="800">
                          <a:effectLst/>
                        </a:rPr>
                        <a:t>2399898  </a:t>
                      </a:r>
                    </a:p>
                    <a:p>
                      <a:pPr>
                        <a:lnSpc>
                          <a:spcPct val="115000"/>
                        </a:lnSpc>
                        <a:spcAft>
                          <a:spcPts val="1000"/>
                        </a:spcAft>
                      </a:pPr>
                      <a:r>
                        <a:rPr lang="fr-FR" sz="800">
                          <a:effectLst/>
                        </a:rPr>
                        <a:t> </a:t>
                      </a:r>
                      <a:endParaRPr lang="fr-FR" sz="800">
                        <a:effectLst/>
                        <a:latin typeface="Calibri"/>
                        <a:ea typeface="Calibri"/>
                        <a:cs typeface="Times New Roman"/>
                      </a:endParaRPr>
                    </a:p>
                  </a:txBody>
                  <a:tcPr marL="34279" marR="34279" marT="0" marB="0"/>
                </a:tc>
                <a:tc>
                  <a:txBody>
                    <a:bodyPr/>
                    <a:lstStyle/>
                    <a:p>
                      <a:pPr>
                        <a:lnSpc>
                          <a:spcPct val="115000"/>
                        </a:lnSpc>
                        <a:spcAft>
                          <a:spcPts val="1000"/>
                        </a:spcAft>
                      </a:pPr>
                      <a:r>
                        <a:rPr lang="fr-FR" sz="800">
                          <a:effectLst/>
                        </a:rPr>
                        <a:t>0.0158  </a:t>
                      </a:r>
                    </a:p>
                    <a:p>
                      <a:pPr>
                        <a:lnSpc>
                          <a:spcPct val="115000"/>
                        </a:lnSpc>
                        <a:spcAft>
                          <a:spcPts val="1000"/>
                        </a:spcAft>
                      </a:pPr>
                      <a:r>
                        <a:rPr lang="fr-FR" sz="800">
                          <a:effectLst/>
                        </a:rPr>
                        <a:t> </a:t>
                      </a:r>
                      <a:endParaRPr lang="fr-FR" sz="800">
                        <a:effectLst/>
                        <a:latin typeface="Calibri"/>
                        <a:ea typeface="Calibri"/>
                        <a:cs typeface="Times New Roman"/>
                      </a:endParaRPr>
                    </a:p>
                  </a:txBody>
                  <a:tcPr marL="34279" marR="34279" marT="0" marB="0"/>
                </a:tc>
                <a:tc>
                  <a:txBody>
                    <a:bodyPr/>
                    <a:lstStyle/>
                    <a:p>
                      <a:pPr>
                        <a:lnSpc>
                          <a:spcPct val="115000"/>
                        </a:lnSpc>
                        <a:spcAft>
                          <a:spcPts val="1000"/>
                        </a:spcAft>
                      </a:pPr>
                      <a:r>
                        <a:rPr lang="fr-FR" sz="800">
                          <a:effectLst/>
                        </a:rPr>
                        <a:t>0.0171  </a:t>
                      </a:r>
                    </a:p>
                    <a:p>
                      <a:pPr>
                        <a:lnSpc>
                          <a:spcPct val="115000"/>
                        </a:lnSpc>
                        <a:spcAft>
                          <a:spcPts val="1000"/>
                        </a:spcAft>
                      </a:pPr>
                      <a:r>
                        <a:rPr lang="fr-FR" sz="800">
                          <a:effectLst/>
                        </a:rPr>
                        <a:t> </a:t>
                      </a:r>
                      <a:endParaRPr lang="fr-FR" sz="800">
                        <a:effectLst/>
                        <a:latin typeface="Calibri"/>
                        <a:ea typeface="Calibri"/>
                        <a:cs typeface="Times New Roman"/>
                      </a:endParaRPr>
                    </a:p>
                  </a:txBody>
                  <a:tcPr marL="34279" marR="34279" marT="0" marB="0"/>
                </a:tc>
                <a:tc>
                  <a:txBody>
                    <a:bodyPr/>
                    <a:lstStyle/>
                    <a:p>
                      <a:pPr>
                        <a:lnSpc>
                          <a:spcPct val="115000"/>
                        </a:lnSpc>
                        <a:spcAft>
                          <a:spcPts val="1000"/>
                        </a:spcAft>
                      </a:pPr>
                      <a:r>
                        <a:rPr lang="fr-FR" sz="800">
                          <a:effectLst/>
                        </a:rPr>
                        <a:t>428603  </a:t>
                      </a:r>
                    </a:p>
                    <a:p>
                      <a:pPr>
                        <a:lnSpc>
                          <a:spcPct val="115000"/>
                        </a:lnSpc>
                        <a:spcAft>
                          <a:spcPts val="1000"/>
                        </a:spcAft>
                      </a:pPr>
                      <a:r>
                        <a:rPr lang="fr-FR" sz="800">
                          <a:effectLst/>
                        </a:rPr>
                        <a:t> </a:t>
                      </a:r>
                      <a:endParaRPr lang="fr-FR" sz="800">
                        <a:effectLst/>
                        <a:latin typeface="Calibri"/>
                        <a:ea typeface="Calibri"/>
                        <a:cs typeface="Times New Roman"/>
                      </a:endParaRPr>
                    </a:p>
                  </a:txBody>
                  <a:tcPr marL="34279" marR="34279" marT="0" marB="0"/>
                </a:tc>
                <a:tc>
                  <a:txBody>
                    <a:bodyPr/>
                    <a:lstStyle/>
                    <a:p>
                      <a:pPr>
                        <a:lnSpc>
                          <a:spcPct val="115000"/>
                        </a:lnSpc>
                        <a:spcAft>
                          <a:spcPts val="1000"/>
                        </a:spcAft>
                      </a:pPr>
                      <a:r>
                        <a:rPr lang="fr-FR" sz="800" dirty="0">
                          <a:effectLst/>
                        </a:rPr>
                        <a:t>418972  </a:t>
                      </a:r>
                    </a:p>
                    <a:p>
                      <a:pPr>
                        <a:lnSpc>
                          <a:spcPct val="115000"/>
                        </a:lnSpc>
                        <a:spcAft>
                          <a:spcPts val="1000"/>
                        </a:spcAft>
                      </a:pPr>
                      <a:r>
                        <a:rPr lang="fr-FR" sz="800" dirty="0">
                          <a:effectLst/>
                        </a:rPr>
                        <a:t> </a:t>
                      </a:r>
                      <a:endParaRPr lang="fr-FR" sz="800" dirty="0">
                        <a:effectLst/>
                        <a:latin typeface="Calibri"/>
                        <a:ea typeface="Calibri"/>
                        <a:cs typeface="Times New Roman"/>
                      </a:endParaRPr>
                    </a:p>
                  </a:txBody>
                  <a:tcPr marL="34279" marR="34279" marT="0" marB="0"/>
                </a:tc>
              </a:tr>
              <a:tr h="464241">
                <a:tc>
                  <a:txBody>
                    <a:bodyPr/>
                    <a:lstStyle/>
                    <a:p>
                      <a:pPr>
                        <a:lnSpc>
                          <a:spcPct val="115000"/>
                        </a:lnSpc>
                        <a:spcAft>
                          <a:spcPts val="1000"/>
                        </a:spcAft>
                      </a:pPr>
                      <a:r>
                        <a:rPr lang="fr-FR" sz="900" b="1">
                          <a:effectLst/>
                        </a:rPr>
                        <a:t>7. Decision Tree Regression</a:t>
                      </a:r>
                      <a:endParaRPr lang="fr-FR" sz="800" b="1">
                        <a:effectLst/>
                      </a:endParaRPr>
                    </a:p>
                    <a:p>
                      <a:pPr>
                        <a:lnSpc>
                          <a:spcPct val="115000"/>
                        </a:lnSpc>
                        <a:spcAft>
                          <a:spcPts val="1000"/>
                        </a:spcAft>
                      </a:pPr>
                      <a:r>
                        <a:rPr lang="fr-FR" sz="900" b="1">
                          <a:effectLst/>
                        </a:rPr>
                        <a:t> </a:t>
                      </a:r>
                      <a:endParaRPr lang="fr-FR" sz="800" b="1">
                        <a:effectLst/>
                        <a:latin typeface="Calibri"/>
                        <a:ea typeface="Calibri"/>
                        <a:cs typeface="Times New Roman"/>
                      </a:endParaRPr>
                    </a:p>
                  </a:txBody>
                  <a:tcPr marL="34279" marR="34279" marT="0" marB="0"/>
                </a:tc>
                <a:tc>
                  <a:txBody>
                    <a:bodyPr/>
                    <a:lstStyle/>
                    <a:p>
                      <a:pPr>
                        <a:lnSpc>
                          <a:spcPct val="115000"/>
                        </a:lnSpc>
                        <a:spcAft>
                          <a:spcPts val="1000"/>
                        </a:spcAft>
                      </a:pPr>
                      <a:r>
                        <a:rPr lang="fr-FR" sz="800">
                          <a:effectLst/>
                        </a:rPr>
                        <a:t>1266414  </a:t>
                      </a:r>
                    </a:p>
                    <a:p>
                      <a:pPr>
                        <a:lnSpc>
                          <a:spcPct val="115000"/>
                        </a:lnSpc>
                        <a:spcAft>
                          <a:spcPts val="1000"/>
                        </a:spcAft>
                      </a:pPr>
                      <a:r>
                        <a:rPr lang="fr-FR" sz="800">
                          <a:effectLst/>
                        </a:rPr>
                        <a:t> </a:t>
                      </a:r>
                      <a:endParaRPr lang="fr-FR" sz="800">
                        <a:effectLst/>
                        <a:latin typeface="Calibri"/>
                        <a:ea typeface="Calibri"/>
                        <a:cs typeface="Times New Roman"/>
                      </a:endParaRPr>
                    </a:p>
                  </a:txBody>
                  <a:tcPr marL="34279" marR="34279" marT="0" marB="0"/>
                </a:tc>
                <a:tc>
                  <a:txBody>
                    <a:bodyPr/>
                    <a:lstStyle/>
                    <a:p>
                      <a:pPr>
                        <a:lnSpc>
                          <a:spcPct val="115000"/>
                        </a:lnSpc>
                        <a:spcAft>
                          <a:spcPts val="1000"/>
                        </a:spcAft>
                      </a:pPr>
                      <a:r>
                        <a:rPr lang="fr-FR" sz="800" dirty="0">
                          <a:effectLst/>
                        </a:rPr>
                        <a:t>1499296  </a:t>
                      </a:r>
                    </a:p>
                    <a:p>
                      <a:pPr>
                        <a:lnSpc>
                          <a:spcPct val="115000"/>
                        </a:lnSpc>
                        <a:spcAft>
                          <a:spcPts val="1000"/>
                        </a:spcAft>
                      </a:pPr>
                      <a:r>
                        <a:rPr lang="fr-FR" sz="800" dirty="0">
                          <a:effectLst/>
                        </a:rPr>
                        <a:t> </a:t>
                      </a:r>
                      <a:endParaRPr lang="fr-FR" sz="800" dirty="0">
                        <a:effectLst/>
                        <a:latin typeface="Calibri"/>
                        <a:ea typeface="Calibri"/>
                        <a:cs typeface="Times New Roman"/>
                      </a:endParaRPr>
                    </a:p>
                  </a:txBody>
                  <a:tcPr marL="34279" marR="34279" marT="0" marB="0"/>
                </a:tc>
                <a:tc>
                  <a:txBody>
                    <a:bodyPr/>
                    <a:lstStyle/>
                    <a:p>
                      <a:pPr>
                        <a:lnSpc>
                          <a:spcPct val="115000"/>
                        </a:lnSpc>
                        <a:spcAft>
                          <a:spcPts val="1000"/>
                        </a:spcAft>
                      </a:pPr>
                      <a:r>
                        <a:rPr lang="fr-FR" sz="800">
                          <a:effectLst/>
                        </a:rPr>
                        <a:t>0.7661  </a:t>
                      </a:r>
                      <a:endParaRPr lang="fr-FR" sz="800">
                        <a:effectLst/>
                        <a:latin typeface="Calibri"/>
                        <a:ea typeface="Calibri"/>
                        <a:cs typeface="Times New Roman"/>
                      </a:endParaRPr>
                    </a:p>
                  </a:txBody>
                  <a:tcPr marL="34279" marR="34279" marT="0" marB="0"/>
                </a:tc>
                <a:tc>
                  <a:txBody>
                    <a:bodyPr/>
                    <a:lstStyle/>
                    <a:p>
                      <a:pPr>
                        <a:lnSpc>
                          <a:spcPct val="115000"/>
                        </a:lnSpc>
                        <a:spcAft>
                          <a:spcPts val="1000"/>
                        </a:spcAft>
                      </a:pPr>
                      <a:r>
                        <a:rPr lang="fr-FR" sz="800">
                          <a:effectLst/>
                        </a:rPr>
                        <a:t>0.6164  </a:t>
                      </a:r>
                    </a:p>
                    <a:p>
                      <a:pPr>
                        <a:lnSpc>
                          <a:spcPct val="115000"/>
                        </a:lnSpc>
                        <a:spcAft>
                          <a:spcPts val="1000"/>
                        </a:spcAft>
                      </a:pPr>
                      <a:r>
                        <a:rPr lang="fr-FR" sz="800">
                          <a:effectLst/>
                        </a:rPr>
                        <a:t> </a:t>
                      </a:r>
                      <a:endParaRPr lang="fr-FR" sz="800">
                        <a:effectLst/>
                        <a:latin typeface="Calibri"/>
                        <a:ea typeface="Calibri"/>
                        <a:cs typeface="Times New Roman"/>
                      </a:endParaRPr>
                    </a:p>
                  </a:txBody>
                  <a:tcPr marL="34279" marR="34279" marT="0" marB="0"/>
                </a:tc>
                <a:tc>
                  <a:txBody>
                    <a:bodyPr/>
                    <a:lstStyle/>
                    <a:p>
                      <a:pPr>
                        <a:lnSpc>
                          <a:spcPct val="115000"/>
                        </a:lnSpc>
                        <a:spcAft>
                          <a:spcPts val="1000"/>
                        </a:spcAft>
                      </a:pPr>
                      <a:r>
                        <a:rPr lang="fr-FR" sz="800">
                          <a:effectLst/>
                        </a:rPr>
                        <a:t>222370  </a:t>
                      </a:r>
                      <a:endParaRPr lang="fr-FR" sz="800">
                        <a:effectLst/>
                        <a:latin typeface="Calibri"/>
                        <a:ea typeface="Calibri"/>
                        <a:cs typeface="Times New Roman"/>
                      </a:endParaRPr>
                    </a:p>
                  </a:txBody>
                  <a:tcPr marL="34279" marR="34279" marT="0" marB="0"/>
                </a:tc>
                <a:tc>
                  <a:txBody>
                    <a:bodyPr/>
                    <a:lstStyle/>
                    <a:p>
                      <a:pPr>
                        <a:lnSpc>
                          <a:spcPct val="115000"/>
                        </a:lnSpc>
                        <a:spcAft>
                          <a:spcPts val="1000"/>
                        </a:spcAft>
                      </a:pPr>
                      <a:r>
                        <a:rPr lang="fr-FR" sz="800">
                          <a:effectLst/>
                        </a:rPr>
                        <a:t>264544  </a:t>
                      </a:r>
                    </a:p>
                    <a:p>
                      <a:pPr>
                        <a:lnSpc>
                          <a:spcPct val="115000"/>
                        </a:lnSpc>
                        <a:spcAft>
                          <a:spcPts val="1000"/>
                        </a:spcAft>
                      </a:pPr>
                      <a:r>
                        <a:rPr lang="fr-FR" sz="800">
                          <a:effectLst/>
                        </a:rPr>
                        <a:t> </a:t>
                      </a:r>
                      <a:endParaRPr lang="fr-FR" sz="800">
                        <a:effectLst/>
                        <a:latin typeface="Calibri"/>
                        <a:ea typeface="Calibri"/>
                        <a:cs typeface="Times New Roman"/>
                      </a:endParaRPr>
                    </a:p>
                  </a:txBody>
                  <a:tcPr marL="34279" marR="34279" marT="0" marB="0"/>
                </a:tc>
              </a:tr>
              <a:tr h="479912">
                <a:tc>
                  <a:txBody>
                    <a:bodyPr/>
                    <a:lstStyle/>
                    <a:p>
                      <a:pPr>
                        <a:lnSpc>
                          <a:spcPct val="115000"/>
                        </a:lnSpc>
                        <a:spcAft>
                          <a:spcPts val="1000"/>
                        </a:spcAft>
                      </a:pPr>
                      <a:r>
                        <a:rPr lang="fr-FR" sz="900" b="1" dirty="0">
                          <a:effectLst/>
                        </a:rPr>
                        <a:t>8. KN </a:t>
                      </a:r>
                      <a:r>
                        <a:rPr lang="fr-FR" sz="900" b="1" dirty="0" err="1">
                          <a:effectLst/>
                        </a:rPr>
                        <a:t>Regression</a:t>
                      </a:r>
                      <a:endParaRPr lang="fr-FR" sz="800" b="1" dirty="0">
                        <a:effectLst/>
                        <a:latin typeface="Calibri"/>
                        <a:ea typeface="Calibri"/>
                        <a:cs typeface="Times New Roman"/>
                      </a:endParaRPr>
                    </a:p>
                  </a:txBody>
                  <a:tcPr marL="34279" marR="34279" marT="0" marB="0"/>
                </a:tc>
                <a:tc>
                  <a:txBody>
                    <a:bodyPr/>
                    <a:lstStyle/>
                    <a:p>
                      <a:pPr>
                        <a:lnSpc>
                          <a:spcPct val="115000"/>
                        </a:lnSpc>
                        <a:spcAft>
                          <a:spcPts val="1000"/>
                        </a:spcAft>
                      </a:pPr>
                      <a:r>
                        <a:rPr lang="fr-FR" sz="800" dirty="0">
                          <a:effectLst/>
                        </a:rPr>
                        <a:t>1763648  </a:t>
                      </a:r>
                      <a:endParaRPr lang="fr-FR" sz="800" dirty="0">
                        <a:effectLst/>
                        <a:latin typeface="Calibri"/>
                        <a:ea typeface="Calibri"/>
                        <a:cs typeface="Times New Roman"/>
                      </a:endParaRPr>
                    </a:p>
                  </a:txBody>
                  <a:tcPr marL="34279" marR="34279" marT="0" marB="0"/>
                </a:tc>
                <a:tc>
                  <a:txBody>
                    <a:bodyPr/>
                    <a:lstStyle/>
                    <a:p>
                      <a:pPr>
                        <a:lnSpc>
                          <a:spcPct val="115000"/>
                        </a:lnSpc>
                        <a:spcAft>
                          <a:spcPts val="1000"/>
                        </a:spcAft>
                      </a:pPr>
                      <a:r>
                        <a:rPr lang="fr-FR" sz="800">
                          <a:effectLst/>
                        </a:rPr>
                        <a:t>2076837  </a:t>
                      </a:r>
                      <a:endParaRPr lang="fr-FR" sz="800">
                        <a:effectLst/>
                        <a:latin typeface="Calibri"/>
                        <a:ea typeface="Calibri"/>
                        <a:cs typeface="Times New Roman"/>
                      </a:endParaRPr>
                    </a:p>
                  </a:txBody>
                  <a:tcPr marL="34279" marR="34279" marT="0" marB="0"/>
                </a:tc>
                <a:tc>
                  <a:txBody>
                    <a:bodyPr/>
                    <a:lstStyle/>
                    <a:p>
                      <a:pPr>
                        <a:lnSpc>
                          <a:spcPct val="115000"/>
                        </a:lnSpc>
                        <a:spcAft>
                          <a:spcPts val="1000"/>
                        </a:spcAft>
                      </a:pPr>
                      <a:r>
                        <a:rPr lang="fr-FR" sz="800">
                          <a:effectLst/>
                        </a:rPr>
                        <a:t>0.546  </a:t>
                      </a:r>
                      <a:endParaRPr lang="fr-FR" sz="800">
                        <a:effectLst/>
                        <a:latin typeface="Calibri"/>
                        <a:ea typeface="Calibri"/>
                        <a:cs typeface="Times New Roman"/>
                      </a:endParaRPr>
                    </a:p>
                  </a:txBody>
                  <a:tcPr marL="34279" marR="34279" marT="0" marB="0"/>
                </a:tc>
                <a:tc>
                  <a:txBody>
                    <a:bodyPr/>
                    <a:lstStyle/>
                    <a:p>
                      <a:pPr>
                        <a:lnSpc>
                          <a:spcPct val="115000"/>
                        </a:lnSpc>
                        <a:spcAft>
                          <a:spcPts val="1000"/>
                        </a:spcAft>
                      </a:pPr>
                      <a:r>
                        <a:rPr lang="fr-FR" sz="800">
                          <a:effectLst/>
                        </a:rPr>
                        <a:t>0.2639  </a:t>
                      </a:r>
                      <a:endParaRPr lang="fr-FR" sz="800">
                        <a:effectLst/>
                        <a:latin typeface="Calibri"/>
                        <a:ea typeface="Calibri"/>
                        <a:cs typeface="Times New Roman"/>
                      </a:endParaRPr>
                    </a:p>
                  </a:txBody>
                  <a:tcPr marL="34279" marR="34279" marT="0" marB="0"/>
                </a:tc>
                <a:tc>
                  <a:txBody>
                    <a:bodyPr/>
                    <a:lstStyle/>
                    <a:p>
                      <a:pPr>
                        <a:lnSpc>
                          <a:spcPct val="115000"/>
                        </a:lnSpc>
                        <a:spcAft>
                          <a:spcPts val="1000"/>
                        </a:spcAft>
                      </a:pPr>
                      <a:r>
                        <a:rPr lang="fr-FR" sz="800">
                          <a:effectLst/>
                        </a:rPr>
                        <a:t>261636  </a:t>
                      </a:r>
                      <a:endParaRPr lang="fr-FR" sz="800">
                        <a:effectLst/>
                        <a:latin typeface="Calibri"/>
                        <a:ea typeface="Calibri"/>
                        <a:cs typeface="Times New Roman"/>
                      </a:endParaRPr>
                    </a:p>
                  </a:txBody>
                  <a:tcPr marL="34279" marR="34279" marT="0" marB="0"/>
                </a:tc>
                <a:tc>
                  <a:txBody>
                    <a:bodyPr/>
                    <a:lstStyle/>
                    <a:p>
                      <a:pPr>
                        <a:lnSpc>
                          <a:spcPct val="115000"/>
                        </a:lnSpc>
                        <a:spcAft>
                          <a:spcPts val="1000"/>
                        </a:spcAft>
                      </a:pPr>
                      <a:r>
                        <a:rPr lang="fr-FR" sz="800" dirty="0">
                          <a:effectLst/>
                        </a:rPr>
                        <a:t>371673  </a:t>
                      </a:r>
                      <a:endParaRPr lang="fr-FR" sz="800" dirty="0">
                        <a:effectLst/>
                        <a:latin typeface="Calibri"/>
                        <a:ea typeface="Calibri"/>
                        <a:cs typeface="Times New Roman"/>
                      </a:endParaRPr>
                    </a:p>
                  </a:txBody>
                  <a:tcPr marL="34279" marR="34279" marT="0" marB="0"/>
                </a:tc>
              </a:tr>
            </a:tbl>
          </a:graphicData>
        </a:graphic>
      </p:graphicFrame>
      <p:sp>
        <p:nvSpPr>
          <p:cNvPr id="9" name="Rectangle 4"/>
          <p:cNvSpPr>
            <a:spLocks noChangeArrowheads="1"/>
          </p:cNvSpPr>
          <p:nvPr/>
        </p:nvSpPr>
        <p:spPr bwMode="auto">
          <a:xfrm>
            <a:off x="2070100" y="15478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Espace réservé de la date 2"/>
          <p:cNvSpPr>
            <a:spLocks noGrp="1"/>
          </p:cNvSpPr>
          <p:nvPr>
            <p:ph type="dt" sz="half" idx="10"/>
          </p:nvPr>
        </p:nvSpPr>
        <p:spPr/>
        <p:txBody>
          <a:bodyPr/>
          <a:lstStyle/>
          <a:p>
            <a:fld id="{8D87EA76-AB8C-48F0-8842-1F65E2694D78}" type="datetime1">
              <a:rPr lang="fr-FR" smtClean="0"/>
              <a:t>10/09/2020</a:t>
            </a:fld>
            <a:endParaRPr lang="fr-FR"/>
          </a:p>
        </p:txBody>
      </p:sp>
    </p:spTree>
    <p:extLst>
      <p:ext uri="{BB962C8B-B14F-4D97-AF65-F5344CB8AC3E}">
        <p14:creationId xmlns:p14="http://schemas.microsoft.com/office/powerpoint/2010/main" val="39350247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Feature</a:t>
            </a:r>
            <a:r>
              <a:rPr lang="fr-FR" dirty="0" smtClean="0"/>
              <a:t> Importance</a:t>
            </a:r>
            <a:endParaRPr lang="fr-FR" dirty="0"/>
          </a:p>
        </p:txBody>
      </p:sp>
      <p:sp>
        <p:nvSpPr>
          <p:cNvPr id="4" name="Espace réservé du contenu 3"/>
          <p:cNvSpPr>
            <a:spLocks noGrp="1"/>
          </p:cNvSpPr>
          <p:nvPr>
            <p:ph sz="quarter" idx="1"/>
          </p:nvPr>
        </p:nvSpPr>
        <p:spPr/>
        <p:txBody>
          <a:bodyPr/>
          <a:lstStyle/>
          <a:p>
            <a:endParaRPr lang="fr-F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196752"/>
            <a:ext cx="8280920" cy="5051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Espace réservé de la date 4"/>
          <p:cNvSpPr>
            <a:spLocks noGrp="1"/>
          </p:cNvSpPr>
          <p:nvPr>
            <p:ph type="dt" sz="half" idx="10"/>
          </p:nvPr>
        </p:nvSpPr>
        <p:spPr/>
        <p:txBody>
          <a:bodyPr/>
          <a:lstStyle/>
          <a:p>
            <a:fld id="{9DBF5A73-C0D2-4A78-960F-DB3342C2933E}" type="datetime1">
              <a:rPr lang="fr-FR" smtClean="0"/>
              <a:t>10/09/2020</a:t>
            </a:fld>
            <a:endParaRPr lang="fr-FR"/>
          </a:p>
        </p:txBody>
      </p:sp>
    </p:spTree>
    <p:extLst>
      <p:ext uri="{BB962C8B-B14F-4D97-AF65-F5344CB8AC3E}">
        <p14:creationId xmlns:p14="http://schemas.microsoft.com/office/powerpoint/2010/main" val="15922295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922114"/>
          </a:xfrm>
        </p:spPr>
        <p:txBody>
          <a:bodyPr>
            <a:normAutofit/>
          </a:bodyPr>
          <a:lstStyle/>
          <a:p>
            <a:r>
              <a:rPr lang="fr-FR" dirty="0"/>
              <a:t>Future </a:t>
            </a:r>
            <a:r>
              <a:rPr lang="fr-FR" dirty="0" err="1"/>
              <a:t>work</a:t>
            </a:r>
            <a:endParaRPr lang="fr-FR" dirty="0"/>
          </a:p>
        </p:txBody>
      </p:sp>
      <p:sp>
        <p:nvSpPr>
          <p:cNvPr id="9" name="Rectangle 4"/>
          <p:cNvSpPr>
            <a:spLocks noChangeArrowheads="1"/>
          </p:cNvSpPr>
          <p:nvPr/>
        </p:nvSpPr>
        <p:spPr bwMode="auto">
          <a:xfrm>
            <a:off x="2070100" y="15478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Espace réservé du contenu 2"/>
          <p:cNvSpPr>
            <a:spLocks noGrp="1"/>
          </p:cNvSpPr>
          <p:nvPr>
            <p:ph sz="quarter" idx="1"/>
          </p:nvPr>
        </p:nvSpPr>
        <p:spPr/>
        <p:txBody>
          <a:bodyPr>
            <a:normAutofit/>
          </a:bodyPr>
          <a:lstStyle/>
          <a:p>
            <a:pPr marL="0" indent="0">
              <a:buNone/>
            </a:pPr>
            <a:r>
              <a:rPr lang="en-US" dirty="0"/>
              <a:t>1.Dataset preprocessing must be improved further to produce better result.</a:t>
            </a:r>
          </a:p>
          <a:p>
            <a:pPr marL="0" indent="0">
              <a:buNone/>
            </a:pPr>
            <a:endParaRPr lang="en-US" dirty="0"/>
          </a:p>
          <a:p>
            <a:pPr marL="0" indent="0">
              <a:buNone/>
            </a:pPr>
            <a:r>
              <a:rPr lang="en-US" dirty="0"/>
              <a:t>2.Hyperparameter optimization can be improved by trying with unused combination of parameters.</a:t>
            </a:r>
          </a:p>
          <a:p>
            <a:pPr marL="0" indent="0">
              <a:buNone/>
            </a:pPr>
            <a:endParaRPr lang="en-US" dirty="0"/>
          </a:p>
          <a:p>
            <a:pPr marL="0" indent="0">
              <a:buNone/>
            </a:pPr>
            <a:r>
              <a:rPr lang="en-US" dirty="0"/>
              <a:t>3.Using only the top best important features with algorithm can improve model performance.</a:t>
            </a:r>
          </a:p>
          <a:p>
            <a:pPr marL="0" indent="0">
              <a:buNone/>
            </a:pPr>
            <a:endParaRPr lang="en-US" dirty="0"/>
          </a:p>
          <a:p>
            <a:pPr marL="0" indent="0">
              <a:buNone/>
            </a:pPr>
            <a:r>
              <a:rPr lang="en-US" dirty="0"/>
              <a:t>4.Use different parameter with different values can also improve the model performance in future.</a:t>
            </a:r>
            <a:endParaRPr lang="fr-FR" dirty="0"/>
          </a:p>
          <a:p>
            <a:endParaRPr lang="fr-FR" dirty="0"/>
          </a:p>
        </p:txBody>
      </p:sp>
      <p:sp>
        <p:nvSpPr>
          <p:cNvPr id="4" name="Espace réservé de la date 3"/>
          <p:cNvSpPr>
            <a:spLocks noGrp="1"/>
          </p:cNvSpPr>
          <p:nvPr>
            <p:ph type="dt" sz="half" idx="10"/>
          </p:nvPr>
        </p:nvSpPr>
        <p:spPr/>
        <p:txBody>
          <a:bodyPr/>
          <a:lstStyle/>
          <a:p>
            <a:fld id="{9508F59C-4230-4D19-A760-0B01C1C1AC85}" type="datetime1">
              <a:rPr lang="fr-FR" smtClean="0"/>
              <a:t>10/09/2020</a:t>
            </a:fld>
            <a:endParaRPr lang="fr-FR"/>
          </a:p>
        </p:txBody>
      </p:sp>
    </p:spTree>
    <p:extLst>
      <p:ext uri="{BB962C8B-B14F-4D97-AF65-F5344CB8AC3E}">
        <p14:creationId xmlns:p14="http://schemas.microsoft.com/office/powerpoint/2010/main" val="35322530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Table of Content</a:t>
            </a:r>
            <a:endParaRPr lang="fr-FR" dirty="0"/>
          </a:p>
        </p:txBody>
      </p:sp>
      <p:sp>
        <p:nvSpPr>
          <p:cNvPr id="3" name="Espace réservé du contenu 2"/>
          <p:cNvSpPr>
            <a:spLocks noGrp="1"/>
          </p:cNvSpPr>
          <p:nvPr>
            <p:ph sz="quarter" idx="1"/>
          </p:nvPr>
        </p:nvSpPr>
        <p:spPr/>
        <p:txBody>
          <a:bodyPr>
            <a:normAutofit/>
          </a:bodyPr>
          <a:lstStyle/>
          <a:p>
            <a:r>
              <a:rPr lang="fr-FR" dirty="0"/>
              <a:t>Introduction </a:t>
            </a:r>
          </a:p>
          <a:p>
            <a:r>
              <a:rPr lang="fr-FR" dirty="0" err="1" smtClean="0"/>
              <a:t>Dataset</a:t>
            </a:r>
            <a:r>
              <a:rPr lang="fr-FR" dirty="0" smtClean="0"/>
              <a:t> </a:t>
            </a:r>
            <a:endParaRPr lang="fr-FR" dirty="0"/>
          </a:p>
          <a:p>
            <a:r>
              <a:rPr lang="fr-FR" dirty="0" err="1"/>
              <a:t>Database</a:t>
            </a:r>
            <a:r>
              <a:rPr lang="fr-FR" dirty="0"/>
              <a:t> ER </a:t>
            </a:r>
            <a:r>
              <a:rPr lang="fr-FR" dirty="0" err="1" smtClean="0"/>
              <a:t>Diagram</a:t>
            </a:r>
            <a:endParaRPr lang="fr-FR" dirty="0" smtClean="0"/>
          </a:p>
          <a:p>
            <a:r>
              <a:rPr lang="fr-FR" dirty="0" smtClean="0"/>
              <a:t>DVF Dashboard</a:t>
            </a:r>
            <a:endParaRPr lang="fr-FR" dirty="0"/>
          </a:p>
          <a:p>
            <a:r>
              <a:rPr lang="fr-FR" dirty="0"/>
              <a:t>Data </a:t>
            </a:r>
            <a:r>
              <a:rPr lang="fr-FR" dirty="0" err="1"/>
              <a:t>Analysis</a:t>
            </a:r>
            <a:r>
              <a:rPr lang="fr-FR" dirty="0"/>
              <a:t> and Visualisation</a:t>
            </a:r>
          </a:p>
          <a:p>
            <a:r>
              <a:rPr lang="fr-FR" dirty="0" smtClean="0"/>
              <a:t>Land Value </a:t>
            </a:r>
            <a:r>
              <a:rPr lang="fr-FR" dirty="0" err="1" smtClean="0"/>
              <a:t>Prediction</a:t>
            </a:r>
            <a:endParaRPr lang="fr-FR" dirty="0"/>
          </a:p>
          <a:p>
            <a:r>
              <a:rPr lang="fr-FR" dirty="0"/>
              <a:t>ML </a:t>
            </a:r>
            <a:r>
              <a:rPr lang="fr-FR" dirty="0" err="1"/>
              <a:t>Algorithm</a:t>
            </a:r>
            <a:r>
              <a:rPr lang="fr-FR" dirty="0"/>
              <a:t> </a:t>
            </a:r>
            <a:r>
              <a:rPr lang="fr-FR" dirty="0" err="1"/>
              <a:t>Comparision</a:t>
            </a:r>
            <a:endParaRPr lang="fr-FR" dirty="0"/>
          </a:p>
          <a:p>
            <a:r>
              <a:rPr lang="fr-FR" dirty="0" err="1"/>
              <a:t>Feature</a:t>
            </a:r>
            <a:r>
              <a:rPr lang="fr-FR" dirty="0"/>
              <a:t> Importance</a:t>
            </a:r>
          </a:p>
          <a:p>
            <a:r>
              <a:rPr lang="fr-FR" dirty="0"/>
              <a:t>Future </a:t>
            </a:r>
            <a:r>
              <a:rPr lang="fr-FR" dirty="0" err="1"/>
              <a:t>Work</a:t>
            </a:r>
            <a:endParaRPr lang="fr-FR" dirty="0"/>
          </a:p>
          <a:p>
            <a:r>
              <a:rPr lang="fr-FR" dirty="0"/>
              <a:t>Conclusion</a:t>
            </a:r>
          </a:p>
          <a:p>
            <a:endParaRPr lang="fr-FR" dirty="0"/>
          </a:p>
        </p:txBody>
      </p:sp>
      <p:pic>
        <p:nvPicPr>
          <p:cNvPr id="4" name="Picture 4" descr="Bercy : La base de données DVF est désormais accessible à tous et  réutilisable | Marketing automation, Base de donné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04248" y="116630"/>
            <a:ext cx="1872208" cy="98014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Brief introduction to computers and programming - learnBATT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6296" y="1412776"/>
            <a:ext cx="1656184" cy="117544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lotting with Matplotlib - Janmeppe.co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2280" y="3573016"/>
            <a:ext cx="1944216" cy="69575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apping Data with Folium — Code Toolkit Fall 2018 document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0152" y="4268769"/>
            <a:ext cx="864096" cy="146448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Linear Discriminant Analysis with Scikit Lear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92080" y="2708920"/>
            <a:ext cx="2304256" cy="864096"/>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e la date 4"/>
          <p:cNvSpPr>
            <a:spLocks noGrp="1"/>
          </p:cNvSpPr>
          <p:nvPr>
            <p:ph type="dt" sz="half" idx="10"/>
          </p:nvPr>
        </p:nvSpPr>
        <p:spPr/>
        <p:txBody>
          <a:bodyPr/>
          <a:lstStyle/>
          <a:p>
            <a:fld id="{6D531DFA-3C5E-4728-B168-A9F2B64353CE}" type="datetime1">
              <a:rPr lang="fr-FR" smtClean="0"/>
              <a:t>10/09/2020</a:t>
            </a:fld>
            <a:endParaRPr lang="fr-FR"/>
          </a:p>
        </p:txBody>
      </p:sp>
    </p:spTree>
    <p:extLst>
      <p:ext uri="{BB962C8B-B14F-4D97-AF65-F5344CB8AC3E}">
        <p14:creationId xmlns:p14="http://schemas.microsoft.com/office/powerpoint/2010/main" val="22307432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922114"/>
          </a:xfrm>
        </p:spPr>
        <p:txBody>
          <a:bodyPr>
            <a:normAutofit/>
          </a:bodyPr>
          <a:lstStyle/>
          <a:p>
            <a:r>
              <a:rPr lang="fr-FR" dirty="0" smtClean="0"/>
              <a:t>Conclusion</a:t>
            </a:r>
            <a:endParaRPr lang="fr-FR" dirty="0"/>
          </a:p>
        </p:txBody>
      </p:sp>
      <p:sp>
        <p:nvSpPr>
          <p:cNvPr id="9" name="Rectangle 4"/>
          <p:cNvSpPr>
            <a:spLocks noChangeArrowheads="1"/>
          </p:cNvSpPr>
          <p:nvPr/>
        </p:nvSpPr>
        <p:spPr bwMode="auto">
          <a:xfrm>
            <a:off x="2070100" y="15478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Espace réservé du contenu 2"/>
          <p:cNvSpPr>
            <a:spLocks noGrp="1"/>
          </p:cNvSpPr>
          <p:nvPr>
            <p:ph sz="quarter" idx="1"/>
          </p:nvPr>
        </p:nvSpPr>
        <p:spPr/>
        <p:txBody>
          <a:bodyPr>
            <a:normAutofit fontScale="92500" lnSpcReduction="20000"/>
          </a:bodyPr>
          <a:lstStyle/>
          <a:p>
            <a:r>
              <a:rPr lang="fr-FR" dirty="0"/>
              <a:t>O</a:t>
            </a:r>
            <a:r>
              <a:rPr lang="fr-FR" dirty="0" smtClean="0"/>
              <a:t>ur </a:t>
            </a:r>
            <a:r>
              <a:rPr lang="fr-FR" dirty="0"/>
              <a:t>model performance </a:t>
            </a:r>
            <a:r>
              <a:rPr lang="fr-FR" dirty="0" err="1"/>
              <a:t>is</a:t>
            </a:r>
            <a:r>
              <a:rPr lang="fr-FR" dirty="0"/>
              <a:t> good </a:t>
            </a:r>
            <a:r>
              <a:rPr lang="fr-FR" dirty="0" smtClean="0"/>
              <a:t>but </a:t>
            </a:r>
            <a:r>
              <a:rPr lang="fr-FR" dirty="0" err="1" smtClean="0"/>
              <a:t>still</a:t>
            </a:r>
            <a:r>
              <a:rPr lang="fr-FR" dirty="0" smtClean="0"/>
              <a:t> </a:t>
            </a:r>
            <a:r>
              <a:rPr lang="fr-FR" dirty="0" err="1" smtClean="0"/>
              <a:t>need</a:t>
            </a:r>
            <a:r>
              <a:rPr lang="fr-FR" dirty="0" smtClean="0"/>
              <a:t> an </a:t>
            </a:r>
            <a:r>
              <a:rPr lang="fr-FR" dirty="0" err="1"/>
              <a:t>improvement</a:t>
            </a:r>
            <a:r>
              <a:rPr lang="fr-FR" dirty="0"/>
              <a:t> in future.</a:t>
            </a:r>
          </a:p>
          <a:p>
            <a:endParaRPr lang="fr-FR" dirty="0"/>
          </a:p>
          <a:p>
            <a:r>
              <a:rPr lang="en-US" dirty="0" smtClean="0"/>
              <a:t>Important features such as Date, Postal code, Commune code, Land types, Land Surface  plays important role in prediction land value.</a:t>
            </a:r>
          </a:p>
          <a:p>
            <a:pPr marL="0" indent="0">
              <a:buNone/>
            </a:pPr>
            <a:endParaRPr lang="en-US" dirty="0"/>
          </a:p>
          <a:p>
            <a:r>
              <a:rPr lang="en-US" dirty="0" smtClean="0"/>
              <a:t>So this analysis can answer to the investor’s questions such as what land type is good and bad for investment, Evolution of price with year, Distribution of sale based on number of rooms etc…</a:t>
            </a:r>
          </a:p>
          <a:p>
            <a:endParaRPr lang="en-US" dirty="0" smtClean="0"/>
          </a:p>
          <a:p>
            <a:r>
              <a:rPr lang="en-US" dirty="0" smtClean="0"/>
              <a:t>Geographical exploration gives ideas about where we can invest in order to have significant profit in future.</a:t>
            </a:r>
            <a:endParaRPr lang="en-US" dirty="0"/>
          </a:p>
        </p:txBody>
      </p:sp>
      <p:sp>
        <p:nvSpPr>
          <p:cNvPr id="4" name="Espace réservé de la date 3"/>
          <p:cNvSpPr>
            <a:spLocks noGrp="1"/>
          </p:cNvSpPr>
          <p:nvPr>
            <p:ph type="dt" sz="half" idx="10"/>
          </p:nvPr>
        </p:nvSpPr>
        <p:spPr/>
        <p:txBody>
          <a:bodyPr/>
          <a:lstStyle/>
          <a:p>
            <a:fld id="{218DB0C3-CF90-452A-B371-E3F28C2D1AF6}" type="datetime1">
              <a:rPr lang="fr-FR" smtClean="0"/>
              <a:t>10/09/2020</a:t>
            </a:fld>
            <a:endParaRPr lang="fr-FR"/>
          </a:p>
        </p:txBody>
      </p:sp>
    </p:spTree>
    <p:extLst>
      <p:ext uri="{BB962C8B-B14F-4D97-AF65-F5344CB8AC3E}">
        <p14:creationId xmlns:p14="http://schemas.microsoft.com/office/powerpoint/2010/main" val="13838368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50AAC797-9AAC-4A69-9884-6EA058609284}" type="datetime1">
              <a:rPr lang="fr-FR" smtClean="0"/>
              <a:t>10/09/2020</a:t>
            </a:fld>
            <a:endParaRPr lang="fr-FR" dirty="0"/>
          </a:p>
        </p:txBody>
      </p:sp>
      <p:pic>
        <p:nvPicPr>
          <p:cNvPr id="7"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95536" y="908720"/>
            <a:ext cx="8424935" cy="4679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53222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Espace réservé du contenu 2"/>
          <p:cNvSpPr>
            <a:spLocks noGrp="1"/>
          </p:cNvSpPr>
          <p:nvPr>
            <p:ph sz="quarter" idx="1"/>
          </p:nvPr>
        </p:nvSpPr>
        <p:spPr/>
        <p:txBody>
          <a:bodyPr>
            <a:normAutofit lnSpcReduction="10000"/>
          </a:bodyPr>
          <a:lstStyle/>
          <a:p>
            <a:r>
              <a:rPr lang="en-US" dirty="0" smtClean="0"/>
              <a:t>This project show descriptive </a:t>
            </a:r>
            <a:r>
              <a:rPr lang="en-US" dirty="0"/>
              <a:t>analysis of real estate data of France(</a:t>
            </a:r>
            <a:r>
              <a:rPr lang="en-US" dirty="0" err="1"/>
              <a:t>territoire</a:t>
            </a:r>
            <a:r>
              <a:rPr lang="en-US" dirty="0"/>
              <a:t> </a:t>
            </a:r>
            <a:r>
              <a:rPr lang="en-US" dirty="0" err="1"/>
              <a:t>métropolitain</a:t>
            </a:r>
            <a:r>
              <a:rPr lang="en-US" dirty="0"/>
              <a:t> et les DOM-TOM) except Alsace-</a:t>
            </a:r>
            <a:r>
              <a:rPr lang="en-US" dirty="0" err="1"/>
              <a:t>Moselle</a:t>
            </a:r>
            <a:r>
              <a:rPr lang="en-US" dirty="0"/>
              <a:t> and </a:t>
            </a:r>
            <a:r>
              <a:rPr lang="en-US" dirty="0" err="1"/>
              <a:t>Mayotte.Dataset</a:t>
            </a:r>
            <a:r>
              <a:rPr lang="en-US" dirty="0"/>
              <a:t> was </a:t>
            </a:r>
            <a:r>
              <a:rPr lang="en-US" dirty="0" err="1"/>
              <a:t>splited</a:t>
            </a:r>
            <a:r>
              <a:rPr lang="en-US" dirty="0"/>
              <a:t> and arranged based on </a:t>
            </a:r>
            <a:r>
              <a:rPr lang="en-US" dirty="0" err="1"/>
              <a:t>years.Here</a:t>
            </a:r>
            <a:r>
              <a:rPr lang="en-US" dirty="0"/>
              <a:t> with this project we will use data from last 5 </a:t>
            </a:r>
            <a:r>
              <a:rPr lang="en-US" dirty="0" smtClean="0"/>
              <a:t>years.</a:t>
            </a:r>
          </a:p>
          <a:p>
            <a:pPr marL="0" indent="0">
              <a:buNone/>
            </a:pPr>
            <a:r>
              <a:rPr lang="en-US" dirty="0"/>
              <a:t> </a:t>
            </a:r>
            <a:r>
              <a:rPr lang="en-US" dirty="0" smtClean="0"/>
              <a:t>  </a:t>
            </a:r>
            <a:r>
              <a:rPr lang="en-US" dirty="0" err="1" smtClean="0"/>
              <a:t>i.e</a:t>
            </a:r>
            <a:r>
              <a:rPr lang="en-US" dirty="0" smtClean="0"/>
              <a:t> 2015,2016,2017,2018,2019.</a:t>
            </a:r>
          </a:p>
          <a:p>
            <a:endParaRPr lang="en-US" dirty="0"/>
          </a:p>
          <a:p>
            <a:r>
              <a:rPr lang="fr-FR" dirty="0" smtClean="0"/>
              <a:t>Dashboard </a:t>
            </a:r>
            <a:r>
              <a:rPr lang="fr-FR" dirty="0" err="1" smtClean="0"/>
              <a:t>was</a:t>
            </a:r>
            <a:r>
              <a:rPr lang="fr-FR" dirty="0" smtClean="0"/>
              <a:t> </a:t>
            </a:r>
            <a:r>
              <a:rPr lang="fr-FR" dirty="0" err="1" smtClean="0"/>
              <a:t>developed</a:t>
            </a:r>
            <a:r>
              <a:rPr lang="fr-FR" dirty="0" smtClean="0"/>
              <a:t> in </a:t>
            </a:r>
            <a:r>
              <a:rPr lang="fr-FR" dirty="0" err="1" smtClean="0"/>
              <a:t>order</a:t>
            </a:r>
            <a:r>
              <a:rPr lang="fr-FR" dirty="0" smtClean="0"/>
              <a:t> to </a:t>
            </a:r>
            <a:r>
              <a:rPr lang="fr-FR" dirty="0" err="1" smtClean="0"/>
              <a:t>give</a:t>
            </a:r>
            <a:r>
              <a:rPr lang="fr-FR" dirty="0" smtClean="0"/>
              <a:t> </a:t>
            </a:r>
            <a:r>
              <a:rPr lang="fr-FR" dirty="0" err="1" smtClean="0"/>
              <a:t>better</a:t>
            </a:r>
            <a:r>
              <a:rPr lang="fr-FR" dirty="0" smtClean="0"/>
              <a:t> insight on </a:t>
            </a:r>
            <a:r>
              <a:rPr lang="fr-FR" dirty="0" err="1" smtClean="0"/>
              <a:t>where</a:t>
            </a:r>
            <a:r>
              <a:rPr lang="fr-FR" dirty="0" smtClean="0"/>
              <a:t> and in </a:t>
            </a:r>
            <a:r>
              <a:rPr lang="fr-FR" dirty="0" err="1" smtClean="0"/>
              <a:t>which</a:t>
            </a:r>
            <a:r>
              <a:rPr lang="fr-FR" dirty="0" smtClean="0"/>
              <a:t> land type to </a:t>
            </a:r>
            <a:r>
              <a:rPr lang="fr-FR" dirty="0" err="1" smtClean="0"/>
              <a:t>invest</a:t>
            </a:r>
            <a:r>
              <a:rPr lang="fr-FR" dirty="0" smtClean="0"/>
              <a:t> on.</a:t>
            </a:r>
          </a:p>
          <a:p>
            <a:endParaRPr lang="fr-FR" dirty="0" smtClean="0"/>
          </a:p>
          <a:p>
            <a:r>
              <a:rPr lang="fr-FR" dirty="0" err="1" smtClean="0"/>
              <a:t>Additionally</a:t>
            </a:r>
            <a:r>
              <a:rPr lang="fr-FR" dirty="0" smtClean="0"/>
              <a:t>, ML model </a:t>
            </a:r>
            <a:r>
              <a:rPr lang="fr-FR" dirty="0" err="1" smtClean="0"/>
              <a:t>was</a:t>
            </a:r>
            <a:r>
              <a:rPr lang="fr-FR" dirty="0" smtClean="0"/>
              <a:t> </a:t>
            </a:r>
            <a:r>
              <a:rPr lang="fr-FR" dirty="0" err="1" smtClean="0"/>
              <a:t>developed</a:t>
            </a:r>
            <a:r>
              <a:rPr lang="fr-FR" dirty="0" smtClean="0"/>
              <a:t> to </a:t>
            </a:r>
            <a:r>
              <a:rPr lang="fr-FR" dirty="0" err="1" smtClean="0"/>
              <a:t>predict</a:t>
            </a:r>
            <a:r>
              <a:rPr lang="fr-FR" dirty="0" smtClean="0"/>
              <a:t> the land value </a:t>
            </a:r>
            <a:r>
              <a:rPr lang="fr-FR" dirty="0" err="1" smtClean="0"/>
              <a:t>based</a:t>
            </a:r>
            <a:r>
              <a:rPr lang="fr-FR" dirty="0" smtClean="0"/>
              <a:t> on </a:t>
            </a:r>
            <a:r>
              <a:rPr lang="fr-FR" dirty="0" err="1" smtClean="0"/>
              <a:t>given</a:t>
            </a:r>
            <a:r>
              <a:rPr lang="fr-FR" dirty="0" smtClean="0"/>
              <a:t> data</a:t>
            </a:r>
            <a:endParaRPr lang="fr-FR" dirty="0"/>
          </a:p>
        </p:txBody>
      </p:sp>
      <p:sp>
        <p:nvSpPr>
          <p:cNvPr id="4" name="Espace réservé de la date 3"/>
          <p:cNvSpPr>
            <a:spLocks noGrp="1"/>
          </p:cNvSpPr>
          <p:nvPr>
            <p:ph type="dt" sz="half" idx="10"/>
          </p:nvPr>
        </p:nvSpPr>
        <p:spPr/>
        <p:txBody>
          <a:bodyPr/>
          <a:lstStyle/>
          <a:p>
            <a:fld id="{5A60B509-CB49-4356-82DA-8F8B58A77BD8}" type="datetime1">
              <a:rPr lang="fr-FR" smtClean="0"/>
              <a:t>10/09/2020</a:t>
            </a:fld>
            <a:endParaRPr lang="fr-FR"/>
          </a:p>
        </p:txBody>
      </p:sp>
    </p:spTree>
    <p:extLst>
      <p:ext uri="{BB962C8B-B14F-4D97-AF65-F5344CB8AC3E}">
        <p14:creationId xmlns:p14="http://schemas.microsoft.com/office/powerpoint/2010/main" val="1933064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Dataset</a:t>
            </a:r>
            <a:endParaRPr lang="fr-FR" dirty="0"/>
          </a:p>
        </p:txBody>
      </p:sp>
      <p:pic>
        <p:nvPicPr>
          <p:cNvPr id="4098" name="Picture 2" descr="C:\Real-Estate-France\Images\DVF_info.jp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865975"/>
            <a:ext cx="8229600" cy="3643575"/>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e la date 2"/>
          <p:cNvSpPr>
            <a:spLocks noGrp="1"/>
          </p:cNvSpPr>
          <p:nvPr>
            <p:ph type="dt" sz="half" idx="10"/>
          </p:nvPr>
        </p:nvSpPr>
        <p:spPr/>
        <p:txBody>
          <a:bodyPr/>
          <a:lstStyle/>
          <a:p>
            <a:fld id="{1F9D0BDE-2AD4-475D-BD58-08E79BF9E128}" type="datetime1">
              <a:rPr lang="fr-FR" smtClean="0"/>
              <a:t>10/09/2020</a:t>
            </a:fld>
            <a:endParaRPr lang="fr-FR"/>
          </a:p>
        </p:txBody>
      </p:sp>
    </p:spTree>
    <p:extLst>
      <p:ext uri="{BB962C8B-B14F-4D97-AF65-F5344CB8AC3E}">
        <p14:creationId xmlns:p14="http://schemas.microsoft.com/office/powerpoint/2010/main" val="16179816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Data </a:t>
            </a:r>
            <a:r>
              <a:rPr lang="fr-FR" dirty="0" err="1" smtClean="0"/>
              <a:t>Schema</a:t>
            </a:r>
            <a:endParaRPr lang="fr-FR" dirty="0"/>
          </a:p>
        </p:txBody>
      </p:sp>
      <p:sp>
        <p:nvSpPr>
          <p:cNvPr id="3" name="Espace réservé de la date 2"/>
          <p:cNvSpPr>
            <a:spLocks noGrp="1"/>
          </p:cNvSpPr>
          <p:nvPr>
            <p:ph type="dt" sz="half" idx="10"/>
          </p:nvPr>
        </p:nvSpPr>
        <p:spPr/>
        <p:txBody>
          <a:bodyPr/>
          <a:lstStyle/>
          <a:p>
            <a:fld id="{7AE91FFC-82A1-4F82-BA4D-59246A34DAC5}" type="datetime1">
              <a:rPr lang="fr-FR" smtClean="0"/>
              <a:t>10/09/2020</a:t>
            </a:fld>
            <a:endParaRPr lang="fr-FR"/>
          </a:p>
        </p:txBody>
      </p:sp>
      <p:sp>
        <p:nvSpPr>
          <p:cNvPr id="6" name="Espace réservé du contenu 5"/>
          <p:cNvSpPr>
            <a:spLocks noGrp="1"/>
          </p:cNvSpPr>
          <p:nvPr>
            <p:ph sz="quarter" idx="1"/>
          </p:nvPr>
        </p:nvSpPr>
        <p:spPr/>
        <p:txBody>
          <a:bodyPr/>
          <a:lstStyle/>
          <a:p>
            <a:endParaRPr lang="fr-FR"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124744"/>
            <a:ext cx="8208912"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53658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922114"/>
          </a:xfrm>
        </p:spPr>
        <p:txBody>
          <a:bodyPr>
            <a:normAutofit/>
          </a:bodyPr>
          <a:lstStyle/>
          <a:p>
            <a:r>
              <a:rPr lang="en-US" dirty="0"/>
              <a:t>Geo </a:t>
            </a:r>
            <a:r>
              <a:rPr lang="en-US" dirty="0" smtClean="0"/>
              <a:t>Exploratory</a:t>
            </a:r>
            <a:endParaRPr lang="fr-FR" dirty="0"/>
          </a:p>
        </p:txBody>
      </p:sp>
      <p:sp>
        <p:nvSpPr>
          <p:cNvPr id="9" name="Rectangle 4"/>
          <p:cNvSpPr>
            <a:spLocks noChangeArrowheads="1"/>
          </p:cNvSpPr>
          <p:nvPr/>
        </p:nvSpPr>
        <p:spPr bwMode="auto">
          <a:xfrm>
            <a:off x="2070100" y="15478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1815" y="1196753"/>
            <a:ext cx="5616623" cy="2547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2428" y="3717032"/>
            <a:ext cx="5596010"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Espace réservé de la date 2"/>
          <p:cNvSpPr>
            <a:spLocks noGrp="1"/>
          </p:cNvSpPr>
          <p:nvPr>
            <p:ph type="dt" sz="half" idx="10"/>
          </p:nvPr>
        </p:nvSpPr>
        <p:spPr/>
        <p:txBody>
          <a:bodyPr/>
          <a:lstStyle/>
          <a:p>
            <a:fld id="{B910A846-7280-49BB-9551-D3CB5A67A0EA}" type="datetime1">
              <a:rPr lang="fr-FR" smtClean="0"/>
              <a:t>10/09/2020</a:t>
            </a:fld>
            <a:endParaRPr lang="fr-FR"/>
          </a:p>
        </p:txBody>
      </p:sp>
    </p:spTree>
    <p:extLst>
      <p:ext uri="{BB962C8B-B14F-4D97-AF65-F5344CB8AC3E}">
        <p14:creationId xmlns:p14="http://schemas.microsoft.com/office/powerpoint/2010/main" val="38638192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78098"/>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smtClean="0"/>
              <a:t>Geo Exploratory</a:t>
            </a:r>
            <a:endParaRPr lang="fr-FR" dirty="0"/>
          </a:p>
        </p:txBody>
      </p:sp>
      <p:sp>
        <p:nvSpPr>
          <p:cNvPr id="9" name="Rectangle 4"/>
          <p:cNvSpPr>
            <a:spLocks noChangeArrowheads="1"/>
          </p:cNvSpPr>
          <p:nvPr/>
        </p:nvSpPr>
        <p:spPr bwMode="auto">
          <a:xfrm>
            <a:off x="2070100" y="15478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pic>
        <p:nvPicPr>
          <p:cNvPr id="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67544" y="1052736"/>
            <a:ext cx="8229600"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Espace réservé de la date 2"/>
          <p:cNvSpPr>
            <a:spLocks noGrp="1"/>
          </p:cNvSpPr>
          <p:nvPr>
            <p:ph type="dt" sz="half" idx="10"/>
          </p:nvPr>
        </p:nvSpPr>
        <p:spPr/>
        <p:txBody>
          <a:bodyPr/>
          <a:lstStyle/>
          <a:p>
            <a:fld id="{EADF60A0-3007-4FE4-93DA-837FECC63748}" type="datetime1">
              <a:rPr lang="fr-FR" smtClean="0"/>
              <a:t>10/09/2020</a:t>
            </a:fld>
            <a:endParaRPr lang="fr-FR"/>
          </a:p>
        </p:txBody>
      </p:sp>
    </p:spTree>
    <p:extLst>
      <p:ext uri="{BB962C8B-B14F-4D97-AF65-F5344CB8AC3E}">
        <p14:creationId xmlns:p14="http://schemas.microsoft.com/office/powerpoint/2010/main" val="34121454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6274" y="3717032"/>
            <a:ext cx="5238750"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title"/>
          </p:nvPr>
        </p:nvSpPr>
        <p:spPr>
          <a:xfrm>
            <a:off x="467544" y="404664"/>
            <a:ext cx="8229600" cy="684312"/>
          </a:xfrm>
        </p:spPr>
        <p:txBody>
          <a:bodyPr>
            <a:normAutofit/>
          </a:bodyPr>
          <a:lstStyle/>
          <a:p>
            <a:r>
              <a:rPr lang="en-US" sz="1600" dirty="0"/>
              <a:t>I. </a:t>
            </a:r>
            <a:r>
              <a:rPr lang="en-US" sz="1600" dirty="0" smtClean="0"/>
              <a:t>Count </a:t>
            </a:r>
            <a:r>
              <a:rPr lang="en-US" sz="1600" dirty="0"/>
              <a:t>L</a:t>
            </a:r>
            <a:r>
              <a:rPr lang="en-US" sz="1600" dirty="0" smtClean="0"/>
              <a:t>and Type</a:t>
            </a:r>
            <a:endParaRPr lang="fr-FR" sz="1600" dirty="0"/>
          </a:p>
        </p:txBody>
      </p:sp>
      <p:pic>
        <p:nvPicPr>
          <p:cNvPr id="5122"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395536" y="1268760"/>
            <a:ext cx="4680520"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ZoneTexte 3"/>
          <p:cNvSpPr txBox="1"/>
          <p:nvPr/>
        </p:nvSpPr>
        <p:spPr>
          <a:xfrm>
            <a:off x="611560" y="4653136"/>
            <a:ext cx="2952328" cy="338554"/>
          </a:xfrm>
          <a:prstGeom prst="rect">
            <a:avLst/>
          </a:prstGeom>
          <a:noFill/>
        </p:spPr>
        <p:txBody>
          <a:bodyPr wrap="square" rtlCol="0">
            <a:spAutoFit/>
          </a:bodyPr>
          <a:lstStyle/>
          <a:p>
            <a:r>
              <a:rPr lang="en-US" sz="1600" dirty="0" smtClean="0">
                <a:solidFill>
                  <a:srgbClr val="464653"/>
                </a:solidFill>
                <a:latin typeface="Bookman Old Style"/>
                <a:ea typeface="+mj-ea"/>
                <a:cs typeface="+mj-cs"/>
              </a:rPr>
              <a:t>II. </a:t>
            </a:r>
            <a:r>
              <a:rPr lang="en-US" sz="1600" dirty="0">
                <a:solidFill>
                  <a:srgbClr val="464653"/>
                </a:solidFill>
                <a:latin typeface="Bookman Old Style"/>
                <a:ea typeface="+mj-ea"/>
                <a:cs typeface="+mj-cs"/>
              </a:rPr>
              <a:t>Count </a:t>
            </a:r>
            <a:r>
              <a:rPr lang="en-US" sz="1600" dirty="0" smtClean="0">
                <a:solidFill>
                  <a:srgbClr val="464653"/>
                </a:solidFill>
                <a:latin typeface="Bookman Old Style"/>
                <a:ea typeface="+mj-ea"/>
                <a:cs typeface="+mj-cs"/>
              </a:rPr>
              <a:t>Mutation Nature</a:t>
            </a:r>
            <a:endParaRPr lang="fr-FR" dirty="0"/>
          </a:p>
        </p:txBody>
      </p:sp>
      <p:sp>
        <p:nvSpPr>
          <p:cNvPr id="5" name="Espace réservé de la date 4"/>
          <p:cNvSpPr>
            <a:spLocks noGrp="1"/>
          </p:cNvSpPr>
          <p:nvPr>
            <p:ph type="dt" sz="half" idx="10"/>
          </p:nvPr>
        </p:nvSpPr>
        <p:spPr/>
        <p:txBody>
          <a:bodyPr/>
          <a:lstStyle/>
          <a:p>
            <a:fld id="{3A6C99F5-FAF8-4629-9AF2-A1AAB09C78B8}" type="datetime1">
              <a:rPr lang="fr-FR" smtClean="0"/>
              <a:t>10/09/2020</a:t>
            </a:fld>
            <a:endParaRPr lang="fr-FR"/>
          </a:p>
        </p:txBody>
      </p:sp>
    </p:spTree>
    <p:extLst>
      <p:ext uri="{BB962C8B-B14F-4D97-AF65-F5344CB8AC3E}">
        <p14:creationId xmlns:p14="http://schemas.microsoft.com/office/powerpoint/2010/main" val="23725206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404664"/>
            <a:ext cx="8229600" cy="684312"/>
          </a:xfrm>
        </p:spPr>
        <p:txBody>
          <a:bodyPr>
            <a:normAutofit/>
          </a:bodyPr>
          <a:lstStyle/>
          <a:p>
            <a:r>
              <a:rPr lang="en-US" sz="1600" dirty="0" smtClean="0"/>
              <a:t>I. Distribution of land Type</a:t>
            </a:r>
            <a:endParaRPr lang="fr-FR" sz="1600" dirty="0"/>
          </a:p>
        </p:txBody>
      </p:sp>
      <p:sp>
        <p:nvSpPr>
          <p:cNvPr id="4" name="ZoneTexte 3"/>
          <p:cNvSpPr txBox="1"/>
          <p:nvPr/>
        </p:nvSpPr>
        <p:spPr>
          <a:xfrm>
            <a:off x="611560" y="4653136"/>
            <a:ext cx="3744416" cy="338554"/>
          </a:xfrm>
          <a:prstGeom prst="rect">
            <a:avLst/>
          </a:prstGeom>
          <a:noFill/>
        </p:spPr>
        <p:txBody>
          <a:bodyPr wrap="square" rtlCol="0">
            <a:spAutoFit/>
          </a:bodyPr>
          <a:lstStyle/>
          <a:p>
            <a:r>
              <a:rPr lang="en-US" sz="1600" dirty="0" smtClean="0">
                <a:solidFill>
                  <a:srgbClr val="464653"/>
                </a:solidFill>
                <a:latin typeface="Bookman Old Style"/>
                <a:ea typeface="+mj-ea"/>
                <a:cs typeface="+mj-cs"/>
              </a:rPr>
              <a:t>II. Distribution of Nature mutation </a:t>
            </a:r>
            <a:endParaRPr lang="fr-FR" dirty="0"/>
          </a:p>
        </p:txBody>
      </p:sp>
      <p:pic>
        <p:nvPicPr>
          <p:cNvPr id="7"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644008" y="2852937"/>
            <a:ext cx="4032448" cy="3359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966" y="1268760"/>
            <a:ext cx="4146042"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Espace réservé de la date 4"/>
          <p:cNvSpPr>
            <a:spLocks noGrp="1"/>
          </p:cNvSpPr>
          <p:nvPr>
            <p:ph type="dt" sz="half" idx="10"/>
          </p:nvPr>
        </p:nvSpPr>
        <p:spPr/>
        <p:txBody>
          <a:bodyPr/>
          <a:lstStyle/>
          <a:p>
            <a:fld id="{C45DDCA8-DBF3-41AE-827D-DBD4A283C6B0}" type="datetime1">
              <a:rPr lang="fr-FR" smtClean="0"/>
              <a:t>10/09/2020</a:t>
            </a:fld>
            <a:endParaRPr lang="fr-FR"/>
          </a:p>
        </p:txBody>
      </p:sp>
    </p:spTree>
    <p:extLst>
      <p:ext uri="{BB962C8B-B14F-4D97-AF65-F5344CB8AC3E}">
        <p14:creationId xmlns:p14="http://schemas.microsoft.com/office/powerpoint/2010/main" val="8393302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e">
  <a:themeElements>
    <a:clrScheme name="Origin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e">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e">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4074</TotalTime>
  <Words>503</Words>
  <Application>Microsoft Office PowerPoint</Application>
  <PresentationFormat>Affichage à l'écran (4:3)</PresentationFormat>
  <Paragraphs>196</Paragraphs>
  <Slides>21</Slides>
  <Notes>3</Notes>
  <HiddenSlides>0</HiddenSlides>
  <MMClips>0</MMClips>
  <ScaleCrop>false</ScaleCrop>
  <HeadingPairs>
    <vt:vector size="4" baseType="variant">
      <vt:variant>
        <vt:lpstr>Thème</vt:lpstr>
      </vt:variant>
      <vt:variant>
        <vt:i4>1</vt:i4>
      </vt:variant>
      <vt:variant>
        <vt:lpstr>Titres des diapositives</vt:lpstr>
      </vt:variant>
      <vt:variant>
        <vt:i4>21</vt:i4>
      </vt:variant>
    </vt:vector>
  </HeadingPairs>
  <TitlesOfParts>
    <vt:vector size="22" baseType="lpstr">
      <vt:lpstr>Origine</vt:lpstr>
      <vt:lpstr>Real Estate France Data and Prediction Analysis  </vt:lpstr>
      <vt:lpstr>Table of Content</vt:lpstr>
      <vt:lpstr>Introduction</vt:lpstr>
      <vt:lpstr>Dataset</vt:lpstr>
      <vt:lpstr>Data Schema</vt:lpstr>
      <vt:lpstr>Geo Exploratory</vt:lpstr>
      <vt:lpstr>   Geo Exploratory</vt:lpstr>
      <vt:lpstr>I. Count Land Type</vt:lpstr>
      <vt:lpstr>I. Distribution of land Type</vt:lpstr>
      <vt:lpstr>I. Nature Mutation by Number of rooms</vt:lpstr>
      <vt:lpstr>I. Growth of Sale vs Year</vt:lpstr>
      <vt:lpstr>Land value by month for different year</vt:lpstr>
      <vt:lpstr>Evolution of number of sales per year</vt:lpstr>
      <vt:lpstr>    DVF DASHBOARD </vt:lpstr>
      <vt:lpstr>Data Preprocessing </vt:lpstr>
      <vt:lpstr>Correlation Matrix</vt:lpstr>
      <vt:lpstr>Compare All Model</vt:lpstr>
      <vt:lpstr>Feature Importance</vt:lpstr>
      <vt:lpstr>Future work</vt:lpstr>
      <vt:lpstr>Conclusion</vt:lpstr>
      <vt:lpstr>Présentation PowerPoint</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HP</dc:creator>
  <cp:lastModifiedBy>HP</cp:lastModifiedBy>
  <cp:revision>51</cp:revision>
  <dcterms:created xsi:type="dcterms:W3CDTF">2020-09-01T16:28:34Z</dcterms:created>
  <dcterms:modified xsi:type="dcterms:W3CDTF">2020-09-10T08:32:49Z</dcterms:modified>
</cp:coreProperties>
</file>