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enturyGothic-regular.fntdata"/><Relationship Id="rId21" Type="http://schemas.openxmlformats.org/officeDocument/2006/relationships/slide" Target="slides/slide15.xml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c4b6d03d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c4b6d03d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c4b6d03d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c4b6d03d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c4b6d03d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c4b6d03d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c4b6d03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c4b6d03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c4b6d03d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c4b6d03d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c4b6d03d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c4b6d03d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c4b6d03d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3c4b6d03d1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c4b6d03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c4b6d03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c4b6d03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c4b6d03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c4b6d03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c4b6d03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c4b6d03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c4b6d03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c4b6d03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c4b6d03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c4b6d03d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c4b6d03d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c4b6d03d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c4b6d03d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c4b6d03d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c4b6d03d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sz="1400"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sz="1400"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sz="1400"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971675" y="134900"/>
            <a:ext cx="6509700" cy="424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LoRA variants for efficient </a:t>
            </a:r>
            <a:r>
              <a:rPr b="1" lang="en" sz="2500">
                <a:solidFill>
                  <a:srgbClr val="FFD966"/>
                </a:solidFill>
              </a:rPr>
              <a:t>LLM Fine-Tuning</a:t>
            </a:r>
            <a:r>
              <a:rPr lang="en">
                <a:solidFill>
                  <a:srgbClr val="FFD966"/>
                </a:solidFill>
              </a:rPr>
              <a:t> </a:t>
            </a:r>
            <a:endParaRPr>
              <a:solidFill>
                <a:srgbClr val="FFD966"/>
              </a:solidFill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 b="0" l="0" r="0" t="3975"/>
          <a:stretch/>
        </p:blipFill>
        <p:spPr>
          <a:xfrm>
            <a:off x="152400" y="735250"/>
            <a:ext cx="8839200" cy="12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 b="0" l="0" r="0" t="3929"/>
          <a:stretch/>
        </p:blipFill>
        <p:spPr>
          <a:xfrm>
            <a:off x="0" y="2154350"/>
            <a:ext cx="8839199" cy="12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 rotWithShape="1">
          <a:blip r:embed="rId5">
            <a:alphaModFix/>
          </a:blip>
          <a:srcRect b="0" l="0" r="0" t="2969"/>
          <a:stretch/>
        </p:blipFill>
        <p:spPr>
          <a:xfrm>
            <a:off x="0" y="3609025"/>
            <a:ext cx="8839199" cy="12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9. VeRA (Vector-based Random Matrix Adaptation)</a:t>
            </a:r>
            <a:endParaRPr/>
          </a:p>
        </p:txBody>
      </p:sp>
      <p:pic>
        <p:nvPicPr>
          <p:cNvPr id="156" name="Google Shape;1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25" y="581325"/>
            <a:ext cx="8203773" cy="32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400" y="3780925"/>
            <a:ext cx="8814275" cy="1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10. LoHa (Low-Rank Hadamard Product)</a:t>
            </a:r>
            <a:endParaRPr/>
          </a:p>
        </p:txBody>
      </p:sp>
      <p:pic>
        <p:nvPicPr>
          <p:cNvPr id="163" name="Google Shape;1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7400"/>
            <a:ext cx="8839201" cy="334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11. LoKr (Low-Rank Kronecker Product)</a:t>
            </a:r>
            <a:endParaRPr/>
          </a:p>
        </p:txBody>
      </p:sp>
      <p:pic>
        <p:nvPicPr>
          <p:cNvPr id="169" name="Google Shape;1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5" y="1344975"/>
            <a:ext cx="8839197" cy="291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12. LoRA-drop</a:t>
            </a:r>
            <a:endParaRPr/>
          </a:p>
        </p:txBody>
      </p:sp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750" y="519550"/>
            <a:ext cx="6198425" cy="46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13. QLoRA (Quantized LoRA)</a:t>
            </a:r>
            <a:endParaRPr/>
          </a:p>
        </p:txBody>
      </p:sp>
      <p:pic>
        <p:nvPicPr>
          <p:cNvPr id="181" name="Google Shape;1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1325"/>
            <a:ext cx="8839202" cy="4383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/>
          <p:nvPr/>
        </p:nvSpPr>
        <p:spPr>
          <a:xfrm>
            <a:off x="-125" y="1428125"/>
            <a:ext cx="9144000" cy="2102100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28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  <a:highlight>
                  <a:srgbClr val="FF99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Download Complete Guide    ⬇️</a:t>
            </a:r>
            <a:endParaRPr b="1" sz="3800">
              <a:solidFill>
                <a:schemeClr val="dk1"/>
              </a:solidFill>
              <a:highlight>
                <a:srgbClr val="FF99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342900" lvl="0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https://github.com/Abonia1/lora-llm-fientuning</a:t>
            </a:r>
            <a:endParaRPr b="1" sz="3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131" y="852412"/>
            <a:ext cx="1391625" cy="139162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1. </a:t>
            </a:r>
            <a:r>
              <a:rPr b="1" lang="en" sz="2000">
                <a:solidFill>
                  <a:schemeClr val="lt1"/>
                </a:solidFill>
              </a:rPr>
              <a:t>LoRA (Low-Rank Adaptation)</a:t>
            </a:r>
            <a:r>
              <a:rPr lang="en" sz="1300"/>
              <a:t> </a:t>
            </a:r>
            <a:endParaRPr sz="1300"/>
          </a:p>
        </p:txBody>
      </p:sp>
      <p:pic>
        <p:nvPicPr>
          <p:cNvPr id="108" name="Google Shape;1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300" y="609950"/>
            <a:ext cx="4343400" cy="4152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2. LoRA-FA (Frozen-A)</a:t>
            </a:r>
            <a:r>
              <a:rPr lang="en"/>
              <a:t> </a:t>
            </a:r>
            <a:endParaRPr/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75" y="652850"/>
            <a:ext cx="8839198" cy="368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75" y="280875"/>
            <a:ext cx="7865168" cy="48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3. Delta-LoRA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4. LoRA+</a:t>
            </a:r>
            <a:endParaRPr/>
          </a:p>
        </p:txBody>
      </p:sp>
      <p:pic>
        <p:nvPicPr>
          <p:cNvPr id="126" name="Google Shape;1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588" y="552700"/>
            <a:ext cx="6477363" cy="440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5. DyLoRA (Dynamic LoRA)</a:t>
            </a:r>
            <a:r>
              <a:rPr lang="en"/>
              <a:t> </a:t>
            </a:r>
            <a:endParaRPr/>
          </a:p>
        </p:txBody>
      </p:sp>
      <p:pic>
        <p:nvPicPr>
          <p:cNvPr id="132" name="Google Shape;1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75" y="652850"/>
            <a:ext cx="8839198" cy="368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6. DP-DyLoRA</a:t>
            </a:r>
            <a:endParaRPr/>
          </a:p>
        </p:txBody>
      </p:sp>
      <p:pic>
        <p:nvPicPr>
          <p:cNvPr id="138" name="Google Shape;1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50" y="609950"/>
            <a:ext cx="6803374" cy="450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7. AdaLoRA (Adaptive LoRA)</a:t>
            </a:r>
            <a:endParaRPr/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1325"/>
            <a:ext cx="8675230" cy="44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350" y="321925"/>
            <a:ext cx="5800476" cy="49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3"/>
          <p:cNvSpPr/>
          <p:nvPr/>
        </p:nvSpPr>
        <p:spPr>
          <a:xfrm>
            <a:off x="-33375" y="57225"/>
            <a:ext cx="9177300" cy="371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</a:rPr>
              <a:t>8. DoRA (Decomposed LoRA)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