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8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6" r:id="rId5"/>
    <p:sldMasterId id="2147483658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A15AD4-AAB8-4DA0-8E41-2B8D5E6067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A00C1C-7D18-4110-8BF4-07E28F5E07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064A7B-9454-4791-8182-D160AE1F35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63862F-5B52-4C24-AD8F-E7289EF524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1372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 lnSpcReduction="10000"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043640" y="1326600"/>
            <a:ext cx="51372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870" lnSpcReduction="10000"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BCEE68-3519-4BAC-BCC1-82042116F3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3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FE35BD-F1C3-4A8E-BE28-3E0F3D48A1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10533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D9A8CB1-22F7-4429-8F5E-57EB3139AB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28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515928-809B-4365-8CCE-96393D736524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3BF3F6-D06F-4CCD-A2FD-5D25D04CB223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10533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610640" y="1326600"/>
            <a:ext cx="10533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111E04-F06E-4ED0-9261-7D247F32AA98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  <p:sldLayoutId id="2147483654" r:id="rId3"/>
    <p:sldLayoutId id="2147483655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28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60CFED-4BB7-4BA4-AB9B-F73B7A6A7022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694CB2-D713-422D-8659-4F25E359E49C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Using Open Source Software to Project Renewable Energy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Abed Ayyad, MSc Energy Science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...</a:t>
            </a:r>
            <a:r>
              <a:rPr b="0" i="1" lang="en-CA" sz="3200" spc="-1" strike="noStrike">
                <a:solidFill>
                  <a:srgbClr val="000000"/>
                </a:solidFill>
                <a:latin typeface="Arial"/>
              </a:rPr>
              <a:t>but see my papers: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872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How do we harness that?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0" y="1146600"/>
            <a:ext cx="3275280" cy="407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PV cells are semiconductors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Temperature dependence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Not all photons created equal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DC current is generated, but the grid needs AC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3780000" y="3240000"/>
            <a:ext cx="5579280" cy="242712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3600000" y="982440"/>
            <a:ext cx="5939280" cy="207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Some important equations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1" name=""/>
              <p:cNvSpPr txBox="1"/>
              <p:nvPr/>
            </p:nvSpPr>
            <p:spPr>
              <a:xfrm>
                <a:off x="720000" y="1573200"/>
                <a:ext cx="2980800" cy="806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cell</m:t>
                        </m:r>
                      </m:sub>
                    </m:sSub>
                    <m:r>
                      <m:t xml:space="preserve">=</m:t>
                    </m:r>
                    <m:sSub>
                      <m:e>
                        <m:r>
                          <m:t xml:space="preserve">T</m:t>
                        </m:r>
                      </m:e>
                      <m:sub>
                        <m:r>
                          <m:t xml:space="preserve">amb</m:t>
                        </m:r>
                      </m:sub>
                    </m:sSub>
                    <m:r>
                      <m:t xml:space="preserve">+</m:t>
                    </m:r>
                    <m:f>
                      <m:num>
                        <m:sSub>
                          <m:e>
                            <m:r>
                              <m:t xml:space="preserve">G</m:t>
                            </m:r>
                          </m:e>
                          <m:sub>
                            <m:r>
                              <m:t xml:space="preserve">POA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0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U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∗</m:t>
                        </m:r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air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2" name=""/>
              <p:cNvSpPr txBox="1"/>
              <p:nvPr/>
            </p:nvSpPr>
            <p:spPr>
              <a:xfrm>
                <a:off x="5940000" y="1620000"/>
                <a:ext cx="3361320" cy="8060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E</m:t>
                        </m:r>
                      </m:e>
                      <m:sub>
                        <m:r>
                          <m:t xml:space="preserve">yield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DC</m:t>
                        </m:r>
                      </m:e>
                    </m:d>
                    <m:r>
                      <m:t xml:space="preserve">=</m:t>
                    </m:r>
                    <m:f>
                      <m:num>
                        <m:r>
                          <m:t xml:space="preserve">η</m:t>
                        </m:r>
                        <m:r>
                          <m:t xml:space="preserve">∗</m:t>
                        </m:r>
                        <m:sSub>
                          <m:e>
                            <m:r>
                              <m:t xml:space="preserve">G</m:t>
                            </m:r>
                          </m:e>
                          <m:sub>
                            <m:r>
                              <m:t xml:space="preserve">POA</m:t>
                            </m:r>
                          </m:sub>
                        </m:sSub>
                        <m:r>
                          <m:t xml:space="preserve">∗</m:t>
                        </m:r>
                        <m:sSub>
                          <m:e>
                            <m:r>
                              <m:t xml:space="preserve">P</m:t>
                            </m:r>
                          </m:e>
                          <m:sub>
                            <m:r>
                              <m:t xml:space="preserve">rated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G</m:t>
                            </m:r>
                          </m:e>
                          <m:sub>
                            <m:r>
                              <m:t xml:space="preserve">standard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73" name=""/>
              <p:cNvSpPr txBox="1"/>
              <p:nvPr/>
            </p:nvSpPr>
            <p:spPr>
              <a:xfrm>
                <a:off x="3499200" y="3960000"/>
                <a:ext cx="1884960" cy="3884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η</m:t>
                        </m:r>
                      </m:e>
                      <m:sub>
                        <m:r>
                          <m:t xml:space="preserve">module</m:t>
                        </m:r>
                      </m:sub>
                    </m:sSub>
                    <m:r>
                      <m:t xml:space="preserve">=</m:t>
                    </m:r>
                    <m:r>
                      <m:t xml:space="preserve">F</m:t>
                    </m:r>
                    <m:d>
                      <m:dPr>
                        <m:begChr m:val="("/>
                        <m:endChr m:val=")"/>
                      </m:dPr>
                      <m:e>
                        <m:sSub>
                          <m:e>
                            <m:r>
                              <m:t xml:space="preserve">T</m:t>
                            </m:r>
                          </m:e>
                          <m:sub>
                            <m:r>
                              <m:t xml:space="preserve">cell</m:t>
                            </m:r>
                          </m:sub>
                        </m:sSub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74" name=""/>
          <p:cNvSpPr/>
          <p:nvPr/>
        </p:nvSpPr>
        <p:spPr>
          <a:xfrm>
            <a:off x="3060000" y="2340000"/>
            <a:ext cx="540000" cy="1440000"/>
          </a:xfrm>
          <a:prstGeom prst="line">
            <a:avLst/>
          </a:prstGeom>
          <a:ln w="0">
            <a:solidFill>
              <a:srgbClr val="e1283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 flipV="1">
            <a:off x="5040000" y="2160000"/>
            <a:ext cx="1080000" cy="1800000"/>
          </a:xfrm>
          <a:prstGeom prst="line">
            <a:avLst/>
          </a:prstGeom>
          <a:ln w="0">
            <a:solidFill>
              <a:srgbClr val="e1283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More on conversion efficiency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44000" y="1260000"/>
            <a:ext cx="5436000" cy="425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Physical limit: the “Schockley-Quisser Limit” : ~ 34%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I’m lying because: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Multijunction cells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Accelerating downward trend of costs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Non-silicon technologies becoming more stable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We are actually improving a lot in our ability to approach that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5940000" y="1348200"/>
            <a:ext cx="3780000" cy="387180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5940000" y="5324400"/>
            <a:ext cx="23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Wikimedia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0" y="-45360"/>
            <a:ext cx="540000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Anything else? 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4425840" cy="425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 lnSpcReduction="1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Wind power actually comes from the Sun!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 energy in the wind is proportional to: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 swept area (of the turbine)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 wind speed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 density of the air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Wind speed measured at hub height, and the roughness of the ground is a factor!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5040000" y="180000"/>
            <a:ext cx="5040000" cy="55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Wind turbines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79640" y="1440000"/>
            <a:ext cx="10080360" cy="373896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2700000" y="5220000"/>
            <a:ext cx="43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Wikimedia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9440" y="13464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Trends in Canada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4860000" cy="414000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860000" y="1260000"/>
            <a:ext cx="5024160" cy="420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Try it at home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0" y="1080000"/>
            <a:ext cx="4400640" cy="39222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2"/>
          <a:stretch/>
        </p:blipFill>
        <p:spPr>
          <a:xfrm>
            <a:off x="4860000" y="1440000"/>
            <a:ext cx="506340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Downloading Weather Data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21600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Solar insolation is important to me: we will focus on GHI only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Wind speed is important to us—we are going to make an assumption about surface roughness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If we wanted to talk about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Show me the codes!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84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999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Python-PVLIB: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Read in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weather data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Compute the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hourly cell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temps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Compute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hourly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efficiencies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Compute AC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yields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Wind power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from scratch: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find wind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power, and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determine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which bucket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it falls into!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Acknowledgements: Up front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Big thanks to you, VanLUG, for showing up, but especially to Nestor for making this happen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Props to my friends and colleagues at Utrecht University, especially Sara Mirbagheri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 open source communities for R, Python PVLIB  and GenX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Books and media credited on the slides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I love the BPL!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90705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A (Partial) List of MASSIVE Simplifications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39600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55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I probably should have said more about inverters: making DC-to-AC possible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Shading is a real issue, for solar PV and for wind turbines: impact on cost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Solid state physics: a lot left out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MPP tracking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Left out the building energy modelling, for now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Better understanding of the wind energy profile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4500000" y="360"/>
            <a:ext cx="5400000" cy="467964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 txBox="1"/>
          <p:nvPr/>
        </p:nvSpPr>
        <p:spPr>
          <a:xfrm>
            <a:off x="4860000" y="4680000"/>
            <a:ext cx="52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CA" sz="1400" spc="-1" strike="noStrike">
                <a:solidFill>
                  <a:srgbClr val="000000"/>
                </a:solidFill>
                <a:latin typeface="Arial"/>
              </a:rPr>
              <a:t>Photo copied from Gavin Mooney on LinkedIn</a:t>
            </a:r>
            <a:endParaRPr b="0" i="1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80000" y="82080"/>
            <a:ext cx="3701520" cy="243792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0" y="2457720"/>
            <a:ext cx="3600000" cy="42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CA" sz="1400" spc="-1" strike="noStrike">
                <a:solidFill>
                  <a:srgbClr val="000000"/>
                </a:solidFill>
                <a:latin typeface="Arial"/>
              </a:rPr>
              <a:t>Photo copied from GreenTech Renewables</a:t>
            </a:r>
            <a:endParaRPr b="0" i="1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80000" y="2880000"/>
            <a:ext cx="34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...also shading here!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0" y="3240000"/>
            <a:ext cx="4500000" cy="147132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 txBox="1"/>
          <p:nvPr/>
        </p:nvSpPr>
        <p:spPr>
          <a:xfrm>
            <a:off x="0" y="4797720"/>
            <a:ext cx="3600000" cy="42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CA" sz="1400" spc="-1" strike="noStrike">
                <a:solidFill>
                  <a:srgbClr val="000000"/>
                </a:solidFill>
                <a:latin typeface="Arial"/>
              </a:rPr>
              <a:t>Photo copied from MCI Solutions</a:t>
            </a:r>
            <a:endParaRPr b="0" i="1" lang="en-CA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What’s stopping us? 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 so-called “Duck Curve” (for solar)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Scaling/costs/difficulties of storage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Grid interconnection costs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58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Bringing it to the Grid ... with FLOSS!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33440" y="1572120"/>
            <a:ext cx="44258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999" lnSpcReduction="10000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In a system, we have to consider constraints, not always in harmony: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i="1" lang="en-CA" sz="3200" spc="-1" strike="noStrike">
                <a:solidFill>
                  <a:srgbClr val="000000"/>
                </a:solidFill>
                <a:latin typeface="Arial"/>
              </a:rPr>
              <a:t>Minimize </a:t>
            </a: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 total cost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Meet all demand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Cap (total) emissions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Apply max/min operating hours to a given generator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Anything else?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572120"/>
            <a:ext cx="44258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The industry standard has been GAMS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GenX: released by the US’ NREL: implemented in Julia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PyPAS: a Python model for electricity systems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504000" y="360000"/>
            <a:ext cx="345600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80" lnSpcReduction="20000"/>
          </a:bodyPr>
          <a:p>
            <a:pPr marL="432000" indent="0">
              <a:spcBef>
                <a:spcPts val="1417"/>
              </a:spcBef>
              <a:buNone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We start out knowing: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How much electricity demand do we have? How does it evolve?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Bonus: trades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How much does (will) it cost to build a generator of type X?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How much does it cost to run each type?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How much do they emit?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960000" y="2520000"/>
            <a:ext cx="2700000" cy="0"/>
          </a:xfrm>
          <a:prstGeom prst="line">
            <a:avLst/>
          </a:prstGeom>
          <a:ln w="0">
            <a:solidFill>
              <a:srgbClr val="e12839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6300000" y="360000"/>
            <a:ext cx="3420000" cy="46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3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We would like to know: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How much electricity do we generate?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Do we need to trade?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How much have we spent to meet our demand?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Carbon emissions?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How have the generation/transmission costs evolved?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80000" y="56160"/>
            <a:ext cx="9396000" cy="93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3600" spc="-1" strike="noStrike">
                <a:solidFill>
                  <a:srgbClr val="000000"/>
                </a:solidFill>
                <a:latin typeface="Arial"/>
              </a:rPr>
              <a:t>Honourable Mentions from NREL</a:t>
            </a:r>
            <a:endParaRPr b="0" lang="en-CA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0" y="1080000"/>
            <a:ext cx="252000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944" lnSpcReduction="10000"/>
          </a:bodyPr>
          <a:p>
            <a:pPr marL="432000" indent="0">
              <a:spcBef>
                <a:spcPts val="1417"/>
              </a:spcBef>
              <a:buNone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</a:rPr>
              <a:t>OpenStudio, “Building Energy Management”</a:t>
            </a:r>
            <a:endParaRPr b="0" lang="en-CA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</a:rPr>
              <a:t>Surfaces/Windows</a:t>
            </a:r>
            <a:endParaRPr b="0" lang="en-CA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</a:rPr>
              <a:t>Area/footprint</a:t>
            </a:r>
            <a:endParaRPr b="0" lang="en-CA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</a:rPr>
              <a:t>Time of day</a:t>
            </a:r>
            <a:endParaRPr b="0" lang="en-CA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</a:rPr>
              <a:t>Location, needs</a:t>
            </a:r>
            <a:endParaRPr b="0" lang="en-CA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66280" y="1212840"/>
            <a:ext cx="2673720" cy="36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10000"/>
          </a:bodyPr>
          <a:p>
            <a:pPr marL="432000" indent="0">
              <a:spcBef>
                <a:spcPts val="1417"/>
              </a:spcBef>
              <a:buNone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SAM: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Consumer-side renewable resource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Techno-economic”: not the same level of granularity as Open Studio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Also open source!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840000" y="988200"/>
            <a:ext cx="2898000" cy="387180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6660000" y="4680000"/>
            <a:ext cx="252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Image courtesy of the US Department of Energy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What do I get out of it? 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88556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It’s kind of fun to see how an understanding of some basic concepts, together with openly accessible to data, allows you to get a grasp of how renewables work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You get a link to some GitHub codes at the end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Contributing to informed citizenship (I hope)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Ground Rules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84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53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All you need to know: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Some basic math and physics (quick review)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Some idea of how programming and APIs work 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Willingness to have a discussion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 txBox="1"/>
          <p:nvPr/>
        </p:nvSpPr>
        <p:spPr>
          <a:xfrm>
            <a:off x="4929840" y="1260000"/>
            <a:ext cx="38901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55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Tolerance has limits: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The earth is round (more or less)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Vaccines really do work!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Climate change is real and happening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What is Energy? 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0" y="1326600"/>
            <a:ext cx="4679280" cy="371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If you can push a 1 kg box so that it accelerates 1 m/s/s on a flat surface: 1 N, “force”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1 J = 1 Newton of force pushed for 1 m, “energy” 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If I do 1 J of “work” in 1 second = 1 Watt, “power”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A cup of coffee: 50 kJ; in 5 minutes = 1 kW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My laptop for: 11.4 W (typical)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Going back: 1 W for 3600 seconds = 1 kWh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9" name=""/>
          <p:cNvGraphicFramePr/>
          <p:nvPr/>
        </p:nvGraphicFramePr>
        <p:xfrm>
          <a:off x="4743000" y="2386080"/>
          <a:ext cx="5075280" cy="24408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50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“</a:t>
                      </a: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Average” BC household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11,000 kWh/year 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(~40 000 MJ)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506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Typical peak power in BC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CA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39600">
                <a:tc gridSpan="2"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A" sz="1800" spc="-1" strike="noStrike">
                          <a:solidFill>
                            <a:srgbClr val="000000"/>
                          </a:solidFill>
                          <a:latin typeface="Arial"/>
                          <a:ea typeface="Noto Sans CJK SC"/>
                        </a:rPr>
                        <a:t>Electricity is not the whole picture: Electricity is 258 PJ out of 1,187 PJ end-use in BC. Within households, it is 40%. 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CA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220000" y="1080000"/>
            <a:ext cx="3915360" cy="114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56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I need a cup of coffee... (Whiteboard exercise)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400000" y="2071440"/>
            <a:ext cx="3107520" cy="2787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53" name=""/>
          <p:cNvGraphicFramePr/>
          <p:nvPr/>
        </p:nvGraphicFramePr>
        <p:xfrm>
          <a:off x="6051240" y="4890960"/>
          <a:ext cx="3175200" cy="347760"/>
        </p:xfrm>
        <a:graphic>
          <a:graphicData uri="http://schemas.openxmlformats.org/drawingml/2006/table">
            <a:tbl>
              <a:tblPr/>
              <a:tblGrid>
                <a:gridCol w="3175560"/>
              </a:tblGrid>
              <a:tr h="328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CA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Cup of coffee (Wikimedia) </a:t>
                      </a:r>
                      <a:endParaRPr b="0" lang="en-CA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4" name=""/>
          <p:cNvSpPr/>
          <p:nvPr/>
        </p:nvSpPr>
        <p:spPr>
          <a:xfrm>
            <a:off x="180000" y="1620000"/>
            <a:ext cx="4138920" cy="36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heat a cup of coffee: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Say you need 250 ml of water: this is 250 g = 0.25 kg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Say you need to start at 15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Arial"/>
              </a:rPr>
              <a:t>°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 Celsius and go up to 70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Arial"/>
              </a:rPr>
              <a:t>°  (no, you do not want coffee at 100 C)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For each 1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Arial"/>
              </a:rPr>
              <a:t>° increase in the temperature of 1 kg of water, you need 4.2 kJ (actually, 4.184); this is called “specific heat”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500000" y="1620000"/>
            <a:ext cx="4678920" cy="538560"/>
          </a:xfrm>
          <a:prstGeom prst="wedgeRoundRectCallout">
            <a:avLst>
              <a:gd name="adj1" fmla="val 9194"/>
              <a:gd name="adj2" fmla="val 122199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We’ll get to why tea is actually a better example ...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8676000" cy="124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How much could come from the Sun?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80000" y="1377000"/>
            <a:ext cx="5579280" cy="402228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5580720" y="1080000"/>
            <a:ext cx="4319280" cy="378000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6120000" y="4860000"/>
            <a:ext cx="37792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Image from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Kaligorou, 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</a:rPr>
              <a:t>Solar Energy Engineering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i="1" lang="en-CA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2013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7040" y="30960"/>
            <a:ext cx="388260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Querying NASA POWER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65600" y="1477080"/>
            <a:ext cx="3794040" cy="374256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 txBox="1"/>
          <p:nvPr/>
        </p:nvSpPr>
        <p:spPr>
          <a:xfrm>
            <a:off x="4140000" y="3157920"/>
            <a:ext cx="5400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downloaded_data = data.frame(nasapower::get_power(community = "RE", pars = "ALLSKY_SFC_SW_DWN",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                                                   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temporal_api = "CLIMATOLOGY",lonlat = c(vldf[i,3], vldf[i,2])))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4140000" y="360000"/>
            <a:ext cx="5400000" cy="25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#Pretty arbitrary choice of cities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vanlug.cities = c("Rome", "Vancouver", "Edmonton", "Yellowknife", "Winnipeg", "Utrecht", "Buenos Aires", "Ramallah", "Doha", "Berlin")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#Get it started and then build from there: we want a dataframe with the long/lat coordinates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</a:rPr>
              <a:t>vldf = data.frame(nominatimlite::geo_lite(vanlug.cities[1]))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4680000" y="0"/>
            <a:ext cx="5219280" cy="56700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40680" y="-720"/>
            <a:ext cx="4639320" cy="567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2025-01-20T10:44:26Z</dcterms:created>
  <dc:creator/>
  <dc:description/>
  <dc:language>en-CA</dc:language>
  <cp:lastModifiedBy/>
  <dcterms:modified xsi:type="dcterms:W3CDTF">2025-01-25T12:18:55Z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