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431" r:id="rId4"/>
    <p:sldId id="428" r:id="rId5"/>
    <p:sldId id="433" r:id="rId6"/>
    <p:sldId id="429" r:id="rId7"/>
    <p:sldId id="432" r:id="rId8"/>
    <p:sldId id="434" r:id="rId9"/>
    <p:sldId id="258" r:id="rId10"/>
    <p:sldId id="435" r:id="rId11"/>
    <p:sldId id="259" r:id="rId12"/>
    <p:sldId id="436" r:id="rId13"/>
    <p:sldId id="437" r:id="rId14"/>
    <p:sldId id="261" r:id="rId15"/>
    <p:sldId id="260" r:id="rId16"/>
    <p:sldId id="438" r:id="rId17"/>
    <p:sldId id="263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8C7E"/>
    <a:srgbClr val="B8A39A"/>
    <a:srgbClr val="57453E"/>
    <a:srgbClr val="F3548A"/>
    <a:srgbClr val="FF9BC1"/>
    <a:srgbClr val="FE9202"/>
    <a:srgbClr val="E20304"/>
    <a:srgbClr val="FC3636"/>
    <a:srgbClr val="550957"/>
    <a:srgbClr val="762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45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261" y="2041062"/>
            <a:ext cx="3359510" cy="124721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B8A39A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3364352"/>
            <a:ext cx="3054102" cy="887153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AE8C7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696" y="102393"/>
            <a:ext cx="8354605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182" y="1350110"/>
            <a:ext cx="8343635" cy="3375291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6187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368"/>
            <a:ext cx="6252670" cy="3562895"/>
          </a:xfrm>
        </p:spPr>
        <p:txBody>
          <a:bodyPr/>
          <a:lstStyle>
            <a:lvl1pPr algn="l">
              <a:defRPr sz="2800">
                <a:solidFill>
                  <a:srgbClr val="AE8C7E"/>
                </a:solidFill>
              </a:defRPr>
            </a:lvl1pPr>
            <a:lvl2pPr algn="l">
              <a:defRPr>
                <a:solidFill>
                  <a:srgbClr val="AE8C7E"/>
                </a:solidFill>
              </a:defRPr>
            </a:lvl2pPr>
            <a:lvl3pPr algn="l">
              <a:defRPr>
                <a:solidFill>
                  <a:srgbClr val="AE8C7E"/>
                </a:solidFill>
              </a:defRPr>
            </a:lvl3pPr>
            <a:lvl4pPr algn="l">
              <a:defRPr>
                <a:solidFill>
                  <a:srgbClr val="AE8C7E"/>
                </a:solidFill>
              </a:defRPr>
            </a:lvl4pPr>
            <a:lvl5pPr algn="l">
              <a:defRPr>
                <a:solidFill>
                  <a:srgbClr val="AE8C7E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771" y="99261"/>
            <a:ext cx="8268795" cy="763525"/>
          </a:xfrm>
        </p:spPr>
        <p:txBody>
          <a:bodyPr>
            <a:normAutofit/>
          </a:bodyPr>
          <a:lstStyle>
            <a:lvl1pPr algn="l">
              <a:defRPr sz="3600" u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771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771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92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892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25380" y="1813965"/>
            <a:ext cx="3359510" cy="1247215"/>
          </a:xfrm>
        </p:spPr>
        <p:txBody>
          <a:bodyPr>
            <a:normAutofit/>
          </a:bodyPr>
          <a:lstStyle/>
          <a:p>
            <a:pPr algn="r" rtl="1"/>
            <a:r>
              <a:rPr lang="en-US" sz="6000" b="1" dirty="0" smtClean="0">
                <a:solidFill>
                  <a:schemeClr val="bg1"/>
                </a:solidFill>
                <a:latin typeface="Algerian" panose="04020705040A02060702" pitchFamily="82" charset="0"/>
                <a:cs typeface="B Titr" panose="00000700000000000000" pitchFamily="2" charset="-78"/>
              </a:rPr>
              <a:t>ssh</a:t>
            </a:r>
            <a:endParaRPr lang="en-US" sz="6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14560" y="3477362"/>
            <a:ext cx="3359509" cy="887153"/>
          </a:xfrm>
        </p:spPr>
        <p:txBody>
          <a:bodyPr/>
          <a:lstStyle/>
          <a:p>
            <a:pPr algn="r" rtl="1"/>
            <a:r>
              <a:rPr lang="fa-IR" dirty="0" smtClean="0">
                <a:solidFill>
                  <a:schemeClr val="bg1"/>
                </a:solidFill>
                <a:cs typeface="B Nazanin" panose="00000400000000000000" pitchFamily="2" charset="-78"/>
              </a:rPr>
              <a:t>ابوالفضل صبری عارفی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314560" y="954206"/>
            <a:ext cx="3359509" cy="887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AE8C7E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بسم الله الرحمن الرحیم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617"/>
            <a:ext cx="7429225" cy="763524"/>
          </a:xfrm>
        </p:spPr>
        <p:txBody>
          <a:bodyPr>
            <a:normAutofit/>
          </a:bodyPr>
          <a:lstStyle/>
          <a:p>
            <a:pPr algn="r" rtl="1"/>
            <a:r>
              <a:rPr lang="fa-IR" b="1" dirty="0">
                <a:effectLst/>
              </a:rPr>
              <a:t>چرا </a:t>
            </a:r>
            <a:r>
              <a:rPr lang="en-US" b="1" dirty="0">
                <a:effectLst/>
                <a:latin typeface="NPIAbgine" panose="02000506000000020003" pitchFamily="2" charset="0"/>
                <a:cs typeface="B Titr" panose="00000700000000000000" pitchFamily="2" charset="-78"/>
              </a:rPr>
              <a:t>SSH</a:t>
            </a:r>
            <a:r>
              <a:rPr lang="fa-IR" b="1" dirty="0" smtClean="0">
                <a:effectLst/>
              </a:rPr>
              <a:t> </a:t>
            </a:r>
            <a:r>
              <a:rPr lang="fa-IR" b="1" dirty="0">
                <a:effectLst/>
              </a:rPr>
              <a:t>روی پورت 22 کار میکند</a:t>
            </a:r>
            <a:endParaRPr lang="en-US" sz="3200" dirty="0">
              <a:cs typeface="B Titr" panose="000007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555" y="1655520"/>
            <a:ext cx="885689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100" b="1" dirty="0">
                <a:cs typeface="B Koodak" panose="00000700000000000000" pitchFamily="2" charset="-78"/>
              </a:rPr>
              <a:t>در فضای اینترنت شماره پورت ها توسط </a:t>
            </a:r>
            <a:r>
              <a:rPr lang="en-US" sz="2100" b="1" dirty="0">
                <a:cs typeface="B Koodak" panose="00000700000000000000" pitchFamily="2" charset="-78"/>
              </a:rPr>
              <a:t>IANA ( internet assigned numbers authority)</a:t>
            </a:r>
            <a:endParaRPr lang="en-US" sz="2100" dirty="0">
              <a:cs typeface="B Koodak" panose="00000700000000000000" pitchFamily="2" charset="-78"/>
            </a:endParaRPr>
          </a:p>
          <a:p>
            <a:pPr algn="r" rtl="1"/>
            <a:r>
              <a:rPr lang="fa-IR" sz="2100" b="1" dirty="0">
                <a:cs typeface="B Koodak" panose="00000700000000000000" pitchFamily="2" charset="-78"/>
              </a:rPr>
              <a:t>اختصاص داده می شود. </a:t>
            </a:r>
            <a:endParaRPr lang="en-US" sz="2100" b="1" dirty="0" smtClean="0">
              <a:cs typeface="B Koodak" panose="00000700000000000000" pitchFamily="2" charset="-78"/>
            </a:endParaRPr>
          </a:p>
          <a:p>
            <a:pPr algn="r" rtl="1"/>
            <a:endParaRPr lang="en-US" sz="2100" b="1" dirty="0">
              <a:cs typeface="B Koodak" panose="00000700000000000000" pitchFamily="2" charset="-78"/>
            </a:endParaRPr>
          </a:p>
          <a:p>
            <a:pPr algn="r" rtl="1"/>
            <a:endParaRPr lang="en-US" sz="2100" b="1" dirty="0" smtClean="0">
              <a:cs typeface="B Koodak" panose="00000700000000000000" pitchFamily="2" charset="-78"/>
            </a:endParaRPr>
          </a:p>
          <a:p>
            <a:pPr algn="r" rtl="1"/>
            <a:endParaRPr lang="en-US" sz="2100" b="1" dirty="0" smtClean="0">
              <a:cs typeface="B Koodak" panose="00000700000000000000" pitchFamily="2" charset="-78"/>
            </a:endParaRPr>
          </a:p>
          <a:p>
            <a:pPr algn="r" rtl="1"/>
            <a:endParaRPr lang="en-US" sz="2100" b="1" dirty="0" smtClean="0">
              <a:cs typeface="B Koodak" panose="00000700000000000000" pitchFamily="2" charset="-78"/>
            </a:endParaRPr>
          </a:p>
          <a:p>
            <a:pPr algn="r" rtl="1"/>
            <a:endParaRPr lang="en-US" sz="2100" b="1" dirty="0">
              <a:cs typeface="B Koodak" panose="00000700000000000000" pitchFamily="2" charset="-78"/>
            </a:endParaRPr>
          </a:p>
          <a:p>
            <a:pPr algn="r" rtl="1"/>
            <a:r>
              <a:rPr lang="fa-IR" sz="2100" b="1" dirty="0" smtClean="0">
                <a:cs typeface="B Koodak" panose="00000700000000000000" pitchFamily="2" charset="-78"/>
              </a:rPr>
              <a:t>در </a:t>
            </a:r>
            <a:r>
              <a:rPr lang="fa-IR" sz="2100" b="1" dirty="0">
                <a:cs typeface="B Koodak" panose="00000700000000000000" pitchFamily="2" charset="-78"/>
              </a:rPr>
              <a:t>اون دوران پروتکل </a:t>
            </a:r>
            <a:r>
              <a:rPr lang="en-US" sz="2100" b="1" dirty="0">
                <a:cs typeface="B Koodak" panose="00000700000000000000" pitchFamily="2" charset="-78"/>
              </a:rPr>
              <a:t>telnet </a:t>
            </a:r>
            <a:r>
              <a:rPr lang="fa-IR" sz="2100" b="1" dirty="0">
                <a:cs typeface="B Koodak" panose="00000700000000000000" pitchFamily="2" charset="-78"/>
              </a:rPr>
              <a:t> روی پورت 21 بود و </a:t>
            </a:r>
            <a:r>
              <a:rPr lang="en-US" sz="2100" b="1" dirty="0">
                <a:cs typeface="B Koodak" panose="00000700000000000000" pitchFamily="2" charset="-78"/>
              </a:rPr>
              <a:t>FTP </a:t>
            </a:r>
            <a:r>
              <a:rPr lang="fa-IR" sz="2100" b="1" dirty="0">
                <a:cs typeface="B Koodak" panose="00000700000000000000" pitchFamily="2" charset="-78"/>
              </a:rPr>
              <a:t> روی پورت 23 بود ، بنابراین اقای </a:t>
            </a:r>
            <a:r>
              <a:rPr lang="en-US" sz="2100" b="1" dirty="0" err="1">
                <a:cs typeface="B Koodak" panose="00000700000000000000" pitchFamily="2" charset="-78"/>
              </a:rPr>
              <a:t>Ybnen</a:t>
            </a:r>
            <a:r>
              <a:rPr lang="en-US" sz="2100" b="1" dirty="0">
                <a:cs typeface="B Koodak" panose="00000700000000000000" pitchFamily="2" charset="-78"/>
              </a:rPr>
              <a:t> </a:t>
            </a:r>
            <a:r>
              <a:rPr lang="fa-IR" sz="2100" b="1" dirty="0">
                <a:cs typeface="B Koodak" panose="00000700000000000000" pitchFamily="2" charset="-78"/>
              </a:rPr>
              <a:t> تصمیم گرفت روی پورت 22 رزرو کند برای شناخته شدن بیشتر</a:t>
            </a:r>
            <a:r>
              <a:rPr lang="en-US" sz="2100" b="1" dirty="0">
                <a:cs typeface="B Koodak" panose="00000700000000000000" pitchFamily="2" charset="-78"/>
              </a:rPr>
              <a:t>ssh</a:t>
            </a:r>
            <a:endParaRPr lang="en-US" sz="2100" dirty="0">
              <a:cs typeface="B Koodak" panose="00000700000000000000" pitchFamily="2" charset="-78"/>
            </a:endParaRPr>
          </a:p>
          <a:p>
            <a:pPr algn="r" rtl="1"/>
            <a:endParaRPr lang="en-US" sz="2100" dirty="0">
              <a:cs typeface="B Koodak" panose="000007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7" y="2266340"/>
            <a:ext cx="3512215" cy="133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1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18F174A-F3D5-2E44-2CFF-FE71F890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41610" y="128470"/>
            <a:ext cx="6309688" cy="763524"/>
          </a:xfrm>
        </p:spPr>
        <p:txBody>
          <a:bodyPr>
            <a:normAutofit/>
          </a:bodyPr>
          <a:lstStyle/>
          <a:p>
            <a:pPr algn="r" rtl="1"/>
            <a:r>
              <a:rPr lang="fa-IR" b="1" dirty="0" smtClean="0">
                <a:effectLst/>
              </a:rPr>
              <a:t>سرور</a:t>
            </a:r>
            <a:r>
              <a:rPr lang="en-US" b="1" dirty="0" smtClean="0">
                <a:effectLst/>
              </a:rPr>
              <a:t>  </a:t>
            </a:r>
            <a:r>
              <a:rPr lang="en-US" b="1" dirty="0" smtClean="0">
                <a:effectLst/>
                <a:latin typeface="NPIAbgine" panose="02000506000000020003" pitchFamily="2" charset="0"/>
                <a:cs typeface="B Titr" panose="00000700000000000000" pitchFamily="2" charset="-78"/>
              </a:rPr>
              <a:t>SSH</a:t>
            </a:r>
            <a:endParaRPr lang="en-US" sz="3200" dirty="0">
              <a:cs typeface="B Titr" panose="00000700000000000000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556" y="1044700"/>
            <a:ext cx="641361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>
                <a:solidFill>
                  <a:schemeClr val="bg1"/>
                </a:solidFill>
                <a:cs typeface="B Koodak" panose="00000700000000000000" pitchFamily="2" charset="-78"/>
              </a:rPr>
              <a:t>سرور های میزبان مخصوصا سرور های لینوکسی برای دسترسی به اطلاعات و پیکر بندی از راه دور می بایست همزمان پکیج </a:t>
            </a:r>
            <a:r>
              <a:rPr lang="en-US" sz="2400" b="1" dirty="0">
                <a:solidFill>
                  <a:schemeClr val="bg1"/>
                </a:solidFill>
                <a:cs typeface="B Koodak" panose="00000700000000000000" pitchFamily="2" charset="-78"/>
              </a:rPr>
              <a:t>ssh </a:t>
            </a:r>
            <a:r>
              <a:rPr lang="fa-IR" sz="2400" b="1" dirty="0">
                <a:solidFill>
                  <a:schemeClr val="bg1"/>
                </a:solidFill>
                <a:cs typeface="B Koodak" panose="00000700000000000000" pitchFamily="2" charset="-78"/>
              </a:rPr>
              <a:t> را روی خود نصب و اجرا داشته باشند</a:t>
            </a:r>
            <a:r>
              <a:rPr lang="fa-IR" sz="2400" b="1" dirty="0" smtClean="0">
                <a:solidFill>
                  <a:schemeClr val="bg1"/>
                </a:solidFill>
                <a:cs typeface="B Koodak" panose="00000700000000000000" pitchFamily="2" charset="-78"/>
              </a:rPr>
              <a:t>. </a:t>
            </a:r>
            <a:endParaRPr lang="en-US" sz="2400" b="1" dirty="0" smtClean="0">
              <a:solidFill>
                <a:schemeClr val="bg1"/>
              </a:solidFill>
              <a:cs typeface="B Koodak" panose="00000700000000000000" pitchFamily="2" charset="-78"/>
            </a:endParaRPr>
          </a:p>
          <a:p>
            <a:pPr algn="r" rtl="1"/>
            <a:r>
              <a:rPr lang="fa-IR" sz="2400" b="1" dirty="0" smtClean="0">
                <a:solidFill>
                  <a:schemeClr val="bg1"/>
                </a:solidFill>
                <a:cs typeface="B Koodak" panose="00000700000000000000" pitchFamily="2" charset="-78"/>
              </a:rPr>
              <a:t>در </a:t>
            </a:r>
            <a:r>
              <a:rPr lang="fa-IR" sz="2400" b="1" dirty="0">
                <a:solidFill>
                  <a:schemeClr val="bg1"/>
                </a:solidFill>
                <a:cs typeface="B Koodak" panose="00000700000000000000" pitchFamily="2" charset="-78"/>
              </a:rPr>
              <a:t>این حالت به این سرور ، سرور </a:t>
            </a:r>
            <a:r>
              <a:rPr lang="en-US" sz="2400" b="1" dirty="0">
                <a:solidFill>
                  <a:schemeClr val="bg1"/>
                </a:solidFill>
                <a:cs typeface="B Koodak" panose="00000700000000000000" pitchFamily="2" charset="-78"/>
              </a:rPr>
              <a:t>ssh </a:t>
            </a:r>
            <a:r>
              <a:rPr lang="fa-IR" sz="2400" b="1" dirty="0">
                <a:solidFill>
                  <a:schemeClr val="bg1"/>
                </a:solidFill>
                <a:cs typeface="B Koodak" panose="00000700000000000000" pitchFamily="2" charset="-78"/>
              </a:rPr>
              <a:t> گفته می شود.</a:t>
            </a:r>
            <a:endParaRPr lang="en-US" sz="2400" dirty="0">
              <a:solidFill>
                <a:schemeClr val="bg1"/>
              </a:solidFill>
              <a:cs typeface="B Koodak" panose="00000700000000000000" pitchFamily="2" charset="-78"/>
            </a:endParaRPr>
          </a:p>
          <a:p>
            <a:pPr algn="r" rtl="1"/>
            <a:endParaRPr lang="en-US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6" y="2724455"/>
            <a:ext cx="39052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18F174A-F3D5-2E44-2CFF-FE71F890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9970" y="128470"/>
            <a:ext cx="6309688" cy="763524"/>
          </a:xfrm>
        </p:spPr>
        <p:txBody>
          <a:bodyPr>
            <a:normAutofit/>
          </a:bodyPr>
          <a:lstStyle/>
          <a:p>
            <a:pPr algn="r" rtl="1"/>
            <a:r>
              <a:rPr lang="fa-IR" b="1" dirty="0">
                <a:effectLst/>
              </a:rPr>
              <a:t>وصل شدن به سرور با </a:t>
            </a:r>
            <a:r>
              <a:rPr lang="en-US" b="1" dirty="0">
                <a:effectLst/>
                <a:latin typeface="NPIAbgine" panose="02000506000000020003" pitchFamily="2" charset="0"/>
                <a:cs typeface="B Titr" panose="00000700000000000000" pitchFamily="2" charset="-78"/>
              </a:rPr>
              <a:t>SSH</a:t>
            </a:r>
            <a:r>
              <a:rPr lang="en-US" b="1" dirty="0" smtClean="0">
                <a:effectLst/>
              </a:rPr>
              <a:t> </a:t>
            </a:r>
            <a:endParaRPr lang="en-US" sz="3200" dirty="0">
              <a:cs typeface="B Titr" panose="00000700000000000000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556" y="1044700"/>
            <a:ext cx="641361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b="1" dirty="0">
                <a:solidFill>
                  <a:schemeClr val="bg1"/>
                </a:solidFill>
                <a:cs typeface="B Koodak" panose="00000700000000000000" pitchFamily="2" charset="-78"/>
              </a:rPr>
              <a:t>در سیستم عامل های مکینتاش و لینوکس بدون هیچ نرم افزار جانبی می توان از طریق ترمینال به کامپیوتر مقصد متصل شد.</a:t>
            </a:r>
            <a:endParaRPr lang="en-US" sz="2400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7901" y="2198862"/>
            <a:ext cx="5039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>
                <a:solidFill>
                  <a:schemeClr val="bg1"/>
                </a:solidFill>
              </a:rPr>
              <a:t>با </a:t>
            </a:r>
            <a:r>
              <a:rPr lang="fa-IR" sz="2400" b="1" dirty="0" smtClean="0">
                <a:solidFill>
                  <a:schemeClr val="bg1"/>
                </a:solidFill>
              </a:rPr>
              <a:t>کد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  </a:t>
            </a:r>
            <a:r>
              <a:rPr lang="fa-IR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ssh </a:t>
            </a:r>
            <a:r>
              <a:rPr lang="en-US" sz="2400" b="1" dirty="0" err="1">
                <a:solidFill>
                  <a:schemeClr val="bg1"/>
                </a:solidFill>
              </a:rPr>
              <a:t>root@serverip</a:t>
            </a:r>
            <a:r>
              <a:rPr lang="en-US" sz="2400" b="1" dirty="0">
                <a:solidFill>
                  <a:schemeClr val="bg1"/>
                </a:solidFill>
              </a:rPr>
              <a:t> –p port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2883535"/>
            <a:ext cx="5191850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2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18F174A-F3D5-2E44-2CFF-FE71F890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9970" y="128470"/>
            <a:ext cx="6309688" cy="763524"/>
          </a:xfrm>
        </p:spPr>
        <p:txBody>
          <a:bodyPr>
            <a:normAutofit/>
          </a:bodyPr>
          <a:lstStyle/>
          <a:p>
            <a:pPr algn="r" rtl="1"/>
            <a:r>
              <a:rPr lang="fa-IR" b="1" dirty="0">
                <a:effectLst/>
              </a:rPr>
              <a:t>وصل شدن به سرور با </a:t>
            </a:r>
            <a:r>
              <a:rPr lang="en-US" b="1" dirty="0">
                <a:effectLst/>
                <a:latin typeface="NPIAbgine" panose="02000506000000020003" pitchFamily="2" charset="0"/>
                <a:cs typeface="B Titr" panose="00000700000000000000" pitchFamily="2" charset="-78"/>
              </a:rPr>
              <a:t>SSH</a:t>
            </a:r>
            <a:r>
              <a:rPr lang="en-US" b="1" dirty="0" smtClean="0">
                <a:effectLst/>
              </a:rPr>
              <a:t> </a:t>
            </a:r>
            <a:endParaRPr lang="en-US" sz="3200" dirty="0">
              <a:cs typeface="B Titr" panose="00000700000000000000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60102" y="1022669"/>
            <a:ext cx="67190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200" b="1" dirty="0">
                <a:solidFill>
                  <a:schemeClr val="bg1"/>
                </a:solidFill>
                <a:cs typeface="B Koodak" panose="00000700000000000000" pitchFamily="2" charset="-78"/>
              </a:rPr>
              <a:t>در ویندوز هم در صورت نصب بودن پکیج ها (</a:t>
            </a:r>
            <a:r>
              <a:rPr lang="en-US" sz="2200" b="1" dirty="0" err="1">
                <a:solidFill>
                  <a:schemeClr val="bg1"/>
                </a:solidFill>
                <a:cs typeface="B Koodak" panose="00000700000000000000" pitchFamily="2" charset="-78"/>
              </a:rPr>
              <a:t>OpenSSH</a:t>
            </a:r>
            <a:r>
              <a:rPr lang="en-US" sz="2200" b="1" dirty="0">
                <a:solidFill>
                  <a:schemeClr val="bg1"/>
                </a:solidFill>
                <a:cs typeface="B Koodak" panose="00000700000000000000" pitchFamily="2" charset="-78"/>
              </a:rPr>
              <a:t> Client</a:t>
            </a:r>
            <a:r>
              <a:rPr lang="fa-IR" sz="2200" b="1" dirty="0" smtClean="0">
                <a:solidFill>
                  <a:schemeClr val="bg1"/>
                </a:solidFill>
                <a:cs typeface="B Koodak" panose="00000700000000000000" pitchFamily="2" charset="-78"/>
              </a:rPr>
              <a:t>)</a:t>
            </a:r>
            <a:endParaRPr lang="en-US" sz="2200" b="1" dirty="0" smtClean="0">
              <a:solidFill>
                <a:schemeClr val="bg1"/>
              </a:solidFill>
              <a:cs typeface="B Koodak" panose="000007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200" b="1" dirty="0" smtClean="0">
                <a:solidFill>
                  <a:schemeClr val="bg1"/>
                </a:solidFill>
                <a:cs typeface="B Koodak" panose="00000700000000000000" pitchFamily="2" charset="-78"/>
              </a:rPr>
              <a:t>می </a:t>
            </a:r>
            <a:r>
              <a:rPr lang="fa-IR" sz="2200" b="1" dirty="0">
                <a:solidFill>
                  <a:schemeClr val="bg1"/>
                </a:solidFill>
                <a:cs typeface="B Koodak" panose="00000700000000000000" pitchFamily="2" charset="-78"/>
              </a:rPr>
              <a:t>شود با </a:t>
            </a:r>
            <a:r>
              <a:rPr lang="en-US" sz="2200" b="1" dirty="0">
                <a:solidFill>
                  <a:schemeClr val="bg1"/>
                </a:solidFill>
                <a:cs typeface="B Koodak" panose="00000700000000000000" pitchFamily="2" charset="-78"/>
              </a:rPr>
              <a:t>windows power shell </a:t>
            </a:r>
            <a:r>
              <a:rPr lang="fa-IR" sz="2200" b="1" dirty="0">
                <a:solidFill>
                  <a:schemeClr val="bg1"/>
                </a:solidFill>
                <a:cs typeface="B Koodak" panose="00000700000000000000" pitchFamily="2" charset="-78"/>
              </a:rPr>
              <a:t> به سرور وصل شد. </a:t>
            </a:r>
            <a:endParaRPr lang="en-US" sz="2200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2491" y="2198862"/>
            <a:ext cx="53446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>
                <a:solidFill>
                  <a:schemeClr val="bg1"/>
                </a:solidFill>
              </a:rPr>
              <a:t>با </a:t>
            </a:r>
            <a:r>
              <a:rPr lang="fa-IR" sz="2400" b="1" dirty="0" smtClean="0">
                <a:solidFill>
                  <a:schemeClr val="bg1"/>
                </a:solidFill>
              </a:rPr>
              <a:t>کد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  </a:t>
            </a:r>
            <a:r>
              <a:rPr lang="fa-IR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ssh username(root)@192.1.1.10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2810571"/>
            <a:ext cx="6993170" cy="220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8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617"/>
            <a:ext cx="7429225" cy="763524"/>
          </a:xfrm>
        </p:spPr>
        <p:txBody>
          <a:bodyPr>
            <a:normAutofit/>
          </a:bodyPr>
          <a:lstStyle/>
          <a:p>
            <a:pPr algn="r" rtl="1"/>
            <a:r>
              <a:rPr lang="fa-IR" sz="3200" dirty="0" smtClean="0">
                <a:latin typeface="NPIAbgine" panose="02000506000000020003" pitchFamily="2" charset="0"/>
                <a:cs typeface="B Titr" panose="00000700000000000000" pitchFamily="2" charset="-78"/>
              </a:rPr>
              <a:t>نرم افزار </a:t>
            </a:r>
            <a:r>
              <a:rPr lang="en-US" sz="3200" dirty="0" smtClean="0">
                <a:latin typeface="NPIAbgine" panose="02000506000000020003" pitchFamily="2" charset="0"/>
                <a:cs typeface="B Titr" panose="00000700000000000000" pitchFamily="2" charset="-78"/>
              </a:rPr>
              <a:t>Putty</a:t>
            </a:r>
            <a:endParaRPr lang="en-US" sz="3200" dirty="0">
              <a:latin typeface="NPIAbgine" panose="02000506000000020003" pitchFamily="2" charset="0"/>
              <a:cs typeface="B Titr" panose="000007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14561" y="1197405"/>
            <a:ext cx="931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>
                <a:cs typeface="B Koodak" panose="00000700000000000000" pitchFamily="2" charset="-78"/>
              </a:rPr>
              <a:t>در ویندوز می توانید از نرم افزار منبع باز و رایگان </a:t>
            </a:r>
            <a:r>
              <a:rPr lang="en-US" sz="2400" b="1" dirty="0">
                <a:cs typeface="B Koodak" panose="00000700000000000000" pitchFamily="2" charset="-78"/>
              </a:rPr>
              <a:t> </a:t>
            </a:r>
            <a:r>
              <a:rPr lang="en-US" sz="2400" b="1" dirty="0">
                <a:latin typeface="NPIAbgine" panose="02000506000000020003" pitchFamily="2" charset="0"/>
                <a:cs typeface="B Koodak" panose="00000700000000000000" pitchFamily="2" charset="-78"/>
              </a:rPr>
              <a:t>Putty</a:t>
            </a:r>
            <a:r>
              <a:rPr lang="en-US" sz="2400" b="1" dirty="0">
                <a:cs typeface="B Koodak" panose="00000700000000000000" pitchFamily="2" charset="-78"/>
              </a:rPr>
              <a:t> </a:t>
            </a:r>
            <a:r>
              <a:rPr lang="fa-IR" sz="2400" b="1" dirty="0">
                <a:cs typeface="B Koodak" panose="00000700000000000000" pitchFamily="2" charset="-78"/>
              </a:rPr>
              <a:t>استفاده کنید.(رایج ترین راه)</a:t>
            </a:r>
            <a:endParaRPr lang="en-US" sz="2400" dirty="0">
              <a:cs typeface="B Koodak" panose="000007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1960930"/>
            <a:ext cx="90004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2000" b="1" dirty="0">
                <a:cs typeface="B Koodak" panose="00000700000000000000" pitchFamily="2" charset="-78"/>
              </a:rPr>
              <a:t> </a:t>
            </a:r>
            <a:r>
              <a:rPr lang="en-US" sz="2000" b="1" dirty="0" err="1">
                <a:latin typeface="NPIAbgine" panose="02000506000000020003" pitchFamily="2" charset="0"/>
                <a:cs typeface="B Koodak" panose="00000700000000000000" pitchFamily="2" charset="-78"/>
              </a:rPr>
              <a:t>PuTTY</a:t>
            </a:r>
            <a:r>
              <a:rPr lang="en-US" sz="2000" dirty="0">
                <a:cs typeface="B Koodak" panose="00000700000000000000" pitchFamily="2" charset="-78"/>
              </a:rPr>
              <a:t> </a:t>
            </a:r>
            <a:r>
              <a:rPr lang="fa-IR" sz="2000" dirty="0">
                <a:cs typeface="B Koodak" panose="00000700000000000000" pitchFamily="2" charset="-78"/>
              </a:rPr>
              <a:t>یک نرم‌افزار رایگان ارتباط از راه دور است که از پروتکل‌های مختلفی چون </a:t>
            </a:r>
            <a:r>
              <a:rPr lang="en-US" sz="2000" dirty="0">
                <a:cs typeface="B Koodak" panose="00000700000000000000" pitchFamily="2" charset="-78"/>
              </a:rPr>
              <a:t>SSH، Telnet، </a:t>
            </a:r>
            <a:r>
              <a:rPr lang="en-US" sz="2000" dirty="0" err="1">
                <a:cs typeface="B Koodak" panose="00000700000000000000" pitchFamily="2" charset="-78"/>
              </a:rPr>
              <a:t>rLogin</a:t>
            </a:r>
            <a:r>
              <a:rPr lang="en-US" sz="2000" dirty="0">
                <a:cs typeface="B Koodak" panose="00000700000000000000" pitchFamily="2" charset="-78"/>
              </a:rPr>
              <a:t> </a:t>
            </a:r>
            <a:r>
              <a:rPr lang="fa-IR" sz="2000" dirty="0">
                <a:cs typeface="B Koodak" panose="00000700000000000000" pitchFamily="2" charset="-78"/>
              </a:rPr>
              <a:t>و </a:t>
            </a:r>
            <a:r>
              <a:rPr lang="en-US" sz="2000" dirty="0">
                <a:cs typeface="B Koodak" panose="00000700000000000000" pitchFamily="2" charset="-78"/>
              </a:rPr>
              <a:t>SCP </a:t>
            </a:r>
            <a:r>
              <a:rPr lang="fa-IR" sz="2000" dirty="0">
                <a:cs typeface="B Koodak" panose="00000700000000000000" pitchFamily="2" charset="-78"/>
              </a:rPr>
              <a:t>پشتیبانی می‌کند. </a:t>
            </a:r>
            <a:endParaRPr lang="fa-IR" sz="2000" dirty="0" smtClean="0">
              <a:cs typeface="B Koodak" panose="000007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000" dirty="0" smtClean="0">
                <a:cs typeface="B Koodak" panose="00000700000000000000" pitchFamily="2" charset="-78"/>
              </a:rPr>
              <a:t>این </a:t>
            </a:r>
            <a:r>
              <a:rPr lang="fa-IR" sz="2000" dirty="0">
                <a:cs typeface="B Koodak" panose="00000700000000000000" pitchFamily="2" charset="-78"/>
              </a:rPr>
              <a:t>نرم افزار بصورت رسمی ‌برای سیستم ‌عامل ویندوز ارائه شده‌است، اما در پلت‌فرم‌های مختلف </a:t>
            </a:r>
            <a:r>
              <a:rPr lang="en-US" sz="2000" dirty="0">
                <a:latin typeface="NPIAbgine" panose="02000506000000020003" pitchFamily="2" charset="0"/>
                <a:cs typeface="B Koodak" panose="00000700000000000000" pitchFamily="2" charset="-78"/>
              </a:rPr>
              <a:t>UNIX</a:t>
            </a:r>
            <a:r>
              <a:rPr lang="en-US" sz="2000" dirty="0">
                <a:cs typeface="B Koodak" panose="00000700000000000000" pitchFamily="2" charset="-78"/>
              </a:rPr>
              <a:t> </a:t>
            </a:r>
            <a:r>
              <a:rPr lang="fa-IR" sz="2000" dirty="0">
                <a:cs typeface="B Koodak" panose="00000700000000000000" pitchFamily="2" charset="-78"/>
              </a:rPr>
              <a:t>نیز، در دسترس است</a:t>
            </a:r>
            <a:r>
              <a:rPr lang="fa-IR" sz="2000" dirty="0" smtClean="0">
                <a:cs typeface="B Koodak" panose="00000700000000000000" pitchFamily="2" charset="-78"/>
              </a:rPr>
              <a:t>.</a:t>
            </a:r>
            <a:endParaRPr lang="en-US" sz="2000" dirty="0" smtClean="0">
              <a:cs typeface="B Koodak" panose="000007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000" dirty="0">
                <a:cs typeface="B Koodak" panose="00000700000000000000" pitchFamily="2" charset="-78"/>
              </a:rPr>
              <a:t>از جمله کاربرد </a:t>
            </a:r>
            <a:r>
              <a:rPr lang="en-US" sz="2000" b="1" dirty="0">
                <a:latin typeface="NPIAbgine" panose="02000506000000020003" pitchFamily="2" charset="0"/>
                <a:cs typeface="B Koodak" panose="00000700000000000000" pitchFamily="2" charset="-78"/>
              </a:rPr>
              <a:t>Putty</a:t>
            </a:r>
            <a:r>
              <a:rPr lang="en-US" sz="2000" dirty="0">
                <a:cs typeface="B Koodak" panose="00000700000000000000" pitchFamily="2" charset="-78"/>
              </a:rPr>
              <a:t> </a:t>
            </a:r>
            <a:r>
              <a:rPr lang="fa-IR" sz="2000" dirty="0">
                <a:cs typeface="B Koodak" panose="00000700000000000000" pitchFamily="2" charset="-78"/>
              </a:rPr>
              <a:t>را می توان به این صورت تعریف کرد که با بعنوان یک ابزاری است که امکان اتصال به </a:t>
            </a:r>
            <a:r>
              <a:rPr lang="fa-IR" sz="2000" dirty="0" smtClean="0">
                <a:cs typeface="B Koodak" panose="00000700000000000000" pitchFamily="2" charset="-78"/>
              </a:rPr>
              <a:t>سرور مجازی</a:t>
            </a:r>
            <a:r>
              <a:rPr lang="fa-IR" sz="2000" dirty="0">
                <a:cs typeface="B Koodak" panose="00000700000000000000" pitchFamily="2" charset="-78"/>
              </a:rPr>
              <a:t> </a:t>
            </a:r>
            <a:r>
              <a:rPr lang="fa-IR" sz="2000" dirty="0" smtClean="0">
                <a:cs typeface="B Koodak" panose="00000700000000000000" pitchFamily="2" charset="-78"/>
              </a:rPr>
              <a:t>یاسرور ابری</a:t>
            </a:r>
            <a:r>
              <a:rPr lang="fa-IR" sz="2000" dirty="0">
                <a:cs typeface="B Koodak" panose="00000700000000000000" pitchFamily="2" charset="-78"/>
              </a:rPr>
              <a:t> از طریق </a:t>
            </a:r>
            <a:r>
              <a:rPr lang="en-US" sz="2000" dirty="0" smtClean="0">
                <a:latin typeface="NPIAbgine" panose="02000506000000020003" pitchFamily="2" charset="0"/>
                <a:cs typeface="B Titr" panose="00000700000000000000" pitchFamily="2" charset="-78"/>
              </a:rPr>
              <a:t>SSH</a:t>
            </a:r>
            <a:r>
              <a:rPr lang="en-US" sz="2000" dirty="0" smtClean="0">
                <a:cs typeface="B Koodak" panose="00000700000000000000" pitchFamily="2" charset="-78"/>
              </a:rPr>
              <a:t> </a:t>
            </a:r>
            <a:r>
              <a:rPr lang="fa-IR" sz="2000" dirty="0">
                <a:cs typeface="B Koodak" panose="00000700000000000000" pitchFamily="2" charset="-78"/>
              </a:rPr>
              <a:t>می دهد.</a:t>
            </a:r>
            <a:endParaRPr lang="en-US" sz="2000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31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899E777-9B06-B082-97D0-81A736D5983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429225" cy="76352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50000"/>
              </a:lnSpc>
            </a:pPr>
            <a:r>
              <a:rPr lang="fa-IR" sz="3200" dirty="0" smtClean="0">
                <a:solidFill>
                  <a:schemeClr val="bg1"/>
                </a:solidFill>
                <a:cs typeface="B Titr" panose="00000700000000000000" pitchFamily="2" charset="-78"/>
              </a:rPr>
              <a:t>چگونه با </a:t>
            </a:r>
            <a:r>
              <a:rPr lang="en-US" sz="3200" dirty="0" smtClean="0">
                <a:solidFill>
                  <a:schemeClr val="bg1"/>
                </a:solidFill>
                <a:latin typeface="NPIAbgine" panose="02000506000000020003" pitchFamily="2" charset="0"/>
                <a:cs typeface="B Titr" panose="00000700000000000000" pitchFamily="2" charset="-78"/>
              </a:rPr>
              <a:t>Putty</a:t>
            </a:r>
            <a:r>
              <a:rPr lang="en-US" sz="3200" dirty="0" smtClean="0">
                <a:solidFill>
                  <a:schemeClr val="bg1"/>
                </a:solidFill>
                <a:cs typeface="B Titr" panose="00000700000000000000" pitchFamily="2" charset="-78"/>
              </a:rPr>
              <a:t> </a:t>
            </a:r>
            <a:r>
              <a:rPr lang="fa-IR" sz="3200" dirty="0" smtClean="0">
                <a:solidFill>
                  <a:schemeClr val="bg1"/>
                </a:solidFill>
                <a:cs typeface="B Titr" panose="00000700000000000000" pitchFamily="2" charset="-78"/>
              </a:rPr>
              <a:t> به سرور متصل شویم</a:t>
            </a:r>
            <a:endParaRPr lang="en-US" sz="320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20" name="Google Shape;3479;p79">
            <a:hlinkClick r:id="" action="ppaction://noaction"/>
            <a:extLst>
              <a:ext uri="{FF2B5EF4-FFF2-40B4-BE49-F238E27FC236}">
                <a16:creationId xmlns:a16="http://schemas.microsoft.com/office/drawing/2014/main" id="{AAB3CA74-5FB1-7F70-3F11-EFB599B47583}"/>
              </a:ext>
            </a:extLst>
          </p:cNvPr>
          <p:cNvSpPr/>
          <p:nvPr/>
        </p:nvSpPr>
        <p:spPr>
          <a:xfrm>
            <a:off x="6052346" y="1814104"/>
            <a:ext cx="2643453" cy="2436733"/>
          </a:xfrm>
          <a:prstGeom prst="roundRect">
            <a:avLst>
              <a:gd name="adj" fmla="val 5570"/>
            </a:avLst>
          </a:prstGeom>
          <a:solidFill>
            <a:sysClr val="window" lastClr="FFFFFF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B Nazanin" panose="00000400000000000000" pitchFamily="2" charset="-78"/>
            </a:endParaRPr>
          </a:p>
        </p:txBody>
      </p:sp>
      <p:sp>
        <p:nvSpPr>
          <p:cNvPr id="21" name="Google Shape;3480;p79">
            <a:hlinkClick r:id="" action="ppaction://noaction"/>
            <a:extLst>
              <a:ext uri="{FF2B5EF4-FFF2-40B4-BE49-F238E27FC236}">
                <a16:creationId xmlns:a16="http://schemas.microsoft.com/office/drawing/2014/main" id="{8A900B78-6E68-9814-DE6C-631AA009B1DB}"/>
              </a:ext>
            </a:extLst>
          </p:cNvPr>
          <p:cNvSpPr/>
          <p:nvPr/>
        </p:nvSpPr>
        <p:spPr>
          <a:xfrm>
            <a:off x="3250253" y="1814104"/>
            <a:ext cx="2643453" cy="2436733"/>
          </a:xfrm>
          <a:prstGeom prst="roundRect">
            <a:avLst>
              <a:gd name="adj" fmla="val 5570"/>
            </a:avLst>
          </a:prstGeom>
          <a:solidFill>
            <a:sysClr val="window" lastClr="FFFFFF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B Nazanin" panose="00000400000000000000" pitchFamily="2" charset="-78"/>
            </a:endParaRPr>
          </a:p>
        </p:txBody>
      </p:sp>
      <p:sp>
        <p:nvSpPr>
          <p:cNvPr id="22" name="Google Shape;3481;p79">
            <a:hlinkClick r:id="" action="ppaction://noaction"/>
            <a:extLst>
              <a:ext uri="{FF2B5EF4-FFF2-40B4-BE49-F238E27FC236}">
                <a16:creationId xmlns:a16="http://schemas.microsoft.com/office/drawing/2014/main" id="{C5A907AF-6420-EB9B-5A46-6F20795CF871}"/>
              </a:ext>
            </a:extLst>
          </p:cNvPr>
          <p:cNvSpPr/>
          <p:nvPr/>
        </p:nvSpPr>
        <p:spPr>
          <a:xfrm>
            <a:off x="448200" y="1814104"/>
            <a:ext cx="2643453" cy="2436733"/>
          </a:xfrm>
          <a:prstGeom prst="roundRect">
            <a:avLst>
              <a:gd name="adj" fmla="val 5570"/>
            </a:avLst>
          </a:prstGeom>
          <a:solidFill>
            <a:sysClr val="window" lastClr="FFFFFF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B Nazanin" panose="00000400000000000000" pitchFamily="2" charset="-78"/>
            </a:endParaRPr>
          </a:p>
        </p:txBody>
      </p:sp>
      <p:sp>
        <p:nvSpPr>
          <p:cNvPr id="23" name="Google Shape;3483;p79">
            <a:hlinkClick r:id="" action="ppaction://noaction"/>
            <a:extLst>
              <a:ext uri="{FF2B5EF4-FFF2-40B4-BE49-F238E27FC236}">
                <a16:creationId xmlns:a16="http://schemas.microsoft.com/office/drawing/2014/main" id="{8D03F7F3-A367-A648-5235-92ACC8CDD740}"/>
              </a:ext>
            </a:extLst>
          </p:cNvPr>
          <p:cNvSpPr/>
          <p:nvPr/>
        </p:nvSpPr>
        <p:spPr>
          <a:xfrm>
            <a:off x="1435822" y="1502815"/>
            <a:ext cx="668209" cy="668209"/>
          </a:xfrm>
          <a:prstGeom prst="ellipse">
            <a:avLst/>
          </a:prstGeom>
          <a:solidFill>
            <a:srgbClr val="E7E6E6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B Nazanin" panose="00000400000000000000" pitchFamily="2" charset="-78"/>
            </a:endParaRPr>
          </a:p>
        </p:txBody>
      </p:sp>
      <p:sp>
        <p:nvSpPr>
          <p:cNvPr id="24" name="Google Shape;3484;p79">
            <a:hlinkClick r:id="" action="ppaction://noaction"/>
            <a:extLst>
              <a:ext uri="{FF2B5EF4-FFF2-40B4-BE49-F238E27FC236}">
                <a16:creationId xmlns:a16="http://schemas.microsoft.com/office/drawing/2014/main" id="{D8D5783E-0BF1-FBCA-44B7-1FD44ADCAE01}"/>
              </a:ext>
            </a:extLst>
          </p:cNvPr>
          <p:cNvSpPr/>
          <p:nvPr/>
        </p:nvSpPr>
        <p:spPr>
          <a:xfrm>
            <a:off x="7039968" y="1502815"/>
            <a:ext cx="668209" cy="668209"/>
          </a:xfrm>
          <a:prstGeom prst="ellipse">
            <a:avLst/>
          </a:prstGeom>
          <a:solidFill>
            <a:srgbClr val="E7E6E6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B Nazanin" panose="00000400000000000000" pitchFamily="2" charset="-78"/>
            </a:endParaRPr>
          </a:p>
        </p:txBody>
      </p:sp>
      <p:sp>
        <p:nvSpPr>
          <p:cNvPr id="25" name="Google Shape;3485;p79">
            <a:hlinkClick r:id="" action="ppaction://noaction"/>
            <a:extLst>
              <a:ext uri="{FF2B5EF4-FFF2-40B4-BE49-F238E27FC236}">
                <a16:creationId xmlns:a16="http://schemas.microsoft.com/office/drawing/2014/main" id="{1B2CE358-A1BA-D745-F46B-72E1A960976D}"/>
              </a:ext>
            </a:extLst>
          </p:cNvPr>
          <p:cNvSpPr/>
          <p:nvPr/>
        </p:nvSpPr>
        <p:spPr>
          <a:xfrm>
            <a:off x="4221771" y="1502815"/>
            <a:ext cx="668209" cy="668209"/>
          </a:xfrm>
          <a:prstGeom prst="ellipse">
            <a:avLst/>
          </a:prstGeom>
          <a:solidFill>
            <a:srgbClr val="E7E6E6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B Nazanin" panose="00000400000000000000" pitchFamily="2" charset="-78"/>
            </a:endParaRPr>
          </a:p>
        </p:txBody>
      </p:sp>
      <p:sp>
        <p:nvSpPr>
          <p:cNvPr id="28" name="Google Shape;3512;p79">
            <a:hlinkClick r:id="" action="ppaction://noaction"/>
            <a:extLst>
              <a:ext uri="{FF2B5EF4-FFF2-40B4-BE49-F238E27FC236}">
                <a16:creationId xmlns:a16="http://schemas.microsoft.com/office/drawing/2014/main" id="{50C5C89E-2D0C-A346-495B-6C31467782D7}"/>
              </a:ext>
            </a:extLst>
          </p:cNvPr>
          <p:cNvSpPr txBox="1">
            <a:spLocks/>
          </p:cNvSpPr>
          <p:nvPr/>
        </p:nvSpPr>
        <p:spPr>
          <a:xfrm>
            <a:off x="6107498" y="2361816"/>
            <a:ext cx="2643453" cy="134130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1">
              <a:defRPr/>
            </a:pPr>
            <a:r>
              <a:rPr lang="fa-IR" sz="2000" b="0" dirty="0">
                <a:solidFill>
                  <a:schemeClr val="tx1"/>
                </a:solidFill>
                <a:cs typeface="B Koodak" panose="00000700000000000000" pitchFamily="2" charset="-78"/>
              </a:rPr>
              <a:t>در بخش </a:t>
            </a:r>
            <a:r>
              <a:rPr lang="en-US" sz="2000" b="0" dirty="0" smtClean="0">
                <a:solidFill>
                  <a:schemeClr val="tx1"/>
                </a:solidFill>
                <a:cs typeface="B Koodak" panose="00000700000000000000" pitchFamily="2" charset="-78"/>
              </a:rPr>
              <a:t>Host</a:t>
            </a:r>
            <a:r>
              <a:rPr lang="fa-IR" sz="2000" b="0" dirty="0" smtClean="0">
                <a:solidFill>
                  <a:schemeClr val="tx1"/>
                </a:solidFill>
                <a:cs typeface="B Koodak" panose="00000700000000000000" pitchFamily="2" charset="-78"/>
              </a:rPr>
              <a:t> </a:t>
            </a:r>
            <a:r>
              <a:rPr lang="en-US" sz="2000" b="0" dirty="0" smtClean="0">
                <a:solidFill>
                  <a:schemeClr val="tx1"/>
                </a:solidFill>
                <a:cs typeface="B Koodak" panose="00000700000000000000" pitchFamily="2" charset="-78"/>
              </a:rPr>
              <a:t> </a:t>
            </a:r>
            <a:r>
              <a:rPr lang="fa-IR" sz="2000" b="0" dirty="0">
                <a:solidFill>
                  <a:schemeClr val="tx1"/>
                </a:solidFill>
                <a:cs typeface="B Koodak" panose="00000700000000000000" pitchFamily="2" charset="-78"/>
              </a:rPr>
              <a:t>آدرس </a:t>
            </a:r>
            <a:r>
              <a:rPr lang="en-US" sz="2000" b="0" dirty="0">
                <a:solidFill>
                  <a:schemeClr val="tx1"/>
                </a:solidFill>
                <a:cs typeface="B Koodak" panose="00000700000000000000" pitchFamily="2" charset="-78"/>
              </a:rPr>
              <a:t>IP </a:t>
            </a:r>
            <a:r>
              <a:rPr lang="fa-IR" sz="2000" b="0" dirty="0">
                <a:solidFill>
                  <a:schemeClr val="tx1"/>
                </a:solidFill>
                <a:cs typeface="B Koodak" panose="00000700000000000000" pitchFamily="2" charset="-78"/>
              </a:rPr>
              <a:t>سرور مقصد را وارد می‌کنیم.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a-IR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Estedad Black" panose="02000A03000000000000" pitchFamily="2" charset="-78"/>
              <a:cs typeface="B Nazanin" panose="00000400000000000000" pitchFamily="2" charset="-78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8FB9DB-24A4-0763-8D93-1D087A40784F}"/>
              </a:ext>
            </a:extLst>
          </p:cNvPr>
          <p:cNvSpPr txBox="1"/>
          <p:nvPr/>
        </p:nvSpPr>
        <p:spPr>
          <a:xfrm>
            <a:off x="4261104" y="1581808"/>
            <a:ext cx="5895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3200" dirty="0">
                <a:solidFill>
                  <a:prstClr val="black"/>
                </a:solidFill>
                <a:latin typeface="Estedad Black" panose="02000A03000000000000" pitchFamily="2" charset="-78"/>
                <a:cs typeface="B Nazanin" panose="00000400000000000000" pitchFamily="2" charset="-78"/>
              </a:rPr>
              <a:t>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4F6DA0-DA10-5A50-3F3C-2E6DCAE24836}"/>
              </a:ext>
            </a:extLst>
          </p:cNvPr>
          <p:cNvSpPr txBox="1"/>
          <p:nvPr/>
        </p:nvSpPr>
        <p:spPr>
          <a:xfrm>
            <a:off x="7079301" y="1581808"/>
            <a:ext cx="5895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3200" dirty="0">
                <a:solidFill>
                  <a:prstClr val="black"/>
                </a:solidFill>
                <a:latin typeface="Estedad Black" panose="02000A03000000000000" pitchFamily="2" charset="-78"/>
                <a:cs typeface="B Nazanin" panose="00000400000000000000" pitchFamily="2" charset="-78"/>
              </a:rPr>
              <a:t>01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71D40D-071F-2269-DFB2-B7D90B633F73}"/>
              </a:ext>
            </a:extLst>
          </p:cNvPr>
          <p:cNvSpPr txBox="1"/>
          <p:nvPr/>
        </p:nvSpPr>
        <p:spPr>
          <a:xfrm>
            <a:off x="1470952" y="1581808"/>
            <a:ext cx="5895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3200" dirty="0">
                <a:solidFill>
                  <a:prstClr val="black"/>
                </a:solidFill>
                <a:latin typeface="Estedad Black" panose="02000A03000000000000" pitchFamily="2" charset="-78"/>
                <a:cs typeface="B Nazanin" panose="00000400000000000000" pitchFamily="2" charset="-78"/>
              </a:rPr>
              <a:t>03</a:t>
            </a:r>
          </a:p>
        </p:txBody>
      </p:sp>
      <p:sp>
        <p:nvSpPr>
          <p:cNvPr id="19" name="Google Shape;3512;p79">
            <a:hlinkClick r:id="" action="ppaction://noaction"/>
            <a:extLst>
              <a:ext uri="{FF2B5EF4-FFF2-40B4-BE49-F238E27FC236}">
                <a16:creationId xmlns:a16="http://schemas.microsoft.com/office/drawing/2014/main" id="{50C5C89E-2D0C-A346-495B-6C31467782D7}"/>
              </a:ext>
            </a:extLst>
          </p:cNvPr>
          <p:cNvSpPr txBox="1">
            <a:spLocks/>
          </p:cNvSpPr>
          <p:nvPr/>
        </p:nvSpPr>
        <p:spPr>
          <a:xfrm>
            <a:off x="3317921" y="2419045"/>
            <a:ext cx="2643453" cy="134130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1">
              <a:defRPr/>
            </a:pPr>
            <a:r>
              <a:rPr lang="fa-IR" sz="2000" b="0" dirty="0" smtClean="0">
                <a:solidFill>
                  <a:schemeClr val="tx1"/>
                </a:solidFill>
                <a:cs typeface="B Koodak" panose="00000700000000000000" pitchFamily="2" charset="-78"/>
              </a:rPr>
              <a:t>در بخش </a:t>
            </a:r>
            <a:r>
              <a:rPr lang="en-US" sz="2000" b="0" dirty="0" smtClean="0">
                <a:solidFill>
                  <a:schemeClr val="tx1"/>
                </a:solidFill>
                <a:cs typeface="B Koodak" panose="00000700000000000000" pitchFamily="2" charset="-78"/>
              </a:rPr>
              <a:t>PORT</a:t>
            </a:r>
            <a:r>
              <a:rPr lang="fa-IR" sz="2000" b="0" dirty="0" smtClean="0">
                <a:solidFill>
                  <a:schemeClr val="tx1"/>
                </a:solidFill>
                <a:cs typeface="B Koodak" panose="00000700000000000000" pitchFamily="2" charset="-78"/>
              </a:rPr>
              <a:t> </a:t>
            </a:r>
            <a:r>
              <a:rPr lang="en-US" sz="2000" b="0" dirty="0" smtClean="0">
                <a:solidFill>
                  <a:schemeClr val="tx1"/>
                </a:solidFill>
                <a:cs typeface="B Koodak" panose="00000700000000000000" pitchFamily="2" charset="-78"/>
              </a:rPr>
              <a:t> </a:t>
            </a:r>
            <a:r>
              <a:rPr lang="fa-IR" sz="2000" b="0" dirty="0" smtClean="0">
                <a:solidFill>
                  <a:schemeClr val="tx1"/>
                </a:solidFill>
                <a:cs typeface="B Koodak" panose="00000700000000000000" pitchFamily="2" charset="-78"/>
              </a:rPr>
              <a:t>شماره پورت را وارد می‌کنیم.</a:t>
            </a:r>
          </a:p>
          <a:p>
            <a:pPr marL="0" indent="0" rtl="1">
              <a:defRPr/>
            </a:pPr>
            <a:r>
              <a:rPr lang="fa-IR" sz="2000" b="0" dirty="0" smtClean="0">
                <a:solidFill>
                  <a:schemeClr val="tx1"/>
                </a:solidFill>
                <a:cs typeface="B Koodak" panose="00000700000000000000" pitchFamily="2" charset="-78"/>
              </a:rPr>
              <a:t>پیش فرض 22.</a:t>
            </a:r>
            <a:endParaRPr lang="fa-IR" sz="2000" b="0" dirty="0">
              <a:solidFill>
                <a:schemeClr val="tx1"/>
              </a:solidFill>
              <a:cs typeface="B Koodak" panose="00000700000000000000" pitchFamily="2" charset="-78"/>
            </a:endParaRP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a-IR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Estedad Black" panose="02000A03000000000000" pitchFamily="2" charset="-78"/>
              <a:cs typeface="B Nazanin" panose="00000400000000000000" pitchFamily="2" charset="-78"/>
            </a:endParaRPr>
          </a:p>
        </p:txBody>
      </p:sp>
      <p:sp>
        <p:nvSpPr>
          <p:cNvPr id="35" name="Google Shape;3512;p79">
            <a:hlinkClick r:id="" action="ppaction://noaction"/>
            <a:extLst>
              <a:ext uri="{FF2B5EF4-FFF2-40B4-BE49-F238E27FC236}">
                <a16:creationId xmlns:a16="http://schemas.microsoft.com/office/drawing/2014/main" id="{50C5C89E-2D0C-A346-495B-6C31467782D7}"/>
              </a:ext>
            </a:extLst>
          </p:cNvPr>
          <p:cNvSpPr txBox="1">
            <a:spLocks/>
          </p:cNvSpPr>
          <p:nvPr/>
        </p:nvSpPr>
        <p:spPr>
          <a:xfrm>
            <a:off x="583496" y="2539996"/>
            <a:ext cx="2643453" cy="134130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a-IR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Estedad Black" panose="02000A03000000000000" pitchFamily="2" charset="-78"/>
              <a:cs typeface="B Nazanin" panose="00000400000000000000" pitchFamily="2" charset="-78"/>
            </a:endParaRPr>
          </a:p>
        </p:txBody>
      </p:sp>
      <p:sp>
        <p:nvSpPr>
          <p:cNvPr id="36" name="Google Shape;3512;p79">
            <a:hlinkClick r:id="" action="ppaction://noaction"/>
            <a:extLst>
              <a:ext uri="{FF2B5EF4-FFF2-40B4-BE49-F238E27FC236}">
                <a16:creationId xmlns:a16="http://schemas.microsoft.com/office/drawing/2014/main" id="{50C5C89E-2D0C-A346-495B-6C31467782D7}"/>
              </a:ext>
            </a:extLst>
          </p:cNvPr>
          <p:cNvSpPr txBox="1">
            <a:spLocks/>
          </p:cNvSpPr>
          <p:nvPr/>
        </p:nvSpPr>
        <p:spPr>
          <a:xfrm>
            <a:off x="503352" y="2245576"/>
            <a:ext cx="2643453" cy="134130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2000" b="0" dirty="0">
                <a:solidFill>
                  <a:schemeClr val="tx1"/>
                </a:solidFill>
                <a:cs typeface="B Koodak" panose="00000700000000000000" pitchFamily="2" charset="-78"/>
              </a:rPr>
              <a:t>نوع ارتباط را در بخش </a:t>
            </a:r>
            <a:r>
              <a:rPr lang="en-US" sz="2000" b="0" dirty="0">
                <a:solidFill>
                  <a:schemeClr val="tx1"/>
                </a:solidFill>
                <a:cs typeface="B Koodak" panose="00000700000000000000" pitchFamily="2" charset="-78"/>
              </a:rPr>
              <a:t>Connection </a:t>
            </a:r>
            <a:r>
              <a:rPr lang="en-US" sz="2000" b="0" dirty="0" smtClean="0">
                <a:solidFill>
                  <a:schemeClr val="tx1"/>
                </a:solidFill>
                <a:cs typeface="B Koodak" panose="00000700000000000000" pitchFamily="2" charset="-78"/>
              </a:rPr>
              <a:t>type</a:t>
            </a:r>
            <a:endParaRPr lang="fa-IR" sz="2000" b="0" dirty="0" smtClean="0">
              <a:solidFill>
                <a:schemeClr val="tx1"/>
              </a:solidFill>
              <a:cs typeface="B Koodak" panose="00000700000000000000" pitchFamily="2" charset="-78"/>
            </a:endParaRPr>
          </a:p>
          <a:p>
            <a:pPr rtl="1"/>
            <a:r>
              <a:rPr lang="fa-IR" sz="2000" b="0" dirty="0" smtClean="0">
                <a:solidFill>
                  <a:schemeClr val="tx1"/>
                </a:solidFill>
                <a:cs typeface="B Koodak" panose="00000700000000000000" pitchFamily="2" charset="-78"/>
              </a:rPr>
              <a:t>بر روی </a:t>
            </a:r>
            <a:r>
              <a:rPr lang="en-US" sz="2000" b="0" dirty="0" smtClean="0">
                <a:solidFill>
                  <a:schemeClr val="tx1"/>
                </a:solidFill>
                <a:cs typeface="B Koodak" panose="00000700000000000000" pitchFamily="2" charset="-78"/>
              </a:rPr>
              <a:t>SSH </a:t>
            </a:r>
            <a:r>
              <a:rPr lang="fa-IR" sz="2000" b="0" dirty="0" smtClean="0">
                <a:solidFill>
                  <a:schemeClr val="tx1"/>
                </a:solidFill>
                <a:cs typeface="B Koodak" panose="00000700000000000000" pitchFamily="2" charset="-78"/>
              </a:rPr>
              <a:t> قرار می دهیم.</a:t>
            </a:r>
            <a:endParaRPr lang="fa-IR" sz="2000" b="0" dirty="0">
              <a:solidFill>
                <a:schemeClr val="tx1"/>
              </a:solidFill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0" y="281175"/>
            <a:ext cx="4886560" cy="473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96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18F174A-F3D5-2E44-2CFF-FE71F890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195" y="2189988"/>
            <a:ext cx="4935343" cy="763524"/>
          </a:xfrm>
        </p:spPr>
        <p:txBody>
          <a:bodyPr>
            <a:normAutofit/>
          </a:bodyPr>
          <a:lstStyle/>
          <a:p>
            <a:pPr algn="ctr" rtl="1"/>
            <a:r>
              <a:rPr lang="fa-IR" sz="4400" dirty="0">
                <a:cs typeface="B Titr" panose="00000700000000000000" pitchFamily="2" charset="-78"/>
              </a:rPr>
              <a:t>با تشکر از توجه شما</a:t>
            </a:r>
            <a:endParaRPr lang="en-US" sz="4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6870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617"/>
            <a:ext cx="7429225" cy="763524"/>
          </a:xfrm>
        </p:spPr>
        <p:txBody>
          <a:bodyPr>
            <a:normAutofit/>
          </a:bodyPr>
          <a:lstStyle/>
          <a:p>
            <a:pPr algn="r" rtl="1"/>
            <a:r>
              <a:rPr lang="fa-IR" sz="3200" dirty="0" smtClean="0">
                <a:cs typeface="B Titr" panose="00000700000000000000" pitchFamily="2" charset="-78"/>
              </a:rPr>
              <a:t>پروتکل </a:t>
            </a:r>
            <a:r>
              <a:rPr lang="en-US" sz="4000" b="1" dirty="0">
                <a:effectLst/>
                <a:latin typeface="NPIAbgine" panose="02000506000000020003" pitchFamily="2" charset="0"/>
                <a:cs typeface="B Titr" panose="00000700000000000000" pitchFamily="2" charset="-78"/>
              </a:rPr>
              <a:t>T</a:t>
            </a:r>
            <a:r>
              <a:rPr lang="en-US" sz="4000" b="1" dirty="0" smtClean="0">
                <a:effectLst/>
                <a:latin typeface="NPIAbgine" panose="02000506000000020003" pitchFamily="2" charset="0"/>
                <a:cs typeface="B Titr" panose="00000700000000000000" pitchFamily="2" charset="-78"/>
              </a:rPr>
              <a:t>elnet</a:t>
            </a:r>
            <a:endParaRPr lang="en-US" sz="3200" b="1" dirty="0">
              <a:effectLst/>
              <a:latin typeface="NPIAbgine" panose="02000506000000020003" pitchFamily="2" charset="0"/>
              <a:cs typeface="B Titr" panose="00000700000000000000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" y="1350110"/>
            <a:ext cx="9000444" cy="3375291"/>
          </a:xfrm>
        </p:spPr>
        <p:txBody>
          <a:bodyPr>
            <a:normAutofit/>
          </a:bodyPr>
          <a:lstStyle/>
          <a:p>
            <a:pPr algn="r" rtl="1">
              <a:buFont typeface="Courier New" panose="02070309020205020404" pitchFamily="49" charset="0"/>
              <a:buChar char="o"/>
            </a:pPr>
            <a:r>
              <a:rPr lang="fa-IR" sz="2000" b="1" dirty="0">
                <a:solidFill>
                  <a:schemeClr val="tx1"/>
                </a:solidFill>
                <a:cs typeface="B Koodak" panose="00000700000000000000" pitchFamily="2" charset="-78"/>
              </a:rPr>
              <a:t>در گذشته ریموت کردن ( اتصال کامپیوترها ) با پروتکل‌های </a:t>
            </a:r>
            <a:r>
              <a:rPr lang="fa-IR" sz="2000" b="1" dirty="0" smtClean="0">
                <a:solidFill>
                  <a:schemeClr val="tx1"/>
                </a:solidFill>
                <a:cs typeface="B Koodak" panose="00000700000000000000" pitchFamily="2" charset="-78"/>
              </a:rPr>
              <a:t>بسیار ساده‌ای </a:t>
            </a:r>
            <a:r>
              <a:rPr lang="fa-IR" sz="2000" b="1" dirty="0">
                <a:solidFill>
                  <a:schemeClr val="tx1"/>
                </a:solidFill>
                <a:cs typeface="B Koodak" panose="00000700000000000000" pitchFamily="2" charset="-78"/>
              </a:rPr>
              <a:t>به نام</a:t>
            </a:r>
            <a:r>
              <a:rPr lang="en-US" sz="2000" b="1" dirty="0">
                <a:solidFill>
                  <a:schemeClr val="tx1"/>
                </a:solidFill>
                <a:cs typeface="B Koodak" panose="00000700000000000000" pitchFamily="2" charset="-78"/>
              </a:rPr>
              <a:t>(telnet)</a:t>
            </a:r>
            <a:r>
              <a:rPr lang="fa-IR" sz="2000" b="1" dirty="0">
                <a:solidFill>
                  <a:schemeClr val="tx1"/>
                </a:solidFill>
                <a:cs typeface="B Koodak" panose="00000700000000000000" pitchFamily="2" charset="-78"/>
              </a:rPr>
              <a:t> انجام می‌شد.</a:t>
            </a:r>
            <a:endParaRPr lang="en-US" sz="2000" b="1" dirty="0">
              <a:solidFill>
                <a:schemeClr val="tx1"/>
              </a:solidFill>
              <a:cs typeface="B Koodak" panose="00000700000000000000" pitchFamily="2" charset="-78"/>
            </a:endParaRPr>
          </a:p>
          <a:p>
            <a:pPr algn="r" rtl="1">
              <a:buFont typeface="Courier New" panose="02070309020205020404" pitchFamily="49" charset="0"/>
              <a:buChar char="o"/>
            </a:pPr>
            <a:r>
              <a:rPr lang="fa-IR" sz="2000" b="1" dirty="0">
                <a:solidFill>
                  <a:schemeClr val="tx1"/>
                </a:solidFill>
                <a:cs typeface="B Koodak" panose="00000700000000000000" pitchFamily="2" charset="-78"/>
              </a:rPr>
              <a:t>تلنت اصلاً امن نیست و مناسب شبکه محلی به صورت موقت است. </a:t>
            </a:r>
            <a:endParaRPr lang="en-US" sz="2000" b="1" dirty="0">
              <a:solidFill>
                <a:schemeClr val="tx1"/>
              </a:solidFill>
              <a:cs typeface="B Koodak" panose="00000700000000000000" pitchFamily="2" charset="-78"/>
            </a:endParaRPr>
          </a:p>
          <a:p>
            <a:pPr algn="r" rtl="1">
              <a:buFont typeface="Courier New" panose="02070309020205020404" pitchFamily="49" charset="0"/>
              <a:buChar char="o"/>
            </a:pPr>
            <a:r>
              <a:rPr lang="fa-IR" sz="2000" b="1" dirty="0">
                <a:solidFill>
                  <a:schemeClr val="tx1"/>
                </a:solidFill>
                <a:cs typeface="B Koodak" panose="00000700000000000000" pitchFamily="2" charset="-78"/>
              </a:rPr>
              <a:t>تلنت در سال ۱۹۶۹ برای ارتباط و ریموت کردن یک کامپیوتر از راه دور به وسیله خط فرمان درون شبکه ابداع شد.</a:t>
            </a:r>
            <a:endParaRPr lang="en-US" sz="2000" b="1" dirty="0">
              <a:solidFill>
                <a:schemeClr val="tx1"/>
              </a:solidFill>
              <a:cs typeface="B Koodak" panose="00000700000000000000" pitchFamily="2" charset="-78"/>
            </a:endParaRPr>
          </a:p>
          <a:p>
            <a:pPr algn="r" rtl="1">
              <a:buFont typeface="Courier New" panose="02070309020205020404" pitchFamily="49" charset="0"/>
              <a:buChar char="o"/>
            </a:pPr>
            <a:r>
              <a:rPr lang="fa-IR" sz="2000" b="1" dirty="0">
                <a:solidFill>
                  <a:schemeClr val="tx1"/>
                </a:solidFill>
                <a:cs typeface="B Koodak" panose="00000700000000000000" pitchFamily="2" charset="-78"/>
              </a:rPr>
              <a:t>این پروتکل اطلاعات را بدون هیچ لایه امنیتی و خیلی واضح ارسال می‌کند و هکرها می‌توانند بین راه اتصال این پروتکل قرار گیرند</a:t>
            </a:r>
            <a:r>
              <a:rPr lang="fa-IR" sz="2000" b="1" dirty="0" smtClean="0">
                <a:solidFill>
                  <a:schemeClr val="tx1"/>
                </a:solidFill>
                <a:cs typeface="B Koodak" panose="00000700000000000000" pitchFamily="2" charset="-78"/>
              </a:rPr>
              <a:t>.</a:t>
            </a:r>
          </a:p>
          <a:p>
            <a:pPr marL="0" indent="0" algn="r" rtl="1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sz="2200" b="1" dirty="0">
                <a:solidFill>
                  <a:schemeClr val="tx1"/>
                </a:solidFill>
                <a:cs typeface="B Titr" panose="00000700000000000000" pitchFamily="2" charset="-78"/>
              </a:rPr>
              <a:t> و امروزه این پروتکل جای خودرا به پروتکل امن تر و جدیدتر مانند </a:t>
            </a:r>
            <a:r>
              <a:rPr lang="en-US" b="1" dirty="0">
                <a:solidFill>
                  <a:schemeClr val="tx1"/>
                </a:solidFill>
                <a:latin typeface="NPIAbgine" panose="02000506000000020003" pitchFamily="2" charset="0"/>
                <a:cs typeface="B Titr" panose="00000700000000000000" pitchFamily="2" charset="-78"/>
              </a:rPr>
              <a:t>ssh</a:t>
            </a:r>
            <a:r>
              <a:rPr lang="fa-IR" sz="2200" b="1" dirty="0">
                <a:solidFill>
                  <a:schemeClr val="tx1"/>
                </a:solidFill>
                <a:cs typeface="B Titr" panose="00000700000000000000" pitchFamily="2" charset="-78"/>
              </a:rPr>
              <a:t> داده است.</a:t>
            </a:r>
            <a:endParaRPr lang="en-US" sz="2200" dirty="0">
              <a:solidFill>
                <a:schemeClr val="tx1"/>
              </a:solidFill>
              <a:cs typeface="B Titr" panose="00000700000000000000" pitchFamily="2" charset="-78"/>
            </a:endParaRPr>
          </a:p>
          <a:p>
            <a:pPr marL="0" indent="0" algn="r" rtl="1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617"/>
            <a:ext cx="7429225" cy="763524"/>
          </a:xfrm>
        </p:spPr>
        <p:txBody>
          <a:bodyPr>
            <a:normAutofit/>
          </a:bodyPr>
          <a:lstStyle/>
          <a:p>
            <a:pPr algn="r" rtl="1"/>
            <a:r>
              <a:rPr lang="en-US" sz="3200" dirty="0">
                <a:latin typeface="Arial Black" panose="020B0A04020102020204" pitchFamily="34" charset="0"/>
                <a:cs typeface="B Titr" panose="00000700000000000000" pitchFamily="2" charset="-78"/>
              </a:rPr>
              <a:t>ssh</a:t>
            </a:r>
            <a:r>
              <a:rPr lang="en-US" sz="3200" dirty="0">
                <a:cs typeface="B Titr" panose="00000700000000000000" pitchFamily="2" charset="-78"/>
              </a:rPr>
              <a:t> </a:t>
            </a:r>
            <a:r>
              <a:rPr lang="fa-IR" sz="3200" dirty="0">
                <a:cs typeface="B Titr" panose="00000700000000000000" pitchFamily="2" charset="-78"/>
              </a:rPr>
              <a:t> چیست </a:t>
            </a:r>
            <a:endParaRPr lang="en-US" sz="3200" b="1" dirty="0">
              <a:effectLst/>
              <a:latin typeface="NPIAbgine" panose="02000506000000020003" pitchFamily="2" charset="0"/>
              <a:cs typeface="B Titr" panose="00000700000000000000" pitchFamily="2" charset="-78"/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0" y="1006219"/>
            <a:ext cx="9000445" cy="4138816"/>
          </a:xfrm>
        </p:spPr>
        <p:txBody>
          <a:bodyPr>
            <a:normAutofit/>
          </a:bodyPr>
          <a:lstStyle/>
          <a:p>
            <a:pPr algn="r" rtl="1"/>
            <a:r>
              <a:rPr lang="en-US" sz="2000" b="1" dirty="0">
                <a:solidFill>
                  <a:schemeClr val="tx1"/>
                </a:solidFill>
                <a:cs typeface="B Koodak" panose="00000700000000000000" pitchFamily="2" charset="-78"/>
              </a:rPr>
              <a:t>Ssh</a:t>
            </a:r>
            <a:r>
              <a:rPr lang="en-US" sz="2000" dirty="0" smtClean="0">
                <a:solidFill>
                  <a:schemeClr val="tx1"/>
                </a:solidFill>
                <a:cs typeface="B Koodak" panose="00000700000000000000" pitchFamily="2" charset="-78"/>
              </a:rPr>
              <a:t> </a:t>
            </a:r>
            <a:r>
              <a:rPr lang="fa-IR" sz="2000" dirty="0" smtClean="0">
                <a:solidFill>
                  <a:schemeClr val="tx1"/>
                </a:solidFill>
                <a:cs typeface="B Koodak" panose="00000700000000000000" pitchFamily="2" charset="-78"/>
              </a:rPr>
              <a:t> </a:t>
            </a:r>
            <a:r>
              <a:rPr lang="fa-IR" sz="2000" dirty="0">
                <a:solidFill>
                  <a:schemeClr val="tx1"/>
                </a:solidFill>
                <a:cs typeface="B Koodak" panose="00000700000000000000" pitchFamily="2" charset="-78"/>
              </a:rPr>
              <a:t>یا  </a:t>
            </a:r>
            <a:r>
              <a:rPr lang="en-US" sz="2000" b="1" dirty="0">
                <a:solidFill>
                  <a:schemeClr val="tx1"/>
                </a:solidFill>
                <a:cs typeface="B Koodak" panose="00000700000000000000" pitchFamily="2" charset="-78"/>
              </a:rPr>
              <a:t>secure shell</a:t>
            </a:r>
            <a:r>
              <a:rPr lang="fa-IR" sz="2000" b="1" dirty="0">
                <a:solidFill>
                  <a:schemeClr val="tx1"/>
                </a:solidFill>
                <a:cs typeface="B Koodak" panose="00000700000000000000" pitchFamily="2" charset="-78"/>
              </a:rPr>
              <a:t> </a:t>
            </a:r>
            <a:r>
              <a:rPr lang="fa-IR" sz="2000" dirty="0">
                <a:solidFill>
                  <a:schemeClr val="tx1"/>
                </a:solidFill>
                <a:cs typeface="B Koodak" panose="00000700000000000000" pitchFamily="2" charset="-78"/>
              </a:rPr>
              <a:t>که پروتکل پوسته امن نامیده می شود که در سال 1995 توسط یک مهندس کامپیوتر به نام </a:t>
            </a:r>
            <a:r>
              <a:rPr lang="en-US" sz="2000" b="1" dirty="0" err="1">
                <a:solidFill>
                  <a:schemeClr val="tx1"/>
                </a:solidFill>
                <a:cs typeface="B Koodak" panose="00000700000000000000" pitchFamily="2" charset="-78"/>
              </a:rPr>
              <a:t>tatu</a:t>
            </a:r>
            <a:r>
              <a:rPr lang="en-US" sz="2000" b="1" dirty="0">
                <a:solidFill>
                  <a:schemeClr val="tx1"/>
                </a:solidFill>
                <a:cs typeface="B Koodak" panose="00000700000000000000" pitchFamily="2" charset="-78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cs typeface="B Koodak" panose="00000700000000000000" pitchFamily="2" charset="-78"/>
              </a:rPr>
              <a:t>ylonen</a:t>
            </a:r>
            <a:r>
              <a:rPr lang="en-US" sz="2000" b="1" dirty="0">
                <a:solidFill>
                  <a:schemeClr val="tx1"/>
                </a:solidFill>
                <a:cs typeface="B Koodak" panose="00000700000000000000" pitchFamily="2" charset="-78"/>
              </a:rPr>
              <a:t> </a:t>
            </a:r>
            <a:r>
              <a:rPr lang="fa-IR" sz="2000" b="1" dirty="0">
                <a:solidFill>
                  <a:schemeClr val="tx1"/>
                </a:solidFill>
                <a:cs typeface="B Koodak" panose="00000700000000000000" pitchFamily="2" charset="-78"/>
              </a:rPr>
              <a:t>  </a:t>
            </a:r>
            <a:r>
              <a:rPr lang="fa-IR" sz="2000" dirty="0">
                <a:solidFill>
                  <a:schemeClr val="tx1"/>
                </a:solidFill>
                <a:cs typeface="B Koodak" panose="00000700000000000000" pitchFamily="2" charset="-78"/>
              </a:rPr>
              <a:t>در دانشگاه کشور فنلاند توسعه یافت.</a:t>
            </a:r>
            <a:endParaRPr lang="en-US" sz="2000" dirty="0">
              <a:solidFill>
                <a:schemeClr val="tx1"/>
              </a:solidFill>
              <a:cs typeface="B Koodak" panose="00000700000000000000" pitchFamily="2" charset="-78"/>
            </a:endParaRPr>
          </a:p>
          <a:p>
            <a:pPr algn="r" rtl="1"/>
            <a:r>
              <a:rPr lang="en-US" sz="2000" b="1" dirty="0">
                <a:solidFill>
                  <a:schemeClr val="tx1"/>
                </a:solidFill>
                <a:cs typeface="B Koodak" panose="00000700000000000000" pitchFamily="2" charset="-78"/>
              </a:rPr>
              <a:t>Ssh</a:t>
            </a:r>
            <a:r>
              <a:rPr lang="en-US" sz="2000" dirty="0">
                <a:solidFill>
                  <a:schemeClr val="tx1"/>
                </a:solidFill>
                <a:cs typeface="B Koodak" panose="00000700000000000000" pitchFamily="2" charset="-78"/>
              </a:rPr>
              <a:t> </a:t>
            </a:r>
            <a:r>
              <a:rPr lang="fa-IR" sz="2000" dirty="0">
                <a:solidFill>
                  <a:schemeClr val="tx1"/>
                </a:solidFill>
                <a:cs typeface="B Koodak" panose="00000700000000000000" pitchFamily="2" charset="-78"/>
              </a:rPr>
              <a:t> تحت استاندارد </a:t>
            </a:r>
            <a:r>
              <a:rPr lang="en-US" sz="2000" b="1" dirty="0" smtClean="0">
                <a:solidFill>
                  <a:schemeClr val="tx1"/>
                </a:solidFill>
                <a:cs typeface="B Koodak" panose="00000700000000000000" pitchFamily="2" charset="-78"/>
              </a:rPr>
              <a:t>IETF </a:t>
            </a:r>
            <a:r>
              <a:rPr lang="fa-IR" sz="2000" b="1" dirty="0" smtClean="0">
                <a:solidFill>
                  <a:schemeClr val="tx1"/>
                </a:solidFill>
                <a:cs typeface="B Koodak" panose="00000700000000000000" pitchFamily="2" charset="-78"/>
              </a:rPr>
              <a:t> </a:t>
            </a:r>
            <a:r>
              <a:rPr lang="fa-IR" sz="2000" b="1" dirty="0">
                <a:solidFill>
                  <a:schemeClr val="tx1"/>
                </a:solidFill>
                <a:cs typeface="B Koodak" panose="00000700000000000000" pitchFamily="2" charset="-78"/>
              </a:rPr>
              <a:t>(</a:t>
            </a:r>
            <a:r>
              <a:rPr lang="en-US" sz="2000" b="1" dirty="0">
                <a:solidFill>
                  <a:schemeClr val="tx1"/>
                </a:solidFill>
                <a:cs typeface="B Koodak" panose="00000700000000000000" pitchFamily="2" charset="-78"/>
              </a:rPr>
              <a:t> internet engineering task force </a:t>
            </a:r>
            <a:r>
              <a:rPr lang="fa-IR" sz="2000" b="1" dirty="0">
                <a:solidFill>
                  <a:schemeClr val="tx1"/>
                </a:solidFill>
                <a:cs typeface="B Koodak" panose="00000700000000000000" pitchFamily="2" charset="-78"/>
              </a:rPr>
              <a:t>) </a:t>
            </a:r>
            <a:r>
              <a:rPr lang="fa-IR" sz="2000" dirty="0">
                <a:solidFill>
                  <a:schemeClr val="tx1"/>
                </a:solidFill>
                <a:cs typeface="B Koodak" panose="00000700000000000000" pitchFamily="2" charset="-78"/>
              </a:rPr>
              <a:t>و روی پورت شماره 22 کار میکند</a:t>
            </a:r>
            <a:r>
              <a:rPr lang="fa-IR" sz="2000" dirty="0" smtClean="0">
                <a:solidFill>
                  <a:schemeClr val="tx1"/>
                </a:solidFill>
                <a:cs typeface="B Koodak" panose="00000700000000000000" pitchFamily="2" charset="-78"/>
              </a:rPr>
              <a:t>.</a:t>
            </a:r>
            <a:endParaRPr lang="en-US" sz="2000" dirty="0" smtClean="0">
              <a:solidFill>
                <a:schemeClr val="tx1"/>
              </a:solidFill>
              <a:cs typeface="B Koodak" panose="00000700000000000000" pitchFamily="2" charset="-78"/>
            </a:endParaRPr>
          </a:p>
          <a:p>
            <a:pPr algn="r" rtl="1"/>
            <a:r>
              <a:rPr lang="fa-IR" sz="2000" dirty="0" smtClean="0">
                <a:solidFill>
                  <a:schemeClr val="tx1"/>
                </a:solidFill>
                <a:cs typeface="B Koodak" panose="00000700000000000000" pitchFamily="2" charset="-78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cs typeface="B Koodak" panose="00000700000000000000" pitchFamily="2" charset="-78"/>
              </a:rPr>
              <a:t>IETF</a:t>
            </a:r>
            <a:r>
              <a:rPr lang="en-US" sz="2000" dirty="0" smtClean="0">
                <a:solidFill>
                  <a:schemeClr val="tx1"/>
                </a:solidFill>
                <a:cs typeface="B Koodak" panose="00000700000000000000" pitchFamily="2" charset="-78"/>
              </a:rPr>
              <a:t> </a:t>
            </a:r>
            <a:r>
              <a:rPr lang="fa-IR" sz="2000" dirty="0" smtClean="0">
                <a:solidFill>
                  <a:schemeClr val="tx1"/>
                </a:solidFill>
                <a:cs typeface="B Koodak" panose="00000700000000000000" pitchFamily="2" charset="-78"/>
              </a:rPr>
              <a:t> </a:t>
            </a:r>
            <a:r>
              <a:rPr lang="fa-IR" sz="2000" dirty="0">
                <a:solidFill>
                  <a:schemeClr val="tx1"/>
                </a:solidFill>
                <a:cs typeface="B Koodak" panose="00000700000000000000" pitchFamily="2" charset="-78"/>
              </a:rPr>
              <a:t>سازمانی است که از سال 1986 بر پروتکل های کامپیوتری نظارت دارد</a:t>
            </a:r>
            <a:r>
              <a:rPr lang="fa-IR" sz="2000" dirty="0" smtClean="0">
                <a:solidFill>
                  <a:schemeClr val="tx1"/>
                </a:solidFill>
                <a:cs typeface="B Koodak" panose="00000700000000000000" pitchFamily="2" charset="-78"/>
              </a:rPr>
              <a:t>.</a:t>
            </a:r>
            <a:endParaRPr lang="en-US" sz="2000" dirty="0" smtClean="0">
              <a:solidFill>
                <a:schemeClr val="tx1"/>
              </a:solidFill>
              <a:cs typeface="B Koodak" panose="00000700000000000000" pitchFamily="2" charset="-78"/>
            </a:endParaRPr>
          </a:p>
          <a:p>
            <a:pPr algn="r" rtl="1"/>
            <a:endParaRPr lang="en-US" sz="2000" dirty="0">
              <a:solidFill>
                <a:schemeClr val="tx1"/>
              </a:solidFill>
              <a:cs typeface="B Koodak" panose="00000700000000000000" pitchFamily="2" charset="-78"/>
            </a:endParaRPr>
          </a:p>
          <a:p>
            <a:pPr algn="r" rtl="1"/>
            <a:endParaRPr lang="en-US" sz="2000" dirty="0" smtClean="0">
              <a:solidFill>
                <a:schemeClr val="tx1"/>
              </a:solidFill>
              <a:cs typeface="B Koodak" panose="00000700000000000000" pitchFamily="2" charset="-78"/>
            </a:endParaRPr>
          </a:p>
          <a:p>
            <a:pPr marL="0" indent="0" algn="r" rtl="1">
              <a:buNone/>
            </a:pPr>
            <a:endParaRPr lang="en-US" sz="2000" dirty="0">
              <a:solidFill>
                <a:schemeClr val="tx1"/>
              </a:solidFill>
              <a:cs typeface="B Koodak" panose="00000700000000000000" pitchFamily="2" charset="-78"/>
            </a:endParaRPr>
          </a:p>
          <a:p>
            <a:pPr algn="r" rtl="1"/>
            <a:r>
              <a:rPr lang="en-US" sz="2000" b="1" dirty="0">
                <a:solidFill>
                  <a:schemeClr val="tx1"/>
                </a:solidFill>
                <a:cs typeface="B Koodak" panose="00000700000000000000" pitchFamily="2" charset="-78"/>
              </a:rPr>
              <a:t>Ssh</a:t>
            </a:r>
            <a:r>
              <a:rPr lang="en-US" sz="2000" dirty="0">
                <a:solidFill>
                  <a:schemeClr val="tx1"/>
                </a:solidFill>
                <a:cs typeface="B Koodak" panose="00000700000000000000" pitchFamily="2" charset="-78"/>
              </a:rPr>
              <a:t> </a:t>
            </a:r>
            <a:r>
              <a:rPr lang="fa-IR" sz="2000" dirty="0">
                <a:solidFill>
                  <a:schemeClr val="tx1"/>
                </a:solidFill>
                <a:cs typeface="B Koodak" panose="00000700000000000000" pitchFamily="2" charset="-78"/>
              </a:rPr>
              <a:t> در سال 1995 طراحی شد پس از اینکه نقص هایی در نسخه اولیه پیدا شد در سال 2006 نسخه دوم یعنی </a:t>
            </a:r>
            <a:r>
              <a:rPr lang="en-US" sz="2000" b="1" dirty="0">
                <a:solidFill>
                  <a:schemeClr val="tx1"/>
                </a:solidFill>
                <a:cs typeface="B Koodak" panose="00000700000000000000" pitchFamily="2" charset="-78"/>
              </a:rPr>
              <a:t>ssh-2</a:t>
            </a:r>
            <a:r>
              <a:rPr lang="en-US" sz="2000" dirty="0">
                <a:solidFill>
                  <a:schemeClr val="tx1"/>
                </a:solidFill>
                <a:cs typeface="B Koodak" panose="00000700000000000000" pitchFamily="2" charset="-78"/>
              </a:rPr>
              <a:t> </a:t>
            </a:r>
            <a:r>
              <a:rPr lang="fa-IR" sz="2000" dirty="0">
                <a:solidFill>
                  <a:schemeClr val="tx1"/>
                </a:solidFill>
                <a:cs typeface="B Koodak" panose="00000700000000000000" pitchFamily="2" charset="-78"/>
              </a:rPr>
              <a:t> توسعه پیدا کرد. این دو نسخه به دلیل تفاوت‌هایی که در نوع کدگذاری دارند با هم سازگار نیستند</a:t>
            </a:r>
            <a:r>
              <a:rPr lang="en-US" sz="2000" dirty="0">
                <a:solidFill>
                  <a:schemeClr val="tx1"/>
                </a:solidFill>
                <a:cs typeface="B Koodak" panose="00000700000000000000" pitchFamily="2" charset="-78"/>
              </a:rPr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2724455"/>
            <a:ext cx="1719873" cy="98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4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617"/>
            <a:ext cx="7429225" cy="763524"/>
          </a:xfrm>
        </p:spPr>
        <p:txBody>
          <a:bodyPr>
            <a:normAutofit/>
          </a:bodyPr>
          <a:lstStyle/>
          <a:p>
            <a:pPr algn="r" rtl="1"/>
            <a:r>
              <a:rPr lang="fa-IR" sz="3200" dirty="0" smtClean="0">
                <a:cs typeface="B Titr" panose="00000700000000000000" pitchFamily="2" charset="-78"/>
              </a:rPr>
              <a:t>کلید  </a:t>
            </a:r>
            <a:r>
              <a:rPr lang="en-US" sz="4000" b="1" dirty="0" smtClean="0">
                <a:effectLst/>
                <a:latin typeface="NPIAbgine" panose="02000506000000020003" pitchFamily="2" charset="0"/>
                <a:cs typeface="B Titr" panose="00000700000000000000" pitchFamily="2" charset="-78"/>
              </a:rPr>
              <a:t>SSH</a:t>
            </a:r>
            <a:endParaRPr lang="en-US" sz="3200" dirty="0">
              <a:cs typeface="B Titr" panose="000007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ED98C9-4124-60C7-EA02-F0E14DD4ADE9}"/>
              </a:ext>
            </a:extLst>
          </p:cNvPr>
          <p:cNvSpPr/>
          <p:nvPr/>
        </p:nvSpPr>
        <p:spPr>
          <a:xfrm>
            <a:off x="0" y="1044700"/>
            <a:ext cx="8978611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2000" b="1" dirty="0">
                <a:cs typeface="B Koodak" panose="00000700000000000000" pitchFamily="2" charset="-78"/>
              </a:rPr>
              <a:t>کلید </a:t>
            </a:r>
            <a:r>
              <a:rPr lang="en-US" sz="2000" b="1" dirty="0">
                <a:cs typeface="B Koodak" panose="00000700000000000000" pitchFamily="2" charset="-78"/>
              </a:rPr>
              <a:t>ssh</a:t>
            </a:r>
            <a:r>
              <a:rPr lang="fa-IR" sz="2000" b="1" dirty="0">
                <a:cs typeface="B Koodak" panose="00000700000000000000" pitchFamily="2" charset="-78"/>
              </a:rPr>
              <a:t> همان کد امضای دیجیتال است که اتصالات و ارسال و دریافت داده ها بر اساس آن کدگذاری و به اصطلاح </a:t>
            </a:r>
            <a:r>
              <a:rPr lang="en-US" sz="2000" b="1" dirty="0">
                <a:cs typeface="B Koodak" panose="00000700000000000000" pitchFamily="2" charset="-78"/>
              </a:rPr>
              <a:t>Hash </a:t>
            </a:r>
            <a:r>
              <a:rPr lang="fa-IR" sz="2000" b="1" dirty="0">
                <a:cs typeface="B Koodak" panose="00000700000000000000" pitchFamily="2" charset="-78"/>
              </a:rPr>
              <a:t> می شود تا اطلاعات با امنیت منتقل شوند.  در واقع امضای دیجیتال در ابتدای اتصال برای هردو کامپیوتر به صورت خودکار تنظیم می شود تا در حین ارسال اطلاعات رمزنگاری شوند و حین دریافت با همین امضای دیجیتال اطلاعات بازگشایی می شود</a:t>
            </a:r>
            <a:r>
              <a:rPr lang="fa-IR" sz="2000" b="1" dirty="0" smtClean="0">
                <a:cs typeface="B Koodak" panose="00000700000000000000" pitchFamily="2" charset="-78"/>
              </a:rPr>
              <a:t>.</a:t>
            </a:r>
          </a:p>
          <a:p>
            <a:pPr algn="r" rtl="1">
              <a:lnSpc>
                <a:spcPct val="200000"/>
              </a:lnSpc>
            </a:pPr>
            <a:r>
              <a:rPr lang="fa-IR" sz="2000" b="1" dirty="0">
                <a:cs typeface="B Koodak" panose="00000700000000000000" pitchFamily="2" charset="-78"/>
              </a:rPr>
              <a:t>در واقع امضای دیجیتال رشته کدی است که لا به لای اطلاعات پخش می شود و کل اطلاعات را ناخوانا می کند. </a:t>
            </a:r>
            <a:r>
              <a:rPr lang="fa-IR" sz="2000" b="1" smtClean="0">
                <a:cs typeface="B Koodak" panose="00000700000000000000" pitchFamily="2" charset="-78"/>
              </a:rPr>
              <a:t>همین </a:t>
            </a:r>
            <a:r>
              <a:rPr lang="fa-IR" sz="2000" b="1" dirty="0">
                <a:cs typeface="B Koodak" panose="00000700000000000000" pitchFamily="2" charset="-78"/>
              </a:rPr>
              <a:t>امر باعث ایجاد یک لایه امنیتی می شود.</a:t>
            </a:r>
            <a:r>
              <a:rPr lang="fa-IR" sz="2400" b="1" dirty="0" smtClean="0">
                <a:cs typeface="B Koodak" panose="00000700000000000000" pitchFamily="2" charset="-78"/>
              </a:rPr>
              <a:t> </a:t>
            </a:r>
            <a:endParaRPr lang="en-US" sz="2400" dirty="0">
              <a:cs typeface="B Koodak" panose="00000700000000000000" pitchFamily="2" charset="-78"/>
            </a:endParaRPr>
          </a:p>
          <a:p>
            <a:pPr marL="0" indent="0" algn="r" rtl="1">
              <a:lnSpc>
                <a:spcPct val="200000"/>
              </a:lnSpc>
            </a:pPr>
            <a:endParaRPr lang="fa-IR" sz="1600" dirty="0">
              <a:latin typeface="Shabnam" panose="020B0603030804020204" pitchFamily="34" charset="-78"/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4771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899E777-9B06-B082-97D0-81A736D5983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429225" cy="76352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50000"/>
              </a:lnSpc>
            </a:pPr>
            <a:r>
              <a:rPr lang="fa-IR" sz="3200" dirty="0" smtClean="0">
                <a:solidFill>
                  <a:schemeClr val="bg1"/>
                </a:solidFill>
                <a:cs typeface="B Titr" panose="00000700000000000000" pitchFamily="2" charset="-78"/>
              </a:rPr>
              <a:t>ال</a:t>
            </a:r>
            <a:r>
              <a:rPr lang="fa-IR" sz="3200" dirty="0">
                <a:solidFill>
                  <a:schemeClr val="bg1"/>
                </a:solidFill>
                <a:cs typeface="B Titr" panose="00000700000000000000" pitchFamily="2" charset="-78"/>
              </a:rPr>
              <a:t>گ</a:t>
            </a:r>
            <a:r>
              <a:rPr lang="fa-IR" sz="3200" dirty="0" smtClean="0">
                <a:solidFill>
                  <a:schemeClr val="bg1"/>
                </a:solidFill>
                <a:cs typeface="B Titr" panose="00000700000000000000" pitchFamily="2" charset="-78"/>
              </a:rPr>
              <a:t>وریتم های رمزنگاری </a:t>
            </a:r>
            <a: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  <a:cs typeface="B Titr" panose="00000700000000000000" pitchFamily="2" charset="-78"/>
              </a:rPr>
              <a:t>SSH</a:t>
            </a:r>
            <a:endParaRPr lang="en-US" sz="3200" dirty="0">
              <a:solidFill>
                <a:schemeClr val="bg1"/>
              </a:solidFill>
              <a:latin typeface="Arial Black" panose="020B0A04020102020204" pitchFamily="34" charset="0"/>
              <a:cs typeface="B Titr" panose="00000700000000000000" pitchFamily="2" charset="-78"/>
            </a:endParaRPr>
          </a:p>
        </p:txBody>
      </p:sp>
      <p:sp>
        <p:nvSpPr>
          <p:cNvPr id="20" name="Google Shape;3479;p79">
            <a:hlinkClick r:id="" action="ppaction://noaction"/>
            <a:extLst>
              <a:ext uri="{FF2B5EF4-FFF2-40B4-BE49-F238E27FC236}">
                <a16:creationId xmlns:a16="http://schemas.microsoft.com/office/drawing/2014/main" id="{AAB3CA74-5FB1-7F70-3F11-EFB599B47583}"/>
              </a:ext>
            </a:extLst>
          </p:cNvPr>
          <p:cNvSpPr/>
          <p:nvPr/>
        </p:nvSpPr>
        <p:spPr>
          <a:xfrm>
            <a:off x="6052346" y="2119514"/>
            <a:ext cx="2643453" cy="2436733"/>
          </a:xfrm>
          <a:prstGeom prst="roundRect">
            <a:avLst>
              <a:gd name="adj" fmla="val 5570"/>
            </a:avLst>
          </a:prstGeom>
          <a:solidFill>
            <a:sysClr val="window" lastClr="FFFFFF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B Nazanin" panose="00000400000000000000" pitchFamily="2" charset="-78"/>
            </a:endParaRPr>
          </a:p>
        </p:txBody>
      </p:sp>
      <p:sp>
        <p:nvSpPr>
          <p:cNvPr id="21" name="Google Shape;3480;p79">
            <a:hlinkClick r:id="" action="ppaction://noaction"/>
            <a:extLst>
              <a:ext uri="{FF2B5EF4-FFF2-40B4-BE49-F238E27FC236}">
                <a16:creationId xmlns:a16="http://schemas.microsoft.com/office/drawing/2014/main" id="{8A900B78-6E68-9814-DE6C-631AA009B1DB}"/>
              </a:ext>
            </a:extLst>
          </p:cNvPr>
          <p:cNvSpPr/>
          <p:nvPr/>
        </p:nvSpPr>
        <p:spPr>
          <a:xfrm>
            <a:off x="3250253" y="2119514"/>
            <a:ext cx="2643453" cy="2436733"/>
          </a:xfrm>
          <a:prstGeom prst="roundRect">
            <a:avLst>
              <a:gd name="adj" fmla="val 5570"/>
            </a:avLst>
          </a:prstGeom>
          <a:solidFill>
            <a:sysClr val="window" lastClr="FFFFFF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B Nazanin" panose="00000400000000000000" pitchFamily="2" charset="-78"/>
            </a:endParaRPr>
          </a:p>
        </p:txBody>
      </p:sp>
      <p:sp>
        <p:nvSpPr>
          <p:cNvPr id="22" name="Google Shape;3481;p79">
            <a:hlinkClick r:id="" action="ppaction://noaction"/>
            <a:extLst>
              <a:ext uri="{FF2B5EF4-FFF2-40B4-BE49-F238E27FC236}">
                <a16:creationId xmlns:a16="http://schemas.microsoft.com/office/drawing/2014/main" id="{C5A907AF-6420-EB9B-5A46-6F20795CF871}"/>
              </a:ext>
            </a:extLst>
          </p:cNvPr>
          <p:cNvSpPr/>
          <p:nvPr/>
        </p:nvSpPr>
        <p:spPr>
          <a:xfrm>
            <a:off x="448200" y="2119514"/>
            <a:ext cx="2643453" cy="2436733"/>
          </a:xfrm>
          <a:prstGeom prst="roundRect">
            <a:avLst>
              <a:gd name="adj" fmla="val 5570"/>
            </a:avLst>
          </a:prstGeom>
          <a:solidFill>
            <a:sysClr val="window" lastClr="FFFFFF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B Nazanin" panose="00000400000000000000" pitchFamily="2" charset="-78"/>
            </a:endParaRPr>
          </a:p>
        </p:txBody>
      </p:sp>
      <p:sp>
        <p:nvSpPr>
          <p:cNvPr id="23" name="Google Shape;3483;p79">
            <a:hlinkClick r:id="" action="ppaction://noaction"/>
            <a:extLst>
              <a:ext uri="{FF2B5EF4-FFF2-40B4-BE49-F238E27FC236}">
                <a16:creationId xmlns:a16="http://schemas.microsoft.com/office/drawing/2014/main" id="{8D03F7F3-A367-A648-5235-92ACC8CDD740}"/>
              </a:ext>
            </a:extLst>
          </p:cNvPr>
          <p:cNvSpPr/>
          <p:nvPr/>
        </p:nvSpPr>
        <p:spPr>
          <a:xfrm>
            <a:off x="1435822" y="1808225"/>
            <a:ext cx="668209" cy="668209"/>
          </a:xfrm>
          <a:prstGeom prst="ellipse">
            <a:avLst/>
          </a:prstGeom>
          <a:solidFill>
            <a:srgbClr val="E7E6E6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B Nazanin" panose="00000400000000000000" pitchFamily="2" charset="-78"/>
            </a:endParaRPr>
          </a:p>
        </p:txBody>
      </p:sp>
      <p:sp>
        <p:nvSpPr>
          <p:cNvPr id="24" name="Google Shape;3484;p79">
            <a:hlinkClick r:id="" action="ppaction://noaction"/>
            <a:extLst>
              <a:ext uri="{FF2B5EF4-FFF2-40B4-BE49-F238E27FC236}">
                <a16:creationId xmlns:a16="http://schemas.microsoft.com/office/drawing/2014/main" id="{D8D5783E-0BF1-FBCA-44B7-1FD44ADCAE01}"/>
              </a:ext>
            </a:extLst>
          </p:cNvPr>
          <p:cNvSpPr/>
          <p:nvPr/>
        </p:nvSpPr>
        <p:spPr>
          <a:xfrm>
            <a:off x="7039968" y="1808225"/>
            <a:ext cx="668209" cy="668209"/>
          </a:xfrm>
          <a:prstGeom prst="ellipse">
            <a:avLst/>
          </a:prstGeom>
          <a:solidFill>
            <a:srgbClr val="E7E6E6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B Nazanin" panose="00000400000000000000" pitchFamily="2" charset="-78"/>
            </a:endParaRPr>
          </a:p>
        </p:txBody>
      </p:sp>
      <p:sp>
        <p:nvSpPr>
          <p:cNvPr id="25" name="Google Shape;3485;p79">
            <a:hlinkClick r:id="" action="ppaction://noaction"/>
            <a:extLst>
              <a:ext uri="{FF2B5EF4-FFF2-40B4-BE49-F238E27FC236}">
                <a16:creationId xmlns:a16="http://schemas.microsoft.com/office/drawing/2014/main" id="{1B2CE358-A1BA-D745-F46B-72E1A960976D}"/>
              </a:ext>
            </a:extLst>
          </p:cNvPr>
          <p:cNvSpPr/>
          <p:nvPr/>
        </p:nvSpPr>
        <p:spPr>
          <a:xfrm>
            <a:off x="4221771" y="1808225"/>
            <a:ext cx="668209" cy="668209"/>
          </a:xfrm>
          <a:prstGeom prst="ellipse">
            <a:avLst/>
          </a:prstGeom>
          <a:solidFill>
            <a:srgbClr val="E7E6E6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B Nazanin" panose="00000400000000000000" pitchFamily="2" charset="-78"/>
            </a:endParaRPr>
          </a:p>
        </p:txBody>
      </p:sp>
      <p:sp>
        <p:nvSpPr>
          <p:cNvPr id="26" name="Google Shape;3508;p79">
            <a:hlinkClick r:id="" action="ppaction://noaction"/>
            <a:extLst>
              <a:ext uri="{FF2B5EF4-FFF2-40B4-BE49-F238E27FC236}">
                <a16:creationId xmlns:a16="http://schemas.microsoft.com/office/drawing/2014/main" id="{8341394F-5FA4-1856-F30C-D0292F5B9420}"/>
              </a:ext>
            </a:extLst>
          </p:cNvPr>
          <p:cNvSpPr txBox="1">
            <a:spLocks/>
          </p:cNvSpPr>
          <p:nvPr/>
        </p:nvSpPr>
        <p:spPr>
          <a:xfrm>
            <a:off x="448200" y="3160443"/>
            <a:ext cx="2643453" cy="32667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defRPr/>
            </a:pPr>
            <a:r>
              <a:rPr lang="en-US" dirty="0"/>
              <a:t>SHA-256 </a:t>
            </a:r>
            <a:endParaRPr kumimoji="0" lang="fa-IR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Estedad Black" panose="02000A03000000000000" pitchFamily="2" charset="-78"/>
              <a:cs typeface="B Nazanin" panose="00000400000000000000" pitchFamily="2" charset="-78"/>
            </a:endParaRPr>
          </a:p>
        </p:txBody>
      </p:sp>
      <p:sp>
        <p:nvSpPr>
          <p:cNvPr id="27" name="Google Shape;3510;p79">
            <a:hlinkClick r:id="" action="ppaction://noaction"/>
            <a:extLst>
              <a:ext uri="{FF2B5EF4-FFF2-40B4-BE49-F238E27FC236}">
                <a16:creationId xmlns:a16="http://schemas.microsoft.com/office/drawing/2014/main" id="{071A4256-E6E0-1160-60EC-18D030F8332F}"/>
              </a:ext>
            </a:extLst>
          </p:cNvPr>
          <p:cNvSpPr txBox="1">
            <a:spLocks/>
          </p:cNvSpPr>
          <p:nvPr/>
        </p:nvSpPr>
        <p:spPr>
          <a:xfrm>
            <a:off x="3250253" y="3159579"/>
            <a:ext cx="2643453" cy="3284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defRPr/>
            </a:pPr>
            <a:r>
              <a:rPr lang="en-US" dirty="0"/>
              <a:t>SHA-512 </a:t>
            </a:r>
            <a:endParaRPr kumimoji="0" lang="fa-IR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Estedad Black" panose="02000A03000000000000" pitchFamily="2" charset="-78"/>
              <a:cs typeface="B Nazanin" panose="00000400000000000000" pitchFamily="2" charset="-78"/>
            </a:endParaRPr>
          </a:p>
        </p:txBody>
      </p:sp>
      <p:sp>
        <p:nvSpPr>
          <p:cNvPr id="28" name="Google Shape;3512;p79">
            <a:hlinkClick r:id="" action="ppaction://noaction"/>
            <a:extLst>
              <a:ext uri="{FF2B5EF4-FFF2-40B4-BE49-F238E27FC236}">
                <a16:creationId xmlns:a16="http://schemas.microsoft.com/office/drawing/2014/main" id="{50C5C89E-2D0C-A346-495B-6C31467782D7}"/>
              </a:ext>
            </a:extLst>
          </p:cNvPr>
          <p:cNvSpPr txBox="1">
            <a:spLocks/>
          </p:cNvSpPr>
          <p:nvPr/>
        </p:nvSpPr>
        <p:spPr>
          <a:xfrm>
            <a:off x="6052346" y="3160443"/>
            <a:ext cx="2643453" cy="32667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defRPr/>
            </a:pPr>
            <a:r>
              <a:rPr lang="en-US" dirty="0"/>
              <a:t>RSA PUBLIC KEY </a:t>
            </a:r>
            <a:endParaRPr kumimoji="0" lang="fa-IR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Estedad Black" panose="02000A03000000000000" pitchFamily="2" charset="-78"/>
              <a:cs typeface="B Nazanin" panose="00000400000000000000" pitchFamily="2" charset="-78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8FB9DB-24A4-0763-8D93-1D087A40784F}"/>
              </a:ext>
            </a:extLst>
          </p:cNvPr>
          <p:cNvSpPr txBox="1"/>
          <p:nvPr/>
        </p:nvSpPr>
        <p:spPr>
          <a:xfrm>
            <a:off x="4261104" y="1887218"/>
            <a:ext cx="5895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3200" dirty="0">
                <a:solidFill>
                  <a:prstClr val="black"/>
                </a:solidFill>
                <a:latin typeface="Estedad Black" panose="02000A03000000000000" pitchFamily="2" charset="-78"/>
                <a:cs typeface="B Nazanin" panose="00000400000000000000" pitchFamily="2" charset="-78"/>
              </a:rPr>
              <a:t>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4F6DA0-DA10-5A50-3F3C-2E6DCAE24836}"/>
              </a:ext>
            </a:extLst>
          </p:cNvPr>
          <p:cNvSpPr txBox="1"/>
          <p:nvPr/>
        </p:nvSpPr>
        <p:spPr>
          <a:xfrm>
            <a:off x="7079301" y="1887218"/>
            <a:ext cx="5895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3200" dirty="0">
                <a:solidFill>
                  <a:prstClr val="black"/>
                </a:solidFill>
                <a:latin typeface="Estedad Black" panose="02000A03000000000000" pitchFamily="2" charset="-78"/>
                <a:cs typeface="B Nazanin" panose="00000400000000000000" pitchFamily="2" charset="-78"/>
              </a:rPr>
              <a:t>01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71D40D-071F-2269-DFB2-B7D90B633F73}"/>
              </a:ext>
            </a:extLst>
          </p:cNvPr>
          <p:cNvSpPr txBox="1"/>
          <p:nvPr/>
        </p:nvSpPr>
        <p:spPr>
          <a:xfrm>
            <a:off x="1470952" y="1887218"/>
            <a:ext cx="5895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3200" dirty="0">
                <a:solidFill>
                  <a:prstClr val="black"/>
                </a:solidFill>
                <a:latin typeface="Estedad Black" panose="02000A03000000000000" pitchFamily="2" charset="-78"/>
                <a:cs typeface="B Nazanin" panose="00000400000000000000" pitchFamily="2" charset="-78"/>
              </a:rPr>
              <a:t>03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200" y="1074813"/>
            <a:ext cx="778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>
                <a:cs typeface="B Koodak" panose="00000700000000000000" pitchFamily="2" charset="-78"/>
              </a:rPr>
              <a:t>پروتکل </a:t>
            </a:r>
            <a:r>
              <a:rPr lang="en-US" sz="2400" b="1" dirty="0">
                <a:latin typeface="Arial Black" panose="020B0A04020102020204" pitchFamily="34" charset="0"/>
                <a:cs typeface="B Koodak" panose="00000700000000000000" pitchFamily="2" charset="-78"/>
              </a:rPr>
              <a:t>ssh</a:t>
            </a:r>
            <a:r>
              <a:rPr lang="en-US" sz="2400" b="1" dirty="0">
                <a:cs typeface="B Koodak" panose="00000700000000000000" pitchFamily="2" charset="-78"/>
              </a:rPr>
              <a:t> </a:t>
            </a:r>
            <a:r>
              <a:rPr lang="fa-IR" sz="2400" b="1" dirty="0">
                <a:cs typeface="B Koodak" panose="00000700000000000000" pitchFamily="2" charset="-78"/>
              </a:rPr>
              <a:t> اطلاعات را با ترکیبی از الگوریتم </a:t>
            </a:r>
            <a:r>
              <a:rPr lang="fa-IR" sz="2400" b="1" dirty="0" smtClean="0">
                <a:cs typeface="B Koodak" panose="00000700000000000000" pitchFamily="2" charset="-78"/>
              </a:rPr>
              <a:t>های زیر رمزنگاری میکند.</a:t>
            </a:r>
            <a:endParaRPr lang="en-US" sz="2400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5552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18F174A-F3D5-2E44-2CFF-FE71F890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09688" cy="763524"/>
          </a:xfrm>
        </p:spPr>
        <p:txBody>
          <a:bodyPr>
            <a:normAutofit/>
          </a:bodyPr>
          <a:lstStyle/>
          <a:p>
            <a:pPr algn="ctr" rtl="1"/>
            <a:r>
              <a:rPr lang="fa-IR" sz="3200" dirty="0" smtClean="0">
                <a:cs typeface="B Titr" panose="00000700000000000000" pitchFamily="2" charset="-78"/>
              </a:rPr>
              <a:t>یک نمونه کلید </a:t>
            </a:r>
            <a:r>
              <a:rPr lang="en-US" sz="3200" dirty="0" smtClean="0">
                <a:latin typeface="Arial Black" panose="020B0A04020102020204" pitchFamily="34" charset="0"/>
                <a:cs typeface="B Titr" panose="00000700000000000000" pitchFamily="2" charset="-78"/>
              </a:rPr>
              <a:t>SSH</a:t>
            </a:r>
            <a:endParaRPr lang="en-US" sz="3200" dirty="0">
              <a:latin typeface="Arial Black" panose="020B0A04020102020204" pitchFamily="34" charset="0"/>
              <a:cs typeface="B Titr" panose="000007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5" y="739290"/>
            <a:ext cx="5344675" cy="43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8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670" y="281175"/>
            <a:ext cx="5344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>
                <a:solidFill>
                  <a:schemeClr val="bg1"/>
                </a:solidFill>
                <a:cs typeface="B Koodak" panose="00000700000000000000" pitchFamily="2" charset="-78"/>
              </a:rPr>
              <a:t>کلید های </a:t>
            </a:r>
            <a:r>
              <a:rPr lang="en-US" sz="2400" b="1" dirty="0">
                <a:solidFill>
                  <a:schemeClr val="bg1"/>
                </a:solidFill>
                <a:cs typeface="B Koodak" panose="00000700000000000000" pitchFamily="2" charset="-78"/>
              </a:rPr>
              <a:t>ssh </a:t>
            </a:r>
            <a:r>
              <a:rPr lang="fa-IR" sz="2400" b="1" dirty="0">
                <a:solidFill>
                  <a:schemeClr val="bg1"/>
                </a:solidFill>
                <a:cs typeface="B Koodak" panose="00000700000000000000" pitchFamily="2" charset="-78"/>
              </a:rPr>
              <a:t> در پوشه ی </a:t>
            </a:r>
            <a:r>
              <a:rPr lang="en-US" sz="2400" b="1" dirty="0">
                <a:solidFill>
                  <a:schemeClr val="bg1"/>
                </a:solidFill>
                <a:cs typeface="B Koodak" panose="00000700000000000000" pitchFamily="2" charset="-78"/>
              </a:rPr>
              <a:t>.ssh </a:t>
            </a:r>
            <a:r>
              <a:rPr lang="fa-IR" sz="2400" b="1" dirty="0">
                <a:solidFill>
                  <a:schemeClr val="bg1"/>
                </a:solidFill>
                <a:cs typeface="B Koodak" panose="00000700000000000000" pitchFamily="2" charset="-78"/>
              </a:rPr>
              <a:t>  در پوشه اصلی کاربر ذخیره می شود.</a:t>
            </a:r>
            <a:endParaRPr lang="en-US" sz="2400" dirty="0">
              <a:solidFill>
                <a:schemeClr val="bg1"/>
              </a:solidFill>
              <a:cs typeface="B Koodak" panose="000007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5" y="1197405"/>
            <a:ext cx="5328601" cy="13743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2877160"/>
            <a:ext cx="6835944" cy="13330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65195" y="3543664"/>
            <a:ext cx="76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شناسه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17747" y="3777452"/>
            <a:ext cx="1221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کلید عمومی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1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18F174A-F3D5-2E44-2CFF-FE71F890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5" y="128470"/>
            <a:ext cx="6309688" cy="1985165"/>
          </a:xfrm>
        </p:spPr>
        <p:txBody>
          <a:bodyPr>
            <a:noAutofit/>
          </a:bodyPr>
          <a:lstStyle/>
          <a:p>
            <a:pPr algn="r" rtl="1"/>
            <a:r>
              <a:rPr lang="fa-IR" sz="2400" b="1" dirty="0">
                <a:effectLst/>
                <a:cs typeface="B Koodak" panose="00000700000000000000" pitchFamily="2" charset="-78"/>
              </a:rPr>
              <a:t>در </a:t>
            </a:r>
            <a:r>
              <a:rPr lang="en-US" sz="2400" b="1" dirty="0">
                <a:effectLst/>
                <a:cs typeface="B Koodak" panose="00000700000000000000" pitchFamily="2" charset="-78"/>
              </a:rPr>
              <a:t>V2RAY </a:t>
            </a:r>
            <a:r>
              <a:rPr lang="fa-IR" sz="2400" b="1" dirty="0">
                <a:effectLst/>
                <a:cs typeface="B Koodak" panose="00000700000000000000" pitchFamily="2" charset="-78"/>
              </a:rPr>
              <a:t> هم از </a:t>
            </a:r>
            <a:r>
              <a:rPr lang="en-US" sz="2400" b="1" dirty="0">
                <a:effectLst/>
                <a:cs typeface="B Koodak" panose="00000700000000000000" pitchFamily="2" charset="-78"/>
              </a:rPr>
              <a:t>ssh </a:t>
            </a:r>
            <a:r>
              <a:rPr lang="fa-IR" sz="2400" b="1" dirty="0">
                <a:effectLst/>
                <a:cs typeface="B Koodak" panose="00000700000000000000" pitchFamily="2" charset="-78"/>
              </a:rPr>
              <a:t> استفاده می شود.</a:t>
            </a:r>
            <a:r>
              <a:rPr lang="en-US" sz="2400" b="1" dirty="0">
                <a:effectLst/>
                <a:cs typeface="B Koodak" panose="00000700000000000000" pitchFamily="2" charset="-78"/>
              </a:rPr>
              <a:t>v2ray </a:t>
            </a:r>
            <a:r>
              <a:rPr lang="fa-IR" sz="2400" b="1" dirty="0">
                <a:effectLst/>
                <a:cs typeface="B Koodak" panose="00000700000000000000" pitchFamily="2" charset="-78"/>
              </a:rPr>
              <a:t> یک فناوری جدید که از ترکیب فناوری </a:t>
            </a:r>
            <a:r>
              <a:rPr lang="en-US" sz="2400" b="1" dirty="0">
                <a:effectLst/>
                <a:cs typeface="B Koodak" panose="00000700000000000000" pitchFamily="2" charset="-78"/>
              </a:rPr>
              <a:t>VPN </a:t>
            </a:r>
            <a:r>
              <a:rPr lang="fa-IR" sz="2400" b="1" dirty="0">
                <a:effectLst/>
                <a:cs typeface="B Koodak" panose="00000700000000000000" pitchFamily="2" charset="-78"/>
              </a:rPr>
              <a:t> و پروتکل هایی مانند </a:t>
            </a:r>
            <a:r>
              <a:rPr lang="en-US" sz="2400" b="1" dirty="0">
                <a:effectLst/>
                <a:cs typeface="B Koodak" panose="00000700000000000000" pitchFamily="2" charset="-78"/>
              </a:rPr>
              <a:t>shadow socks , </a:t>
            </a:r>
            <a:r>
              <a:rPr lang="en-US" sz="2400" b="1" dirty="0" err="1">
                <a:effectLst/>
                <a:cs typeface="B Koodak" panose="00000700000000000000" pitchFamily="2" charset="-78"/>
              </a:rPr>
              <a:t>MTproto</a:t>
            </a:r>
            <a:r>
              <a:rPr lang="en-US" sz="2400" b="1" dirty="0">
                <a:effectLst/>
                <a:cs typeface="B Koodak" panose="00000700000000000000" pitchFamily="2" charset="-78"/>
              </a:rPr>
              <a:t> , </a:t>
            </a:r>
            <a:r>
              <a:rPr lang="en-US" sz="2400" b="1" dirty="0" err="1">
                <a:effectLst/>
                <a:cs typeface="B Koodak" panose="00000700000000000000" pitchFamily="2" charset="-78"/>
              </a:rPr>
              <a:t>Vless</a:t>
            </a:r>
            <a:r>
              <a:rPr lang="en-US" sz="2400" b="1" dirty="0">
                <a:effectLst/>
                <a:cs typeface="B Koodak" panose="00000700000000000000" pitchFamily="2" charset="-78"/>
              </a:rPr>
              <a:t> , </a:t>
            </a:r>
            <a:r>
              <a:rPr lang="en-US" sz="2400" b="1" dirty="0" err="1">
                <a:effectLst/>
                <a:cs typeface="B Koodak" panose="00000700000000000000" pitchFamily="2" charset="-78"/>
              </a:rPr>
              <a:t>Vmess</a:t>
            </a:r>
            <a:r>
              <a:rPr lang="en-US" sz="2400" b="1" dirty="0">
                <a:effectLst/>
                <a:cs typeface="B Koodak" panose="00000700000000000000" pitchFamily="2" charset="-78"/>
              </a:rPr>
              <a:t> </a:t>
            </a:r>
            <a:r>
              <a:rPr lang="fa-IR" sz="2400" b="1" dirty="0">
                <a:effectLst/>
                <a:cs typeface="B Koodak" panose="00000700000000000000" pitchFamily="2" charset="-78"/>
              </a:rPr>
              <a:t> اطلاعات را با پروتکل </a:t>
            </a:r>
            <a:r>
              <a:rPr lang="en-US" sz="2400" b="1" dirty="0">
                <a:effectLst/>
                <a:cs typeface="B Koodak" panose="00000700000000000000" pitchFamily="2" charset="-78"/>
              </a:rPr>
              <a:t>ssh </a:t>
            </a:r>
            <a:r>
              <a:rPr lang="fa-IR" sz="2400" b="1" dirty="0">
                <a:effectLst/>
                <a:cs typeface="B Koodak" panose="00000700000000000000" pitchFamily="2" charset="-78"/>
              </a:rPr>
              <a:t> رمزنگاری میکند .</a:t>
            </a:r>
            <a:r>
              <a:rPr lang="en-US" sz="2400" dirty="0">
                <a:effectLst/>
                <a:cs typeface="B Koodak" panose="00000700000000000000" pitchFamily="2" charset="-78"/>
              </a:rPr>
              <a:t/>
            </a:r>
            <a:br>
              <a:rPr lang="en-US" sz="2400" dirty="0">
                <a:effectLst/>
                <a:cs typeface="B Koodak" panose="00000700000000000000" pitchFamily="2" charset="-78"/>
              </a:rPr>
            </a:br>
            <a:endParaRPr lang="en-US" sz="2400" dirty="0">
              <a:cs typeface="B Koodak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6" y="1808224"/>
            <a:ext cx="4282258" cy="31560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178" y="1808224"/>
            <a:ext cx="1552001" cy="332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9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-107243" y="1422756"/>
            <a:ext cx="4572000" cy="479822"/>
          </a:xfrm>
        </p:spPr>
        <p:txBody>
          <a:bodyPr/>
          <a:lstStyle/>
          <a:p>
            <a:pPr lvl="0" rtl="1">
              <a:spcBef>
                <a:spcPts val="0"/>
              </a:spcBef>
              <a:defRPr/>
            </a:pPr>
            <a:r>
              <a:rPr lang="ar-SA" dirty="0">
                <a:solidFill>
                  <a:schemeClr val="tx1"/>
                </a:solidFill>
                <a:cs typeface="B Koodak" panose="00000700000000000000" pitchFamily="2" charset="-78"/>
              </a:rPr>
              <a:t>امکانات و کاربردهای</a:t>
            </a:r>
            <a:r>
              <a:rPr lang="en-US" dirty="0">
                <a:solidFill>
                  <a:schemeClr val="tx1"/>
                </a:solidFill>
                <a:cs typeface="B Koodak" panose="00000700000000000000" pitchFamily="2" charset="-78"/>
              </a:rPr>
              <a:t> SSH </a:t>
            </a:r>
            <a:endParaRPr kumimoji="0" lang="fa-I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stedad Black" panose="02000A03000000000000" pitchFamily="2" charset="-78"/>
              <a:cs typeface="B Koodak" panose="00000700000000000000" pitchFamily="2" charset="-7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-161855" y="2091210"/>
            <a:ext cx="4040188" cy="2276294"/>
          </a:xfrm>
        </p:spPr>
        <p:txBody>
          <a:bodyPr>
            <a:normAutofit/>
          </a:bodyPr>
          <a:lstStyle/>
          <a:p>
            <a:pPr lvl="0" algn="r" rtl="1"/>
            <a:r>
              <a:rPr lang="ar-SA" sz="2000" b="1" dirty="0">
                <a:solidFill>
                  <a:schemeClr val="tx1"/>
                </a:solidFill>
                <a:cs typeface="B Koodak" panose="00000700000000000000" pitchFamily="2" charset="-78"/>
              </a:rPr>
              <a:t>امکان تایید کاربران</a:t>
            </a:r>
            <a:endParaRPr lang="en-US" sz="2000" dirty="0">
              <a:solidFill>
                <a:schemeClr val="tx1"/>
              </a:solidFill>
              <a:cs typeface="B Koodak" panose="00000700000000000000" pitchFamily="2" charset="-78"/>
            </a:endParaRPr>
          </a:p>
          <a:p>
            <a:pPr lvl="0" algn="r" rtl="1"/>
            <a:r>
              <a:rPr lang="ar-SA" sz="2000" b="1" dirty="0">
                <a:solidFill>
                  <a:schemeClr val="tx1"/>
                </a:solidFill>
                <a:cs typeface="B Koodak" panose="00000700000000000000" pitchFamily="2" charset="-78"/>
              </a:rPr>
              <a:t>ایجاد تونل امن در بستر</a:t>
            </a:r>
            <a:r>
              <a:rPr lang="en-US" sz="2000" b="1" dirty="0">
                <a:solidFill>
                  <a:schemeClr val="tx1"/>
                </a:solidFill>
                <a:cs typeface="B Koodak" panose="00000700000000000000" pitchFamily="2" charset="-78"/>
              </a:rPr>
              <a:t> TCP/IP</a:t>
            </a:r>
            <a:endParaRPr lang="en-US" sz="2000" dirty="0">
              <a:solidFill>
                <a:schemeClr val="tx1"/>
              </a:solidFill>
              <a:cs typeface="B Koodak" panose="00000700000000000000" pitchFamily="2" charset="-78"/>
            </a:endParaRPr>
          </a:p>
          <a:p>
            <a:pPr lvl="0" algn="r" rtl="1"/>
            <a:r>
              <a:rPr lang="ar-SA" sz="2000" b="1" dirty="0">
                <a:solidFill>
                  <a:schemeClr val="tx1"/>
                </a:solidFill>
                <a:cs typeface="B Koodak" panose="00000700000000000000" pitchFamily="2" charset="-78"/>
              </a:rPr>
              <a:t>انتقال فایل امن و محافظت شده</a:t>
            </a:r>
            <a:endParaRPr lang="en-US" sz="2000" dirty="0">
              <a:solidFill>
                <a:schemeClr val="tx1"/>
              </a:solidFill>
              <a:cs typeface="B Koodak" panose="00000700000000000000" pitchFamily="2" charset="-78"/>
            </a:endParaRPr>
          </a:p>
          <a:p>
            <a:pPr lvl="0" algn="r" rtl="1"/>
            <a:r>
              <a:rPr lang="fa-IR" sz="2000" b="1" dirty="0">
                <a:solidFill>
                  <a:schemeClr val="tx1"/>
                </a:solidFill>
                <a:cs typeface="B Koodak" panose="00000700000000000000" pitchFamily="2" charset="-78"/>
              </a:rPr>
              <a:t>بالا بردن امنیت زیر ساخت‌های شبکه</a:t>
            </a:r>
            <a:endParaRPr lang="en-US" sz="2000" dirty="0">
              <a:solidFill>
                <a:schemeClr val="tx1"/>
              </a:solidFill>
              <a:cs typeface="B Koodak" panose="00000700000000000000" pitchFamily="2" charset="-78"/>
            </a:endParaRPr>
          </a:p>
          <a:p>
            <a:pPr algn="r" rtl="1"/>
            <a:r>
              <a:rPr lang="fa-IR" sz="2000" b="1" dirty="0">
                <a:solidFill>
                  <a:schemeClr val="tx1"/>
                </a:solidFill>
                <a:cs typeface="B Koodak" panose="00000700000000000000" pitchFamily="2" charset="-78"/>
              </a:rPr>
              <a:t>ایجاد شبکه‌های ارتباط امن با  </a:t>
            </a:r>
            <a:r>
              <a:rPr lang="en-US" sz="2000" b="1" dirty="0">
                <a:solidFill>
                  <a:schemeClr val="tx1"/>
                </a:solidFill>
                <a:cs typeface="B Koodak" panose="00000700000000000000" pitchFamily="2" charset="-78"/>
              </a:rPr>
              <a:t>V2ray </a:t>
            </a:r>
            <a:endParaRPr lang="en-US" sz="2000" dirty="0">
              <a:solidFill>
                <a:schemeClr val="tx1"/>
              </a:solidFill>
              <a:cs typeface="B Koodak" panose="00000700000000000000" pitchFamily="2" charset="-78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629D435-5F50-4E23-D40B-EEA16ADFE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617"/>
            <a:ext cx="7429225" cy="763524"/>
          </a:xfrm>
        </p:spPr>
        <p:txBody>
          <a:bodyPr>
            <a:normAutofit/>
          </a:bodyPr>
          <a:lstStyle/>
          <a:p>
            <a:pPr algn="r" rtl="1"/>
            <a:r>
              <a:rPr lang="fa-IR" b="1" dirty="0">
                <a:effectLst/>
              </a:rPr>
              <a:t>کاربرد پروتکل </a:t>
            </a:r>
            <a:r>
              <a:rPr lang="en-US" b="1" dirty="0">
                <a:effectLst/>
                <a:latin typeface="NPIAbgine" panose="02000506000000020003" pitchFamily="2" charset="0"/>
                <a:cs typeface="B Titr" panose="00000700000000000000" pitchFamily="2" charset="-78"/>
              </a:rPr>
              <a:t>SSH</a:t>
            </a:r>
            <a:endParaRPr lang="en-US" sz="3200" dirty="0">
              <a:latin typeface="Arial Black" panose="020B0A04020102020204" pitchFamily="34" charset="0"/>
              <a:cs typeface="B Titr" panose="000007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ED98C9-4124-60C7-EA02-F0E14DD4ADE9}"/>
              </a:ext>
            </a:extLst>
          </p:cNvPr>
          <p:cNvSpPr/>
          <p:nvPr/>
        </p:nvSpPr>
        <p:spPr>
          <a:xfrm>
            <a:off x="4293046" y="1197405"/>
            <a:ext cx="4672517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 rtl="1">
              <a:lnSpc>
                <a:spcPct val="200000"/>
              </a:lnSpc>
            </a:pPr>
            <a:r>
              <a:rPr lang="fa-IR" sz="2000" b="1" dirty="0">
                <a:cs typeface="B Koodak" panose="00000700000000000000" pitchFamily="2" charset="-78"/>
              </a:rPr>
              <a:t>اساساً این پروتکل برای ارتباط امن و تأیید امنیت اتصالات کاربرد دارد. با توجه به امکاناتی که به این پورت اضافه شده است، می‌توان گفت که </a:t>
            </a:r>
            <a:r>
              <a:rPr lang="en-US" sz="2000" b="1" dirty="0">
                <a:cs typeface="B Koodak" panose="00000700000000000000" pitchFamily="2" charset="-78"/>
              </a:rPr>
              <a:t>SSH</a:t>
            </a:r>
            <a:r>
              <a:rPr lang="fa-IR" sz="2000" b="1" dirty="0">
                <a:cs typeface="B Koodak" panose="00000700000000000000" pitchFamily="2" charset="-78"/>
              </a:rPr>
              <a:t> مانند یک فایروال عمل می‌کند و می‌تواند جلوی رخنه‌های امنیتی را بگیرد. </a:t>
            </a:r>
            <a:endParaRPr lang="fa-IR" dirty="0">
              <a:latin typeface="Shabnam" panose="020B0603030804020204" pitchFamily="34" charset="-78"/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732</Words>
  <Application>Microsoft Office PowerPoint</Application>
  <PresentationFormat>On-screen Show (16:9)</PresentationFormat>
  <Paragraphs>78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Algerian</vt:lpstr>
      <vt:lpstr>Arial</vt:lpstr>
      <vt:lpstr>Arial Black</vt:lpstr>
      <vt:lpstr>B Koodak</vt:lpstr>
      <vt:lpstr>B Nazanin</vt:lpstr>
      <vt:lpstr>B Titr</vt:lpstr>
      <vt:lpstr>Calibri</vt:lpstr>
      <vt:lpstr>Courier New</vt:lpstr>
      <vt:lpstr>Estedad Black</vt:lpstr>
      <vt:lpstr>NPIAbgine</vt:lpstr>
      <vt:lpstr>Shabnam</vt:lpstr>
      <vt:lpstr>Times New Roman</vt:lpstr>
      <vt:lpstr>Wingdings</vt:lpstr>
      <vt:lpstr>Office Theme</vt:lpstr>
      <vt:lpstr>ssh</vt:lpstr>
      <vt:lpstr>پروتکل Telnet</vt:lpstr>
      <vt:lpstr>ssh  چیست </vt:lpstr>
      <vt:lpstr>کلید  SSH</vt:lpstr>
      <vt:lpstr>PowerPoint Presentation</vt:lpstr>
      <vt:lpstr>یک نمونه کلید SSH</vt:lpstr>
      <vt:lpstr>PowerPoint Presentation</vt:lpstr>
      <vt:lpstr>در V2RAY  هم از ssh  استفاده می شود.v2ray  یک فناوری جدید که از ترکیب فناوری VPN  و پروتکل هایی مانند shadow socks , MTproto , Vless , Vmess  اطلاعات را با پروتکل ssh  رمزنگاری میکند . </vt:lpstr>
      <vt:lpstr>کاربرد پروتکل SSH</vt:lpstr>
      <vt:lpstr>چرا SSH روی پورت 22 کار میکند</vt:lpstr>
      <vt:lpstr>سرور  SSH</vt:lpstr>
      <vt:lpstr>وصل شدن به سرور با SSH </vt:lpstr>
      <vt:lpstr>وصل شدن به سرور با SSH </vt:lpstr>
      <vt:lpstr>نرم افزار Putty</vt:lpstr>
      <vt:lpstr>PowerPoint Presentation</vt:lpstr>
      <vt:lpstr>PowerPoint Presentation</vt:lpstr>
      <vt:lpstr>با تشکر از توجه شما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2024-05-26T14:55:38Z</dcterms:modified>
</cp:coreProperties>
</file>