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B0F7-7401-F13A-3CD9-F5583C265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02394-D907-A7DC-F2FE-0295D0B41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86F9F-039E-15A3-72CD-E8DB521C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5B26-7546-4A0A-92B6-49E5857D295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13B28-96FD-3AA3-99BE-234C2466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FEB6D-7CDB-A64B-525B-AD1E3794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2F0-E8D6-47FA-8339-C02041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F593-9B53-AD9D-24BD-9DD1EE7A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0926-78CE-77E3-2491-569F7A053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930D-725B-6FEA-0C91-CB911E3F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5B26-7546-4A0A-92B6-49E5857D295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6017-9EF9-36B4-2B41-BD4FE9F2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7A32-BDD2-D008-779D-FCF1C512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2F0-E8D6-47FA-8339-C02041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2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9467B-94F2-9233-220E-253711AA6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D1410-17DE-324F-7205-B15BD732D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BF71-52D0-7F76-31CC-27E07620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5B26-7546-4A0A-92B6-49E5857D295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65B5C-3D3D-4060-FFA8-35F3840A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DA98-BA50-04E1-7AB9-B858654D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2F0-E8D6-47FA-8339-C02041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9A1E-D209-40CB-FC36-5F48CF50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093A-11CD-8807-F4EB-DF2FA71A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A186-063E-A1A1-3AFB-5A807FA9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5B26-7546-4A0A-92B6-49E5857D295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BCC0-61CC-F279-D89B-F1103C96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AC67-4231-810C-3F61-E5FC6C48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2F0-E8D6-47FA-8339-C02041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3590-D352-6194-48CF-102A1A9F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61D1A-CA9F-1A4F-A007-092F44068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ADDC0-B36E-325F-B11E-4AA45FD1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5B26-7546-4A0A-92B6-49E5857D295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6D75E-B0D0-774E-3490-3A4DB03A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1F3C5-8884-F9E4-93CA-266D54AE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2F0-E8D6-47FA-8339-C02041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A0B4-C1CF-764F-BEC2-ADBB6D73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6CD0-C939-F27D-F8B1-87D62DC87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85B3-1503-AD52-ED37-7E09A0BAB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2048A-2B6E-EA1D-E0C4-E434F763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5B26-7546-4A0A-92B6-49E5857D295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82AF9-0B15-E93E-83CE-196607D4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D494C-4D49-CA4B-9713-0A5590C3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2F0-E8D6-47FA-8339-C02041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0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7F5A-02F5-5886-596F-2A22BFB1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21B21-360D-D396-CD74-C08FCDE49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DFB80-BAC5-3B65-9A7A-EED0F9174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EC15-2E11-F480-FA55-619A19432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B1EBB-0649-7F74-74C6-0D7FF9D0C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8BD3F-0105-8AE1-E2F6-D5338736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5B26-7546-4A0A-92B6-49E5857D295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86AED-9808-C166-DF59-CCB3BE6E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BE498-DEFD-F12F-4BE1-B8BF5B30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2F0-E8D6-47FA-8339-C02041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3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5040-7CE9-D3B9-AE23-16BD8AD1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38275-E5D7-7FE4-7E3A-EBE8E71B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5B26-7546-4A0A-92B6-49E5857D295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AD22C-2120-D8F1-4DEC-BDE41FFE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2D507-88C3-0514-221C-6746A00C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2F0-E8D6-47FA-8339-C02041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7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9B1FD-7313-85BC-44ED-96E72EA3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5B26-7546-4A0A-92B6-49E5857D295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90E35-27D8-733A-027D-FB3DBF75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8277B-42C9-EA52-810E-06199589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2F0-E8D6-47FA-8339-C02041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8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CB98-6CF7-8A85-8EA9-69484193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D337-A77D-5D59-F62D-AFFB709E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41301-E8EE-383F-9B87-19AB815BD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30296-F902-514F-72F9-9966BFE3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5B26-7546-4A0A-92B6-49E5857D295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8F99B-835A-9FEA-41ED-3175C86F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04454-C8EB-9416-04AE-BBCA1924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2F0-E8D6-47FA-8339-C02041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82F-6DBB-BA46-53F6-08D6453C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474A6-8DC5-BCF1-5B04-034A5E296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09A2D-2CA9-0ADE-EBA0-9CE80D447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1B2DA-FFBC-84CD-F166-89AA6D00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5B26-7546-4A0A-92B6-49E5857D295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E8F5B-6E6D-12CB-165A-2DE927BD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5BCE-C3C3-825F-7573-33C17B0D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2F0-E8D6-47FA-8339-C02041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4E7E6-2D76-0E8C-207E-0FC46993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C97A3-517B-8915-FED8-D7401F5FF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98DD5-A125-9E38-0F61-15FD5995F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5B26-7546-4A0A-92B6-49E5857D295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29FE-77CD-8E3C-845E-7F39070A5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7975B-E944-BC9C-FA95-97838778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F2F0-E8D6-47FA-8339-C02041C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592625-0876-A2B3-9205-AF0699274319}"/>
              </a:ext>
            </a:extLst>
          </p:cNvPr>
          <p:cNvSpPr txBox="1"/>
          <p:nvPr/>
        </p:nvSpPr>
        <p:spPr>
          <a:xfrm>
            <a:off x="280658" y="354025"/>
            <a:ext cx="323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Amiri" panose="00000500000000000000" pitchFamily="2" charset="-78"/>
              </a:rPr>
              <a:t>OUR 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54A44-320D-FA79-AE6E-075427F3F4DF}"/>
              </a:ext>
            </a:extLst>
          </p:cNvPr>
          <p:cNvSpPr txBox="1"/>
          <p:nvPr/>
        </p:nvSpPr>
        <p:spPr>
          <a:xfrm>
            <a:off x="353086" y="59778"/>
            <a:ext cx="100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Team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2FAAA68-B399-FC8C-E103-2AD4B93DB27D}"/>
              </a:ext>
            </a:extLst>
          </p:cNvPr>
          <p:cNvSpPr/>
          <p:nvPr/>
        </p:nvSpPr>
        <p:spPr>
          <a:xfrm>
            <a:off x="1262959" y="2444435"/>
            <a:ext cx="1775653" cy="1699788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7DD28B3-BE3F-CC6C-E071-4C57FA95B70C}"/>
              </a:ext>
            </a:extLst>
          </p:cNvPr>
          <p:cNvSpPr/>
          <p:nvPr/>
        </p:nvSpPr>
        <p:spPr>
          <a:xfrm>
            <a:off x="9234535" y="2444435"/>
            <a:ext cx="1775653" cy="1699788"/>
          </a:xfrm>
          <a:prstGeom prst="flowChartConnector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737D062-75F8-8AC4-45D6-2B30D4A76049}"/>
              </a:ext>
            </a:extLst>
          </p:cNvPr>
          <p:cNvSpPr/>
          <p:nvPr/>
        </p:nvSpPr>
        <p:spPr>
          <a:xfrm>
            <a:off x="6577343" y="2444435"/>
            <a:ext cx="1775653" cy="1699788"/>
          </a:xfrm>
          <a:prstGeom prst="flowChartConnector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0ECCADB-61C8-FE2F-E94D-2C05332E8089}"/>
              </a:ext>
            </a:extLst>
          </p:cNvPr>
          <p:cNvSpPr/>
          <p:nvPr/>
        </p:nvSpPr>
        <p:spPr>
          <a:xfrm>
            <a:off x="3920151" y="2444435"/>
            <a:ext cx="1775653" cy="1699788"/>
          </a:xfrm>
          <a:prstGeom prst="flowChartConnector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5064C-686F-F50C-D3D6-E8F394C7C17D}"/>
              </a:ext>
            </a:extLst>
          </p:cNvPr>
          <p:cNvSpPr txBox="1"/>
          <p:nvPr/>
        </p:nvSpPr>
        <p:spPr>
          <a:xfrm>
            <a:off x="1330566" y="4327556"/>
            <a:ext cx="164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Amjad Awad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EC7C9B-3782-5132-D221-7CDCB18DDA36}"/>
              </a:ext>
            </a:extLst>
          </p:cNvPr>
          <p:cNvSpPr txBox="1"/>
          <p:nvPr/>
        </p:nvSpPr>
        <p:spPr>
          <a:xfrm>
            <a:off x="6778950" y="4327556"/>
            <a:ext cx="13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Ahmad </a:t>
            </a:r>
            <a:r>
              <a:rPr lang="en-US" b="1" dirty="0" err="1"/>
              <a:t>Iyrot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1E75C-4CC2-2B0F-DF05-E09FB1D8CD59}"/>
              </a:ext>
            </a:extLst>
          </p:cNvPr>
          <p:cNvSpPr txBox="1"/>
          <p:nvPr/>
        </p:nvSpPr>
        <p:spPr>
          <a:xfrm>
            <a:off x="9511252" y="4343803"/>
            <a:ext cx="12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80809"/>
                </a:solidFill>
                <a:effectLst/>
                <a:latin typeface="Segoe UI Historic" panose="020B0502040204020203" pitchFamily="34" charset="0"/>
              </a:rPr>
              <a:t>Abood </a:t>
            </a:r>
            <a:r>
              <a:rPr lang="en-US" b="1" dirty="0" err="1">
                <a:solidFill>
                  <a:srgbClr val="080809"/>
                </a:solidFill>
                <a:latin typeface="Segoe UI Historic" panose="020B0502040204020203" pitchFamily="34" charset="0"/>
              </a:rPr>
              <a:t>J</a:t>
            </a:r>
            <a:r>
              <a:rPr lang="en-US" b="1" i="0" dirty="0" err="1">
                <a:solidFill>
                  <a:srgbClr val="080809"/>
                </a:solidFill>
                <a:effectLst/>
                <a:latin typeface="Segoe UI Historic" panose="020B0502040204020203" pitchFamily="34" charset="0"/>
              </a:rPr>
              <a:t>br</a:t>
            </a:r>
            <a:endParaRPr lang="en-US" b="1" i="0" dirty="0">
              <a:solidFill>
                <a:srgbClr val="080809"/>
              </a:solidFill>
              <a:effectLst/>
              <a:latin typeface="Segoe UI Historic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37AAC8-C7AE-3F78-E39F-8220C1A49136}"/>
              </a:ext>
            </a:extLst>
          </p:cNvPr>
          <p:cNvSpPr txBox="1"/>
          <p:nvPr/>
        </p:nvSpPr>
        <p:spPr>
          <a:xfrm>
            <a:off x="3987758" y="4343803"/>
            <a:ext cx="164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80809"/>
                </a:solidFill>
                <a:effectLst/>
                <a:latin typeface="Segoe UI Historic" panose="020B0502040204020203" pitchFamily="34" charset="0"/>
              </a:rPr>
              <a:t>Yahya </a:t>
            </a:r>
            <a:r>
              <a:rPr lang="en-US" b="1" i="0" dirty="0" err="1">
                <a:solidFill>
                  <a:srgbClr val="080809"/>
                </a:solidFill>
                <a:effectLst/>
                <a:latin typeface="Segoe UI Historic" panose="020B0502040204020203" pitchFamily="34" charset="0"/>
              </a:rPr>
              <a:t>Dalbah</a:t>
            </a:r>
            <a:r>
              <a:rPr lang="en-US" b="1" i="0" dirty="0">
                <a:solidFill>
                  <a:srgbClr val="080809"/>
                </a:solidFill>
                <a:effectLst/>
                <a:latin typeface="Segoe UI Historic" panose="020B050204020402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4182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90ECC-DF5F-5CE1-4D12-818ED53B0DEF}"/>
              </a:ext>
            </a:extLst>
          </p:cNvPr>
          <p:cNvSpPr txBox="1"/>
          <p:nvPr/>
        </p:nvSpPr>
        <p:spPr>
          <a:xfrm>
            <a:off x="353086" y="135803"/>
            <a:ext cx="2390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accent4">
                    <a:lumMod val="75000"/>
                  </a:schemeClr>
                </a:solidFill>
              </a:rPr>
              <a:t>Project</a:t>
            </a:r>
          </a:p>
          <a:p>
            <a:r>
              <a:rPr lang="en-US" sz="3600" b="1" u="sng" dirty="0">
                <a:solidFill>
                  <a:schemeClr val="accent4">
                    <a:lumMod val="75000"/>
                  </a:schemeClr>
                </a:solidFill>
              </a:rPr>
              <a:t>Description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8A36565-122E-88E3-CAF1-8F9937E4E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68" y="1898631"/>
            <a:ext cx="107464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effectLst/>
                <a:latin typeface="-apple-system"/>
              </a:rPr>
              <a:t>The Tweet Analysis Pipeline is designed to process live Twitter streams for sentiment analysis, trending hashtag identification, and data visualization.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7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82774E-7DBB-62E5-460E-1151CCC8C7A1}"/>
              </a:ext>
            </a:extLst>
          </p:cNvPr>
          <p:cNvSpPr txBox="1"/>
          <p:nvPr/>
        </p:nvSpPr>
        <p:spPr>
          <a:xfrm>
            <a:off x="3303006" y="153909"/>
            <a:ext cx="5585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Real-Time Twitter Data Analysis</a:t>
            </a:r>
            <a:endParaRPr lang="en-US" sz="3200" u="sng" dirty="0"/>
          </a:p>
          <a:p>
            <a:endParaRPr lang="en-US" sz="32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3D62D-86EC-D803-FD21-C305FCBFFAF6}"/>
              </a:ext>
            </a:extLst>
          </p:cNvPr>
          <p:cNvSpPr txBox="1"/>
          <p:nvPr/>
        </p:nvSpPr>
        <p:spPr>
          <a:xfrm>
            <a:off x="615636" y="1376127"/>
            <a:ext cx="243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4">
                    <a:lumMod val="75000"/>
                  </a:schemeClr>
                </a:solidFill>
              </a:rPr>
              <a:t>Our Problem: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28F28-F248-04EA-5F72-7063E39FB1E2}"/>
              </a:ext>
            </a:extLst>
          </p:cNvPr>
          <p:cNvSpPr txBox="1"/>
          <p:nvPr/>
        </p:nvSpPr>
        <p:spPr>
          <a:xfrm>
            <a:off x="615636" y="2046082"/>
            <a:ext cx="6111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Extract meaningful insights from the vast amount of Twitter data in real time. With millions of tweets generated daily, organizations face challenges in efficiently processing, analyzing, and visualizing this high-volume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8FD17-FB15-694A-5B4F-57C553B7A24C}"/>
              </a:ext>
            </a:extLst>
          </p:cNvPr>
          <p:cNvSpPr txBox="1"/>
          <p:nvPr/>
        </p:nvSpPr>
        <p:spPr>
          <a:xfrm>
            <a:off x="615636" y="3611589"/>
            <a:ext cx="268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4">
                    <a:lumMod val="75000"/>
                  </a:schemeClr>
                </a:solidFill>
              </a:rPr>
              <a:t>Target Audience:</a:t>
            </a:r>
            <a:endParaRPr lang="en-US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BFA2D-CF71-5309-B554-435AB3477B83}"/>
              </a:ext>
            </a:extLst>
          </p:cNvPr>
          <p:cNvSpPr txBox="1"/>
          <p:nvPr/>
        </p:nvSpPr>
        <p:spPr>
          <a:xfrm>
            <a:off x="615636" y="4134809"/>
            <a:ext cx="64641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Data Scientists</a:t>
            </a:r>
            <a:r>
              <a:rPr lang="en-US" dirty="0"/>
              <a:t>: For developing predictive models and analyzing sentiment trends.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Social Media Analysts</a:t>
            </a:r>
            <a:r>
              <a:rPr lang="en-US" dirty="0"/>
              <a:t>: For monitoring brand sentiment, tracking viral trends, and understanding audience behavior.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Researchers</a:t>
            </a:r>
            <a:r>
              <a:rPr lang="en-US" dirty="0"/>
              <a:t>: For studying public opinion, social movements, or market trends.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8C5FD6-FB90-0D06-A450-105D9FEBC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9876">
            <a:off x="8467662" y="891260"/>
            <a:ext cx="2016174" cy="201617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4EE1018-C0BF-7D23-E20D-285F4F4B5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39619">
            <a:off x="7849474" y="3566870"/>
            <a:ext cx="2563839" cy="25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pache Kafka: what is it, why is it needed and how to use it">
            <a:extLst>
              <a:ext uri="{FF2B5EF4-FFF2-40B4-BE49-F238E27FC236}">
                <a16:creationId xmlns:a16="http://schemas.microsoft.com/office/drawing/2014/main" id="{2514F890-C90F-9E41-816E-17A38DCD6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90" y="830997"/>
            <a:ext cx="8197771" cy="57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FD533-77F7-314F-AA2F-5A74C578F098}"/>
              </a:ext>
            </a:extLst>
          </p:cNvPr>
          <p:cNvSpPr txBox="1"/>
          <p:nvPr/>
        </p:nvSpPr>
        <p:spPr>
          <a:xfrm>
            <a:off x="3913430" y="0"/>
            <a:ext cx="3639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accent4">
                    <a:lumMod val="75000"/>
                  </a:schemeClr>
                </a:solidFill>
              </a:rPr>
              <a:t>Apache Kafka</a:t>
            </a:r>
          </a:p>
        </p:txBody>
      </p:sp>
    </p:spTree>
    <p:extLst>
      <p:ext uri="{BB962C8B-B14F-4D97-AF65-F5344CB8AC3E}">
        <p14:creationId xmlns:p14="http://schemas.microsoft.com/office/powerpoint/2010/main" val="122060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9CC8-21E8-49AD-2BDF-A3150F58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733" y="347018"/>
            <a:ext cx="3688533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Data Processing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E21B2-DDD3-AFE9-653A-8669F7BAB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43" y="2081000"/>
            <a:ext cx="3556314" cy="2370876"/>
          </a:xfrm>
          <a:prstGeom prst="rect">
            <a:avLst/>
          </a:prstGeom>
        </p:spPr>
      </p:pic>
      <p:pic>
        <p:nvPicPr>
          <p:cNvPr id="3074" name="Picture 2" descr="Hashtag Extractor Copy Paste - Apps on Google Play">
            <a:extLst>
              <a:ext uri="{FF2B5EF4-FFF2-40B4-BE49-F238E27FC236}">
                <a16:creationId xmlns:a16="http://schemas.microsoft.com/office/drawing/2014/main" id="{68963670-68A5-A2C7-E247-D1CFD902B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34" y="2081000"/>
            <a:ext cx="2491165" cy="249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archability - Free ui icons">
            <a:extLst>
              <a:ext uri="{FF2B5EF4-FFF2-40B4-BE49-F238E27FC236}">
                <a16:creationId xmlns:a16="http://schemas.microsoft.com/office/drawing/2014/main" id="{37A2CABE-AB24-4040-3E90-5D26F9596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11" y="2081000"/>
            <a:ext cx="2199216" cy="219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F1E961-06E0-D807-972B-4BE87B4B63E9}"/>
              </a:ext>
            </a:extLst>
          </p:cNvPr>
          <p:cNvSpPr txBox="1"/>
          <p:nvPr/>
        </p:nvSpPr>
        <p:spPr>
          <a:xfrm>
            <a:off x="1160111" y="4695152"/>
            <a:ext cx="21992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Searchability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D4D04-9AC8-8413-C212-89D9637FB326}"/>
              </a:ext>
            </a:extLst>
          </p:cNvPr>
          <p:cNvSpPr txBox="1"/>
          <p:nvPr/>
        </p:nvSpPr>
        <p:spPr>
          <a:xfrm>
            <a:off x="8389006" y="4451876"/>
            <a:ext cx="30273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Sentiment Analysis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DF1513-3A24-B78E-FE7F-98C4D4B12507}"/>
              </a:ext>
            </a:extLst>
          </p:cNvPr>
          <p:cNvSpPr txBox="1"/>
          <p:nvPr/>
        </p:nvSpPr>
        <p:spPr>
          <a:xfrm>
            <a:off x="4676399" y="4451876"/>
            <a:ext cx="30273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Hashtag Extraction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381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B03-16C4-2238-1B57-D55EC37A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60" y="247430"/>
            <a:ext cx="8251479" cy="1325563"/>
          </a:xfrm>
        </p:spPr>
        <p:txBody>
          <a:bodyPr/>
          <a:lstStyle/>
          <a:p>
            <a:r>
              <a:rPr lang="it-IT" b="1" u="sng" dirty="0">
                <a:solidFill>
                  <a:schemeClr val="accent4">
                    <a:lumMod val="75000"/>
                  </a:schemeClr>
                </a:solidFill>
              </a:rPr>
              <a:t>Data Storage in Twitter Data Pipeline</a:t>
            </a:r>
            <a:br>
              <a:rPr lang="it-IT" u="sng" dirty="0">
                <a:solidFill>
                  <a:schemeClr val="accent4">
                    <a:lumMod val="75000"/>
                  </a:schemeClr>
                </a:solidFill>
              </a:rPr>
            </a:br>
            <a:endParaRPr lang="en-US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45C1B-08AE-E260-7F42-E6C3B9153641}"/>
              </a:ext>
            </a:extLst>
          </p:cNvPr>
          <p:cNvSpPr txBox="1"/>
          <p:nvPr/>
        </p:nvSpPr>
        <p:spPr>
          <a:xfrm>
            <a:off x="181070" y="1321806"/>
            <a:ext cx="90172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Considerations for Storage: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Scalability</a:t>
            </a:r>
            <a:r>
              <a:rPr lang="en-US" dirty="0"/>
              <a:t>: The storage system must handle high-velocity Twitter data efficiently.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Real-Time Access</a:t>
            </a:r>
            <a:r>
              <a:rPr lang="en-US" dirty="0"/>
              <a:t>: Supports near-instantaneous querying for analytics and visualization.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Reliability</a:t>
            </a:r>
            <a:r>
              <a:rPr lang="en-US" dirty="0"/>
              <a:t>: Ensures no data loss during ingestion and 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Storage Solutions: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Apache Kafka</a:t>
            </a:r>
            <a:r>
              <a:rPr lang="en-US" dirty="0"/>
              <a:t>: Acts as a distributed message broker, buffering real-time data streams.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Elasticsearch</a:t>
            </a:r>
            <a:r>
              <a:rPr lang="en-US" dirty="0"/>
              <a:t>: Indexes and stores data for fast search and analytics.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Distributed File Systems (e.g., HDFS)</a:t>
            </a:r>
            <a:r>
              <a:rPr lang="en-US" dirty="0"/>
              <a:t>: Optional for long-term batch processing and archiving.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Why It Matters:</a:t>
            </a:r>
            <a:r>
              <a:rPr lang="en-US" dirty="0"/>
              <a:t> Proper storage ensures the pipeline’s ability to scale, process, and retrieve meaningful insights efficiently.  Elastic search is the slide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04D41-A1D2-FA06-4ACC-CAC5301E9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4246">
            <a:off x="9909773" y="1004935"/>
            <a:ext cx="1624343" cy="1624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28610-73D3-04D8-1284-E2FDB3CFC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8030">
            <a:off x="8928164" y="2490267"/>
            <a:ext cx="1877840" cy="1877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E55AD4-139D-EE4B-1A51-248413BF6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1388">
            <a:off x="9354870" y="4728062"/>
            <a:ext cx="1733739" cy="17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9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ECFDEB4B-9875-0E49-1AEA-05036BECF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309857" cy="530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66BB663E-A72B-2516-A0BC-A16257E9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7726"/>
            <a:ext cx="12192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60E34D-2212-DB32-556D-6939B3E1001D}"/>
              </a:ext>
            </a:extLst>
          </p:cNvPr>
          <p:cNvSpPr txBox="1"/>
          <p:nvPr/>
        </p:nvSpPr>
        <p:spPr>
          <a:xfrm>
            <a:off x="4074059" y="284494"/>
            <a:ext cx="373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4">
                    <a:lumMod val="75000"/>
                  </a:schemeClr>
                </a:solidFill>
              </a:rPr>
              <a:t>Kibana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216646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Arial Black</vt:lpstr>
      <vt:lpstr>Calibri</vt:lpstr>
      <vt:lpstr>Calibri Light</vt:lpstr>
      <vt:lpstr>Segoe UI Historic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Data Processing </vt:lpstr>
      <vt:lpstr>Data Storage in Twitter Data Pipeline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Wech</dc:creator>
  <cp:lastModifiedBy>Sara Wech</cp:lastModifiedBy>
  <cp:revision>8</cp:revision>
  <dcterms:created xsi:type="dcterms:W3CDTF">2025-01-02T16:02:11Z</dcterms:created>
  <dcterms:modified xsi:type="dcterms:W3CDTF">2025-01-02T17:07:28Z</dcterms:modified>
</cp:coreProperties>
</file>