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embeddedFontLst>
    <p:embeddedFont>
      <p:font typeface="Arial Black" panose="020B0A04020102020204" pitchFamily="34" charset="0"/>
      <p:regular r:id="rId11"/>
      <p:bold r:id="rId12"/>
    </p:embeddedFont>
    <p:embeddedFont>
      <p:font typeface="Quattrocento Sans" panose="020B0502050000020003" pitchFamily="34" charset="0"/>
      <p:regular r:id="rId13"/>
      <p:bold r:id="rId14"/>
      <p:italic r:id="rId15"/>
      <p:boldItalic r:id="rId16"/>
    </p:embeddedFont>
    <p:embeddedFont>
      <p:font typeface="Roboto Mono" panose="00000009000000000000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761c60ed7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d761c60ed7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761c60ed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761c60ed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761c60ed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761c60ed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80658" y="354025"/>
            <a:ext cx="323208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525252"/>
                </a:solidFill>
                <a:latin typeface="Arial Black"/>
                <a:ea typeface="Arial Black"/>
                <a:cs typeface="Arial Black"/>
                <a:sym typeface="Arial Black"/>
              </a:rPr>
              <a:t>OUR MEMBERS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353086" y="59778"/>
            <a:ext cx="10049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1262959" y="2444435"/>
            <a:ext cx="1775653" cy="1699788"/>
          </a:xfrm>
          <a:prstGeom prst="flowChartConnector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9234535" y="2444435"/>
            <a:ext cx="1775653" cy="1699788"/>
          </a:xfrm>
          <a:prstGeom prst="flowChartConnector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6577343" y="2444435"/>
            <a:ext cx="1775653" cy="1699788"/>
          </a:xfrm>
          <a:prstGeom prst="flowChartConnector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3920151" y="2444435"/>
            <a:ext cx="1775653" cy="1699788"/>
          </a:xfrm>
          <a:prstGeom prst="flowChartConnector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330566" y="4327556"/>
            <a:ext cx="16404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Amjad Awad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6778950" y="4327556"/>
            <a:ext cx="13724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Ahmad Iyrot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9511252" y="4343803"/>
            <a:ext cx="12222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rgbClr val="08080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Abood </a:t>
            </a:r>
            <a:r>
              <a:rPr lang="en-US" sz="1800" b="1">
                <a:solidFill>
                  <a:srgbClr val="08080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</a:t>
            </a:r>
            <a:r>
              <a:rPr lang="en-US" sz="1800" b="1" i="0">
                <a:solidFill>
                  <a:srgbClr val="08080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br</a:t>
            </a:r>
            <a:endParaRPr sz="1800" b="1" i="0">
              <a:solidFill>
                <a:srgbClr val="08080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987758" y="4343803"/>
            <a:ext cx="16404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rgbClr val="08080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Yahya Dalbah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353086" y="135803"/>
            <a:ext cx="239011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 dirty="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 dirty="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Description </a:t>
            </a:r>
            <a:endParaRPr dirty="0"/>
          </a:p>
        </p:txBody>
      </p:sp>
      <p:sp>
        <p:nvSpPr>
          <p:cNvPr id="99" name="Google Shape;99;p14"/>
          <p:cNvSpPr/>
          <p:nvPr/>
        </p:nvSpPr>
        <p:spPr>
          <a:xfrm>
            <a:off x="353086" y="2317686"/>
            <a:ext cx="6601485" cy="1511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Tweet Analysis Pipeline is designed to process live Twitter streams for sentiment analysis, trending hashtag identification, and data visualization.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724331-B90B-154E-7DB1-BE97EAE79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541" y="3073650"/>
            <a:ext cx="4123099" cy="41230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3303006" y="153909"/>
            <a:ext cx="5585988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Twitter Data Analysis</a:t>
            </a:r>
            <a:endParaRPr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15636" y="1376127"/>
            <a:ext cx="24353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Our Problem: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615636" y="2046082"/>
            <a:ext cx="611108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meaningful insights from the vast amount of Twitter data in real time. With millions of tweets generated daily, organizations face challenges in efficiently processing, analyzing, and visualizing this high-volume data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615635" y="3611589"/>
            <a:ext cx="278846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Target Audience:</a:t>
            </a:r>
            <a:endParaRPr sz="2800" u="sng" dirty="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615636" y="4134809"/>
            <a:ext cx="646417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Scientists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For developing predictive models and analyzing sentiment trends.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Media Analysts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For monitoring brand sentiment, tracking viral trends, and understanding audience behavior.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Researchers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For studying public opinion, social movements, or market trends.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589876">
            <a:off x="8467662" y="891260"/>
            <a:ext cx="2016174" cy="201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460381">
            <a:off x="7849474" y="3566870"/>
            <a:ext cx="2563839" cy="2563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4251733" y="347018"/>
            <a:ext cx="3688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ct val="100000"/>
              <a:buFont typeface="Calibri"/>
              <a:buNone/>
            </a:pPr>
            <a:r>
              <a:rPr lang="en-US" b="1" u="sng">
                <a:solidFill>
                  <a:srgbClr val="BF9000"/>
                </a:solidFill>
              </a:rPr>
              <a:t>Data Processing</a:t>
            </a:r>
            <a:br>
              <a:rPr lang="en-US"/>
            </a:b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4543" y="2081000"/>
            <a:ext cx="3556314" cy="237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 descr="Hashtag Extractor Copy Paste - Apps on Google Pla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8934" y="2081000"/>
            <a:ext cx="2491165" cy="249116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1259785" y="4572165"/>
            <a:ext cx="183073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8389006" y="4451876"/>
            <a:ext cx="3027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4676399" y="4451876"/>
            <a:ext cx="30273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Hashtag Extraction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Processing - Free ui icons">
            <a:extLst>
              <a:ext uri="{FF2B5EF4-FFF2-40B4-BE49-F238E27FC236}">
                <a16:creationId xmlns:a16="http://schemas.microsoft.com/office/drawing/2014/main" id="{14276D6A-5A98-636B-6011-39ACEB6EE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05" y="2124373"/>
            <a:ext cx="2404418" cy="240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1970260" y="247430"/>
            <a:ext cx="825147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4400"/>
              <a:buFont typeface="Calibri"/>
              <a:buNone/>
            </a:pPr>
            <a:r>
              <a:rPr lang="en-US" b="1" u="sng">
                <a:solidFill>
                  <a:srgbClr val="BF9000"/>
                </a:solidFill>
              </a:rPr>
              <a:t>Data Storage in Twitter Data Pipeline</a:t>
            </a:r>
            <a:br>
              <a:rPr lang="en-US" u="sng">
                <a:solidFill>
                  <a:srgbClr val="BF9000"/>
                </a:solidFill>
              </a:rPr>
            </a:br>
            <a:endParaRPr u="sng">
              <a:solidFill>
                <a:srgbClr val="BF9000"/>
              </a:solidFill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181070" y="1321806"/>
            <a:ext cx="90174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Considerations for Storage: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storage system must handle high-velocity Twitter data efficiently.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Access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Supports near-instantaneous querying for analytics and visualization.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Reliability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Ensures no data loss during ingestion and processing.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 Solutions: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 Kafka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Acts as a distributed message broker, buffering real-time data streams.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Elasticsearch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Indexes and stores data for fast search and analytics.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It Matters: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Proper storage ensures the pipeline’s ability to scale, process, and retrieve meaningful insights efficiently.</a:t>
            </a:r>
            <a:endParaRPr dirty="0"/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914246">
            <a:off x="9909773" y="1004935"/>
            <a:ext cx="1624343" cy="1624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191970">
            <a:off x="8928164" y="2490267"/>
            <a:ext cx="1877840" cy="1877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651388">
            <a:off x="9354870" y="4728062"/>
            <a:ext cx="1733739" cy="1733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BF9000"/>
                </a:solidFill>
              </a:rPr>
              <a:t>Technologies used</a:t>
            </a:r>
            <a:endParaRPr u="sng">
              <a:solidFill>
                <a:srgbClr val="BF9000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Stream Processing: </a:t>
            </a:r>
            <a:r>
              <a:rPr lang="en-US" sz="18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Apache</a:t>
            </a:r>
            <a:r>
              <a:rPr lang="en-US" sz="1800" b="1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Kafka</a:t>
            </a:r>
            <a:endParaRPr sz="1800" dirty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Storage: </a:t>
            </a:r>
            <a:r>
              <a:rPr lang="en-US" sz="18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Elasticsearch</a:t>
            </a:r>
            <a:endParaRPr sz="1800" dirty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Visualization: </a:t>
            </a:r>
            <a:r>
              <a:rPr lang="en-US" sz="18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Kibana</a:t>
            </a:r>
            <a:endParaRPr sz="1800" dirty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Machine Learning: </a:t>
            </a:r>
            <a:r>
              <a:rPr lang="en-US" sz="1800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Stanford </a:t>
            </a:r>
            <a:r>
              <a:rPr lang="en-US" sz="1800" dirty="0" err="1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corenlp</a:t>
            </a:r>
            <a:endParaRPr sz="1800" dirty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800" b="1" dirty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838200" y="-1587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BF9000"/>
                </a:solidFill>
              </a:rPr>
              <a:t>Pipeline</a:t>
            </a:r>
            <a:endParaRPr u="sng">
              <a:solidFill>
                <a:srgbClr val="BF9000"/>
              </a:solidFill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" y="1235075"/>
            <a:ext cx="10877550" cy="75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606900" y="1770800"/>
            <a:ext cx="10746900" cy="45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50" b="1" dirty="0">
                <a:solidFill>
                  <a:srgbClr val="1F2328"/>
                </a:solidFill>
                <a:highlight>
                  <a:srgbClr val="FFFFFF"/>
                </a:highlight>
              </a:rPr>
              <a:t>Pipeline Stages</a:t>
            </a:r>
            <a:endParaRPr sz="2450" b="1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1F2328"/>
              </a:buClr>
              <a:buSzPts val="1900"/>
              <a:buAutoNum type="arabicPeriod"/>
            </a:pPr>
            <a:r>
              <a:rPr lang="en-US" sz="1900" b="1" dirty="0">
                <a:solidFill>
                  <a:srgbClr val="1F2328"/>
                </a:solidFill>
                <a:highlight>
                  <a:srgbClr val="FFFFFF"/>
                </a:highlight>
              </a:rPr>
              <a:t>Ingestion</a:t>
            </a:r>
            <a:endParaRPr sz="1900" b="1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Char char="○"/>
            </a:pPr>
            <a:r>
              <a:rPr lang="en-US" sz="1900" dirty="0">
                <a:solidFill>
                  <a:srgbClr val="1F2328"/>
                </a:solidFill>
                <a:highlight>
                  <a:srgbClr val="FFFFFF"/>
                </a:highlight>
              </a:rPr>
              <a:t>Tweets are fetched in real-time using Kafka.</a:t>
            </a:r>
            <a:endParaRPr sz="19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○"/>
            </a:pPr>
            <a:r>
              <a:rPr lang="en-US" sz="1900" dirty="0">
                <a:solidFill>
                  <a:srgbClr val="1F2328"/>
                </a:solidFill>
                <a:highlight>
                  <a:srgbClr val="FFFFFF"/>
                </a:highlight>
              </a:rPr>
              <a:t>Data is pushed to a Kafka topic named </a:t>
            </a:r>
            <a:r>
              <a:rPr lang="en-US" sz="1700" dirty="0">
                <a:solidFill>
                  <a:srgbClr val="1F232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tweets-stream</a:t>
            </a:r>
            <a:r>
              <a:rPr lang="en-US" sz="1900" dirty="0">
                <a:solidFill>
                  <a:srgbClr val="1F2328"/>
                </a:solidFill>
                <a:highlight>
                  <a:srgbClr val="FFFFFF"/>
                </a:highlight>
              </a:rPr>
              <a:t>.</a:t>
            </a:r>
            <a:endParaRPr sz="19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AutoNum type="arabicPeriod"/>
            </a:pPr>
            <a:r>
              <a:rPr lang="en-US" sz="1900" b="1" dirty="0">
                <a:solidFill>
                  <a:srgbClr val="1F2328"/>
                </a:solidFill>
                <a:highlight>
                  <a:srgbClr val="FFFFFF"/>
                </a:highlight>
              </a:rPr>
              <a:t>Processing</a:t>
            </a:r>
            <a:endParaRPr sz="1900" b="1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Char char="○"/>
            </a:pPr>
            <a:r>
              <a:rPr lang="en-US" sz="1900" dirty="0">
                <a:solidFill>
                  <a:srgbClr val="1F2328"/>
                </a:solidFill>
                <a:highlight>
                  <a:srgbClr val="FFFFFF"/>
                </a:highlight>
              </a:rPr>
              <a:t>Extract the important features from the data.</a:t>
            </a:r>
            <a:endParaRPr sz="19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Char char="○"/>
            </a:pPr>
            <a:r>
              <a:rPr lang="en-US" sz="1900" dirty="0">
                <a:solidFill>
                  <a:srgbClr val="1F2328"/>
                </a:solidFill>
                <a:highlight>
                  <a:srgbClr val="FFFFFF"/>
                </a:highlight>
              </a:rPr>
              <a:t>Scala scripts perform sentiment analysis.</a:t>
            </a:r>
            <a:endParaRPr sz="19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Char char="○"/>
            </a:pPr>
            <a:r>
              <a:rPr lang="en-US" sz="1900" dirty="0">
                <a:solidFill>
                  <a:srgbClr val="1F2328"/>
                </a:solidFill>
                <a:highlight>
                  <a:srgbClr val="FFFFFF"/>
                </a:highlight>
              </a:rPr>
              <a:t>Machine learning models classify tweet text into sentiment categories.</a:t>
            </a:r>
            <a:endParaRPr sz="19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AutoNum type="arabicPeriod"/>
            </a:pPr>
            <a:r>
              <a:rPr lang="en-US" sz="1900" b="1" dirty="0">
                <a:solidFill>
                  <a:srgbClr val="1F2328"/>
                </a:solidFill>
                <a:highlight>
                  <a:srgbClr val="FFFFFF"/>
                </a:highlight>
              </a:rPr>
              <a:t>Storage</a:t>
            </a:r>
            <a:endParaRPr sz="1900" b="1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Char char="○"/>
            </a:pPr>
            <a:r>
              <a:rPr lang="en-US" sz="1900" dirty="0">
                <a:solidFill>
                  <a:srgbClr val="1F2328"/>
                </a:solidFill>
                <a:highlight>
                  <a:srgbClr val="FFFFFF"/>
                </a:highlight>
              </a:rPr>
              <a:t>Processed data is stored in Elasticsearch for querying.</a:t>
            </a:r>
            <a:endParaRPr sz="19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AutoNum type="arabicPeriod"/>
            </a:pPr>
            <a:r>
              <a:rPr lang="en-US" sz="1900" b="1" dirty="0">
                <a:solidFill>
                  <a:srgbClr val="1F2328"/>
                </a:solidFill>
                <a:highlight>
                  <a:srgbClr val="FFFFFF"/>
                </a:highlight>
              </a:rPr>
              <a:t>Visualization</a:t>
            </a:r>
            <a:endParaRPr sz="1900" b="1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900"/>
              <a:buChar char="○"/>
            </a:pPr>
            <a:r>
              <a:rPr lang="en-US" sz="1900" dirty="0">
                <a:solidFill>
                  <a:srgbClr val="1F2328"/>
                </a:solidFill>
                <a:highlight>
                  <a:srgbClr val="FFFFFF"/>
                </a:highlight>
              </a:rPr>
              <a:t>Kibana dashboards visualize sentiment trends, top hashtags, and tweet statistics.</a:t>
            </a:r>
            <a:endParaRPr sz="19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/>
          <p:nvPr/>
        </p:nvSpPr>
        <p:spPr>
          <a:xfrm>
            <a:off x="5943599" y="3276599"/>
            <a:ext cx="5309857" cy="5309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97726"/>
            <a:ext cx="12192000" cy="48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4074059" y="284494"/>
            <a:ext cx="373908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Kibana visualization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322</Words>
  <Application>Microsoft Office PowerPoint</Application>
  <PresentationFormat>Widescreen</PresentationFormat>
  <Paragraphs>54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Wingdings</vt:lpstr>
      <vt:lpstr>Arial Black</vt:lpstr>
      <vt:lpstr>Calibri</vt:lpstr>
      <vt:lpstr>Roboto Mono</vt:lpstr>
      <vt:lpstr>Arial</vt:lpstr>
      <vt:lpstr>Noto Sans Symbols</vt:lpstr>
      <vt:lpstr>Quattrocento Sans</vt:lpstr>
      <vt:lpstr>Office Theme</vt:lpstr>
      <vt:lpstr>PowerPoint Presentation</vt:lpstr>
      <vt:lpstr>PowerPoint Presentation</vt:lpstr>
      <vt:lpstr>PowerPoint Presentation</vt:lpstr>
      <vt:lpstr>Data Processing </vt:lpstr>
      <vt:lpstr>Data Storage in Twitter Data Pipeline </vt:lpstr>
      <vt:lpstr>Technologies used</vt:lpstr>
      <vt:lpstr>Pipeline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Sara Wech</cp:lastModifiedBy>
  <cp:revision>3</cp:revision>
  <dcterms:modified xsi:type="dcterms:W3CDTF">2025-01-03T16:14:10Z</dcterms:modified>
</cp:coreProperties>
</file>