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155" r:id="rId2"/>
    <p:sldId id="2154" r:id="rId3"/>
    <p:sldId id="2143" r:id="rId4"/>
    <p:sldId id="2151" r:id="rId5"/>
    <p:sldId id="2147" r:id="rId6"/>
    <p:sldId id="2148" r:id="rId7"/>
    <p:sldId id="2149" r:id="rId8"/>
    <p:sldId id="2152" r:id="rId9"/>
    <p:sldId id="2145" r:id="rId10"/>
    <p:sldId id="2150" r:id="rId11"/>
    <p:sldId id="2137" r:id="rId12"/>
    <p:sldId id="2135" r:id="rId13"/>
    <p:sldId id="2144" r:id="rId14"/>
    <p:sldId id="2138" r:id="rId15"/>
    <p:sldId id="263" r:id="rId16"/>
    <p:sldId id="265" r:id="rId17"/>
    <p:sldId id="257" r:id="rId18"/>
    <p:sldId id="262" r:id="rId19"/>
    <p:sldId id="264" r:id="rId20"/>
    <p:sldId id="258" r:id="rId21"/>
    <p:sldId id="259" r:id="rId22"/>
    <p:sldId id="261" r:id="rId23"/>
    <p:sldId id="2139" r:id="rId24"/>
    <p:sldId id="2156" r:id="rId25"/>
  </p:sldIdLst>
  <p:sldSz cx="12192000" cy="6858000"/>
  <p:notesSz cx="6669088" cy="9926638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DengXian" panose="02010600030101010101" pitchFamily="2" charset="-122"/>
      <p:regular r:id="rId32"/>
      <p:bold r:id="rId33"/>
    </p:embeddedFont>
    <p:embeddedFont>
      <p:font typeface="SimHei" panose="02010609060101010101" pitchFamily="49" charset="-122"/>
      <p:regular r:id="rId34"/>
    </p:embeddedFont>
    <p:embeddedFont>
      <p:font typeface="Tenorite" panose="00000500000000000000" pitchFamily="2" charset="0"/>
      <p:regular r:id="rId35"/>
      <p:bold r:id="rId36"/>
      <p:italic r:id="rId37"/>
      <p:boldItalic r:id="rId38"/>
    </p:embeddedFont>
    <p:embeddedFont>
      <p:font typeface="腾讯体" panose="02010600010101010101" pitchFamily="2" charset="-12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9">
          <p15:clr>
            <a:srgbClr val="A4A3A4"/>
          </p15:clr>
        </p15:guide>
        <p15:guide id="2" pos="4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FFF"/>
    <a:srgbClr val="E5E7FB"/>
    <a:srgbClr val="FF4422"/>
    <a:srgbClr val="C2C6F6"/>
    <a:srgbClr val="F1F2FD"/>
    <a:srgbClr val="1821AC"/>
    <a:srgbClr val="F8F2EF"/>
    <a:srgbClr val="1A41E5"/>
    <a:srgbClr val="525CF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59765" autoAdjust="0"/>
  </p:normalViewPr>
  <p:slideViewPr>
    <p:cSldViewPr snapToGrid="0">
      <p:cViewPr varScale="1">
        <p:scale>
          <a:sx n="38" d="100"/>
          <a:sy n="38" d="100"/>
        </p:scale>
        <p:origin x="1797" y="15"/>
      </p:cViewPr>
      <p:guideLst>
        <p:guide orient="horz" pos="779"/>
        <p:guide pos="44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3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2021/12/18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‹#›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2021/12/18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92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部分的总览如图所示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在初始化后会与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进行连接，之后会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出子进程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子进程负责随机产生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发送给父进程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父进程负责接收并处理来自子进程、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master、cache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server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的消息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父进程通过</a:t>
            </a:r>
            <a:r>
              <a:rPr lang="en-US" altLang="zh-CN" dirty="0" err="1"/>
              <a:t>epoll</a:t>
            </a:r>
            <a:r>
              <a:rPr lang="en-US" altLang="zh-CN" dirty="0"/>
              <a:t> IO</a:t>
            </a:r>
            <a:r>
              <a:rPr lang="zh-CN" altLang="en-US" dirty="0"/>
              <a:t>复用来监听并处理子进程、</a:t>
            </a:r>
            <a:r>
              <a:rPr lang="en-US" altLang="zh-CN" dirty="0"/>
              <a:t>master</a:t>
            </a:r>
            <a:r>
              <a:rPr lang="zh-CN" altLang="en-US" dirty="0"/>
              <a:t>、</a:t>
            </a:r>
            <a:r>
              <a:rPr lang="en-US" altLang="zh-CN" dirty="0"/>
              <a:t>Cache Server</a:t>
            </a:r>
            <a:r>
              <a:rPr lang="zh-CN" altLang="en-US" dirty="0"/>
              <a:t>的消息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75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接下来我将详细介绍</a:t>
            </a:r>
            <a:r>
              <a:rPr lang="en-US" altLang="zh-CN" dirty="0"/>
              <a:t>client</a:t>
            </a:r>
            <a:r>
              <a:rPr lang="zh-CN" altLang="en-US" dirty="0"/>
              <a:t>的运行流程</a:t>
            </a:r>
            <a:endParaRPr lang="en-US" altLang="zh-CN" dirty="0"/>
          </a:p>
          <a:p>
            <a:r>
              <a:rPr lang="zh-CN" altLang="en-US" dirty="0"/>
              <a:t>首先检查本地</a:t>
            </a:r>
            <a:r>
              <a:rPr lang="en-US" altLang="zh-CN" dirty="0"/>
              <a:t>cache…</a:t>
            </a:r>
          </a:p>
          <a:p>
            <a:r>
              <a:rPr lang="zh-CN" altLang="en-US" dirty="0"/>
              <a:t>在这里我们添加了应用层超时重传和收发包管理功能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收发包管理：发一个就自己记录一下   等收到相应的返回就消除掉   如果某一个</a:t>
            </a:r>
            <a:r>
              <a:rPr lang="en-US" altLang="zh-CN" dirty="0"/>
              <a:t>cache</a:t>
            </a:r>
            <a:r>
              <a:rPr lang="zh-CN" altLang="en-US" dirty="0"/>
              <a:t>没有被正确响应太多了就判定他可能宕机   然后重传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33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在应用层超时重传模块，我们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基于链表和信号实现了单进程下的多定时器，最小定时间隔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微秒，同时可指定单次定时或循环定时，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结构体为定时器回调函数传入参数。使用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sigaction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信号处理函数，使用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setitimer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以一定的时间间隔发送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信号，在信号处理函数中遍历定时器链表，更新并检查每个定时器的信息，判断是否达到定时时间并执行每个定时器单独的回调函数。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703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如果超过时间阈值未传回请求，定时器会重新发送请求信息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基于链表和信号实现了单进程下的多定时器，最小定时间隔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微秒，同时可指定单次定时或循环定时。使用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sigaction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信号处理函数，使用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setitimer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以一定的时间间隔发送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信号，在信号处理函数中遍历定时器链表，更新并检查每个定时器的信息，判断是否达到定时时间并执行每个定时器单独的回调函数。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超时重传回调函数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void*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结构体传入参数</a:t>
            </a:r>
            <a:r>
              <a:rPr lang="zh-CN" altLang="en-US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5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为了保证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的每个请求都能得到正确响应，我们通过哈希表和链表实现收发包管理功能，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在本地为每个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维护一个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/>
              <a:t>发一个</a:t>
            </a:r>
            <a:r>
              <a:rPr lang="en-US" altLang="zh-CN" sz="1800" dirty="0"/>
              <a:t>key</a:t>
            </a:r>
            <a:r>
              <a:rPr lang="zh-CN" altLang="en-US" sz="1800" dirty="0"/>
              <a:t>就自己记录一下，等收到相应的返回就消除掉   如果某一个</a:t>
            </a:r>
            <a:r>
              <a:rPr lang="en-US" altLang="zh-CN" sz="1800" dirty="0"/>
              <a:t>cache</a:t>
            </a:r>
            <a:r>
              <a:rPr lang="zh-CN" altLang="en-US" sz="1800" dirty="0"/>
              <a:t>没有被正确响应太多了就判定他可能宕机   然后重传</a:t>
            </a:r>
            <a:endParaRPr lang="en-US" altLang="zh-CN" sz="1800" dirty="0"/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缩容或宕机时，无论通过本地缓存的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还是通过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Master-Server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再获取的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，都已经失效，此时读写请求将会失败。为了保证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的每一个请求都能够得到正确响应，在本地为每个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维护一个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用于进行收发包管理。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发送一次请求时，将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存入本地的某个对应此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的回复后，消除掉此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中对应的请求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。如果某个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超过一定的大小，则判定该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所属的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出现了缩容或宕机。在主动发现缩容或宕机后，重新连接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并获取没有被响应的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的最新分布，然后重新向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41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部分的主流程图如图所示，主要可以分成四个模块</a:t>
            </a:r>
            <a:endParaRPr lang="en-US" altLang="zh-CN" dirty="0"/>
          </a:p>
          <a:p>
            <a:r>
              <a:rPr lang="zh-CN" altLang="en-US" dirty="0"/>
              <a:t>模块一用来处理</a:t>
            </a:r>
            <a:r>
              <a:rPr lang="en-US" altLang="zh-CN" dirty="0"/>
              <a:t>client</a:t>
            </a:r>
            <a:r>
              <a:rPr lang="zh-CN" altLang="en-US" dirty="0"/>
              <a:t>请求，在这里用到了</a:t>
            </a:r>
            <a:r>
              <a:rPr lang="en-US" altLang="zh-CN" dirty="0"/>
              <a:t>LRU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模块二用来处理</a:t>
            </a:r>
            <a:r>
              <a:rPr lang="en-US" altLang="zh-CN" dirty="0"/>
              <a:t>master</a:t>
            </a:r>
            <a:r>
              <a:rPr lang="zh-CN" altLang="en-US" dirty="0"/>
              <a:t>的信息交互，主要包括发送心跳包和接收扩缩容指令</a:t>
            </a:r>
            <a:endParaRPr lang="en-US" altLang="zh-CN" dirty="0"/>
          </a:p>
          <a:p>
            <a:r>
              <a:rPr lang="zh-CN" altLang="en-US" dirty="0"/>
              <a:t>模块三用来处理扩缩容</a:t>
            </a:r>
            <a:endParaRPr lang="en-US" altLang="zh-CN" dirty="0"/>
          </a:p>
          <a:p>
            <a:r>
              <a:rPr lang="zh-CN" altLang="en-US" dirty="0"/>
              <a:t>模块四用来处理容灾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在开始运行后会进行开启四个线程用来和</a:t>
            </a:r>
            <a:r>
              <a:rPr lang="en-US" altLang="zh-CN" dirty="0"/>
              <a:t>client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通信，以及扩缩容和容灾；</a:t>
            </a:r>
            <a:endParaRPr lang="en-US" altLang="zh-CN" dirty="0"/>
          </a:p>
          <a:p>
            <a:r>
              <a:rPr lang="zh-CN" altLang="en-US" dirty="0"/>
              <a:t>以下我将分别讲解</a:t>
            </a:r>
            <a:r>
              <a:rPr lang="en-US" altLang="zh-CN" dirty="0"/>
              <a:t>cache</a:t>
            </a:r>
            <a:r>
              <a:rPr lang="zh-CN" altLang="en-US" dirty="0"/>
              <a:t>端各个模块的功能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1E131-5A36-44C8-9593-B84AAA6D41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70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模块一用于处理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请求，程序底层使用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程序中采用了一个双向链表和一个哈希表实现了该算法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靠近头部的键值对是最近使用的，靠近尾部的键值对则是最久未被使用的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通过缓存数据的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映射到其在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链表中的位置。这样，就可以使用哈希表进行定位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1E131-5A36-44C8-9593-B84AAA6D41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0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键值查询功能开放了键值写入和键值读取两个接口，分别对应着写入值和读取值的功能；客户端发出请求后，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复用读取并打包成任务队列传送到线程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池中；线程池的工作原理如图所示，线程池中有数个事先启动的工作线程，任务加到任务队列后会一一派发给工作线程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程序的键值查询功能是由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模块提供的。对于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模块而言，它提供了两个方法，分别是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put(key,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),get(key),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分别对应着更改值和查询值的功能。当客户端发出请求后，会通过报文的形式通知给缓存端，缓存端则通过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复用的方法将这些不同的客户端所发出的请求打包成一个一个任务，并传到线程池中。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线程池的工作原理如图所示。在线程池中，有数个事先启动并等待任务执行的工作线程。任务在被加入到线程池的任务队列后，会被一一派发给这些工作线程。在工作线程的启动和运行方面，采用了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future-promise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机制实现了线程的调用和同步。这些线程在完成任务后，会被统一将任务结果发送给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队列中，再由主线程统一应答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1E131-5A36-44C8-9593-B84AAA6D41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6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在长连接下，有可能很长一段时间都没有数据往来，在这个时候，就需要心跳包来维持长连接，保活。每个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会隔一段时间发送一个心跳包给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在时间阈值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内没有收到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信息则视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断开。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在心跳功能中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发送以下三种信息，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1.init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主备份地位信息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扩缩容信息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1.Init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在第一次连接到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时会收到初始化信息用来告知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现在所有在线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和端口（用作缩容时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迁移数据）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主备份地位信息：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心跳后会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他是主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还是备份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以及对应主备的地址信息，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以便主从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间的备份。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扩缩容信息：每次扩缩容和宕机时，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会对所有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进行广播，便于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端处理扩缩容所需要的工作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1E131-5A36-44C8-9593-B84AAA6D41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45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缓存中的扩容和缩容功能主要是依靠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间的通信模块和一致性哈希模块实现的。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扩容实现逻辑：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端上线新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给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发送心跳， 表示扩容开始，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会回复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init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信息给新上线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，并且广播新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信息给所有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，所有在线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会更新本地的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地址表，用于后续进行一致性哈希计算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1E131-5A36-44C8-9593-B84AAA6D41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2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855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dirty="0">
                <a:latin typeface="腾讯体" panose="02010600010101010101" charset="-122"/>
                <a:ea typeface="腾讯体" panose="02010600010101010101" charset="-122"/>
              </a:rPr>
              <a:t>缩容实现逻辑：</a:t>
            </a:r>
            <a:endParaRPr lang="en-US" altLang="zh-CN" sz="12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腾讯体" panose="02010600010101010101" charset="-122"/>
                <a:ea typeface="腾讯体" panose="02010600010101010101" charset="-122"/>
              </a:rPr>
              <a:t>1.Master</a:t>
            </a:r>
            <a:r>
              <a:rPr lang="zh-CN" altLang="en-US" sz="1200" dirty="0">
                <a:latin typeface="腾讯体" panose="02010600010101010101" charset="-122"/>
                <a:ea typeface="腾讯体" panose="02010600010101010101" charset="-122"/>
              </a:rPr>
              <a:t>端输入缩容指令，并广播给所有</a:t>
            </a:r>
            <a:r>
              <a:rPr lang="en-US" altLang="zh-CN" sz="12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</a:p>
          <a:p>
            <a:pPr marL="0" indent="0">
              <a:buNone/>
            </a:pPr>
            <a:r>
              <a:rPr lang="en-US" altLang="zh-CN" sz="1200" dirty="0">
                <a:latin typeface="腾讯体" panose="02010600010101010101" charset="-122"/>
                <a:ea typeface="腾讯体" panose="02010600010101010101" charset="-122"/>
              </a:rPr>
              <a:t>2.</a:t>
            </a:r>
            <a:r>
              <a:rPr lang="zh-CN" altLang="en-US" sz="1200" dirty="0">
                <a:latin typeface="腾讯体" panose="02010600010101010101" charset="-122"/>
                <a:ea typeface="腾讯体" panose="02010600010101010101" charset="-122"/>
              </a:rPr>
              <a:t>被缩容</a:t>
            </a:r>
            <a:r>
              <a:rPr lang="en-US" altLang="zh-CN" sz="12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200" dirty="0">
                <a:latin typeface="腾讯体" panose="02010600010101010101" charset="-122"/>
                <a:ea typeface="腾讯体" panose="02010600010101010101" charset="-122"/>
              </a:rPr>
              <a:t>检测到自己被要求缩容，首先利用一致性哈希算法将现有的所有</a:t>
            </a:r>
            <a:r>
              <a:rPr lang="en-US" altLang="zh-CN" sz="1200" dirty="0" err="1">
                <a:latin typeface="腾讯体" panose="02010600010101010101" charset="-122"/>
                <a:ea typeface="腾讯体" panose="02010600010101010101" charset="-122"/>
              </a:rPr>
              <a:t>key#value</a:t>
            </a:r>
            <a:r>
              <a:rPr lang="zh-CN" altLang="en-US" sz="1200" dirty="0">
                <a:latin typeface="腾讯体" panose="02010600010101010101" charset="-122"/>
                <a:ea typeface="腾讯体" panose="02010600010101010101" charset="-122"/>
              </a:rPr>
              <a:t>迁移到其余</a:t>
            </a:r>
            <a:r>
              <a:rPr lang="en-US" altLang="zh-CN" sz="12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</a:p>
          <a:p>
            <a:pPr marL="0" indent="0">
              <a:buNone/>
            </a:pPr>
            <a:r>
              <a:rPr lang="en-US" altLang="zh-CN" sz="1200" dirty="0">
                <a:latin typeface="腾讯体" panose="02010600010101010101" charset="-122"/>
                <a:ea typeface="腾讯体" panose="02010600010101010101" charset="-122"/>
              </a:rPr>
              <a:t>3.</a:t>
            </a:r>
            <a:r>
              <a:rPr lang="zh-CN" altLang="en-US" sz="1200" dirty="0">
                <a:latin typeface="腾讯体" panose="02010600010101010101" charset="-122"/>
                <a:ea typeface="腾讯体" panose="02010600010101010101" charset="-122"/>
              </a:rPr>
              <a:t> 被缩容</a:t>
            </a:r>
            <a:r>
              <a:rPr lang="en-US" altLang="zh-CN" sz="12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200" dirty="0">
                <a:latin typeface="腾讯体" panose="02010600010101010101" charset="-122"/>
                <a:ea typeface="腾讯体" panose="02010600010101010101" charset="-122"/>
              </a:rPr>
              <a:t>的主备份下线</a:t>
            </a:r>
            <a:endParaRPr lang="en-US" altLang="zh-CN" sz="12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1E131-5A36-44C8-9593-B84AAA6D41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55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提高缓存系统的可靠性，程序为每个主节点设置了一个备份节点。主节点和备份节点一同产生，且一同受控制端关停。当主节点接收到客户端的请求后，主节点也会将该请求转发给备份节点，使二者的缓存是同步的。当主节点意外关停，控制端无法接收到来自主节点的心跳时，控制端则会通知备份节点转为主节点，并将该节点的地址广播给其他的缓存，使得其他缓存更新自己的地址表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实现方法：手动下线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1E131-5A36-44C8-9593-B84AAA6D41E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36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01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75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master</a:t>
            </a:r>
            <a:r>
              <a:rPr lang="zh-CN" altLang="en-US" dirty="0"/>
              <a:t>部分，首先进行一致性哈希初始化，用来获取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cache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之后运行</a:t>
            </a:r>
            <a:r>
              <a:rPr lang="en-US" altLang="zh-CN" dirty="0"/>
              <a:t>master-client</a:t>
            </a:r>
            <a:r>
              <a:rPr lang="zh-CN" altLang="en-US" dirty="0"/>
              <a:t>、</a:t>
            </a:r>
            <a:r>
              <a:rPr lang="en-US" altLang="zh-CN" dirty="0"/>
              <a:t>master-cache</a:t>
            </a:r>
            <a:r>
              <a:rPr lang="zh-CN" altLang="en-US" dirty="0"/>
              <a:t>、周期性心跳检测和缩容的线程。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36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腾讯体" panose="02010600010101010101" charset="-122"/>
                <a:ea typeface="腾讯体" panose="02010600010101010101" charset="-122"/>
              </a:rPr>
              <a:t>Master-client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线程开启以后，首先建立</a:t>
            </a:r>
            <a:r>
              <a:rPr lang="en-US" altLang="zh-CN" sz="1600" dirty="0">
                <a:latin typeface="腾讯体" panose="02010600010101010101" charset="-122"/>
                <a:ea typeface="腾讯体" panose="02010600010101010101" charset="-122"/>
              </a:rPr>
              <a:t>socket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，开始监听后，将监听事件放入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epoll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事件表中</a:t>
            </a:r>
            <a:endParaRPr lang="en-US" altLang="zh-CN" sz="16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不断扫描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epoll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事件表：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如果收到来自监听的新事件，代表有新的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接入，此时将与该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连接的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socket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文件描述符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fd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加入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epoll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事件表中；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否则就是来自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socket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的事件，代表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发送了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key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请求，此时需要利用一致性哈希算法得到该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key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应当存入的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地址，并向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反馈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55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master-cache</a:t>
            </a:r>
            <a:r>
              <a:rPr lang="zh-CN" altLang="en-US" dirty="0"/>
              <a:t>线程开启时，先将监听事件加入</a:t>
            </a:r>
            <a:r>
              <a:rPr lang="en-US" altLang="zh-CN" dirty="0" err="1"/>
              <a:t>epoll</a:t>
            </a:r>
            <a:r>
              <a:rPr lang="zh-CN" altLang="en-US" dirty="0"/>
              <a:t>事件表中，然后不断扫描</a:t>
            </a:r>
            <a:r>
              <a:rPr lang="en-US" altLang="zh-CN" dirty="0" err="1"/>
              <a:t>epoll</a:t>
            </a:r>
            <a:r>
              <a:rPr lang="zh-CN" altLang="en-US" dirty="0"/>
              <a:t>事件表</a:t>
            </a:r>
          </a:p>
          <a:p>
            <a:r>
              <a:rPr lang="zh-CN" altLang="en-US" dirty="0"/>
              <a:t>当监听到有新</a:t>
            </a:r>
            <a:r>
              <a:rPr lang="en-US" altLang="zh-CN" dirty="0"/>
              <a:t>cache</a:t>
            </a:r>
            <a:r>
              <a:rPr lang="zh-CN" altLang="en-US" dirty="0"/>
              <a:t>接入，对新加入的</a:t>
            </a:r>
            <a:r>
              <a:rPr lang="en-US" altLang="zh-CN" dirty="0"/>
              <a:t>cache</a:t>
            </a:r>
            <a:r>
              <a:rPr lang="zh-CN" altLang="en-US" dirty="0"/>
              <a:t>添加监听，并存储</a:t>
            </a:r>
            <a:r>
              <a:rPr lang="en-US" altLang="zh-CN" dirty="0"/>
              <a:t>cache</a:t>
            </a:r>
            <a:r>
              <a:rPr lang="zh-CN" altLang="en-US" dirty="0"/>
              <a:t>的信息</a:t>
            </a:r>
            <a:endParaRPr lang="en-US" altLang="zh-CN" dirty="0"/>
          </a:p>
          <a:p>
            <a:r>
              <a:rPr lang="zh-CN" altLang="en-US" dirty="0"/>
              <a:t>当监听到</a:t>
            </a:r>
            <a:r>
              <a:rPr lang="en-US" altLang="zh-CN" dirty="0"/>
              <a:t>cache</a:t>
            </a:r>
            <a:r>
              <a:rPr lang="zh-CN" altLang="en-US" dirty="0"/>
              <a:t>发来心跳包时，判断是否为第一次心跳包</a:t>
            </a:r>
            <a:endParaRPr lang="en-US" altLang="zh-CN" dirty="0"/>
          </a:p>
          <a:p>
            <a:r>
              <a:rPr lang="zh-CN" altLang="en-US" dirty="0"/>
              <a:t>如果是第一次心跳包：进行主备分分配，并实现扩容</a:t>
            </a:r>
            <a:endParaRPr lang="en-US" altLang="zh-CN" dirty="0"/>
          </a:p>
          <a:p>
            <a:r>
              <a:rPr lang="zh-CN" altLang="en-US" dirty="0"/>
              <a:t>如果不是第一次的心跳包：</a:t>
            </a:r>
            <a:endParaRPr lang="en-US" altLang="zh-CN" dirty="0"/>
          </a:p>
          <a:p>
            <a:r>
              <a:rPr lang="zh-CN" altLang="en-US" dirty="0"/>
              <a:t>发送应答信息</a:t>
            </a:r>
            <a:endParaRPr lang="en-US" altLang="zh-CN" dirty="0"/>
          </a:p>
          <a:p>
            <a:r>
              <a:rPr lang="zh-CN" altLang="en-US" dirty="0"/>
              <a:t>最后处理</a:t>
            </a:r>
            <a:r>
              <a:rPr lang="en-US" altLang="zh-CN" dirty="0"/>
              <a:t>master</a:t>
            </a:r>
            <a:r>
              <a:rPr lang="zh-CN" altLang="en-US" dirty="0"/>
              <a:t>心跳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7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周期性心跳检测用来确定</a:t>
            </a:r>
            <a:r>
              <a:rPr lang="en-US" altLang="zh-CN" dirty="0"/>
              <a:t>cache</a:t>
            </a:r>
            <a:r>
              <a:rPr lang="zh-CN" altLang="en-US" dirty="0"/>
              <a:t>是否掉线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存活检测的方式：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根据存储的</a:t>
            </a:r>
            <a:r>
              <a:rPr lang="en-US" altLang="zh-CN" sz="16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时间戳和检测时刻的时间戳确定</a:t>
            </a:r>
            <a:r>
              <a:rPr lang="en-US" altLang="zh-CN" sz="16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是否存活。</a:t>
            </a:r>
            <a:endParaRPr lang="en-US" altLang="zh-CN" sz="16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dirty="0"/>
          </a:p>
          <a:p>
            <a:r>
              <a:rPr lang="zh-CN" altLang="en-US" dirty="0"/>
              <a:t>当有</a:t>
            </a:r>
            <a:r>
              <a:rPr lang="en-US" altLang="zh-CN" dirty="0"/>
              <a:t>cache</a:t>
            </a:r>
            <a:r>
              <a:rPr lang="zh-CN" altLang="en-US" dirty="0"/>
              <a:t>掉线时，可分以下三种：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有备份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的主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掉线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本地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fd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列表更新、信息共享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无备份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的主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掉线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本地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fd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列表、哈希节点删除、信息共享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掉线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更新对应主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  <a:sym typeface="Wingdings" panose="05000000000000000000" pitchFamily="2" charset="2"/>
              </a:rPr>
              <a:t>信息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67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缩容功能通过监听</a:t>
            </a:r>
            <a:r>
              <a:rPr lang="en-US" altLang="zh-CN" sz="1600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的终端输入，当输入缩容标识时，</a:t>
            </a:r>
            <a:endParaRPr lang="en-US" altLang="zh-CN" sz="16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更新本地</a:t>
            </a:r>
            <a:r>
              <a:rPr lang="en-US" altLang="zh-CN" sz="1600" dirty="0" err="1">
                <a:latin typeface="腾讯体" panose="02010600010101010101" charset="-122"/>
                <a:ea typeface="腾讯体" panose="02010600010101010101" charset="-122"/>
              </a:rPr>
              <a:t>fd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、</a:t>
            </a:r>
            <a:r>
              <a:rPr lang="en-US" altLang="zh-CN" sz="1600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列表、哈希信息，并通知缩容设备进行信息迁移，</a:t>
            </a:r>
            <a:endParaRPr lang="en-US" altLang="zh-CN" sz="16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最后关闭缩容</a:t>
            </a:r>
            <a:r>
              <a:rPr lang="en-US" altLang="zh-CN" sz="16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及其备份</a:t>
            </a:r>
            <a:endParaRPr lang="en-US" altLang="zh-CN" sz="16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6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600" dirty="0">
                <a:latin typeface="腾讯体" panose="02010600010101010101" charset="-122"/>
                <a:ea typeface="腾讯体" panose="02010600010101010101" charset="-122"/>
              </a:rPr>
              <a:t>此外，在该部分同时增加终端监测，从而打印存活的主</a:t>
            </a:r>
            <a:r>
              <a:rPr lang="en-US" altLang="zh-CN" sz="16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57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一致性哈希的基本原理是：将所有节点通过哈希算法映射成哈希值，并均匀分布在哈希环上。当收到</a:t>
            </a:r>
            <a:r>
              <a:rPr lang="en-US" altLang="zh-CN" dirty="0"/>
              <a:t>key</a:t>
            </a:r>
            <a:r>
              <a:rPr lang="zh-CN" altLang="en-US" dirty="0"/>
              <a:t>后，通过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哈希算法将其映射到环上，然后顺时针找到距离其最近的服务节点作为该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将要与其通信的节点。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为了避免实际节点较少而引起数据倾斜，将虚拟节点映射成哈希值分布在哈希环上，并将虚拟节点映射到实际节点。</a:t>
            </a:r>
            <a:r>
              <a:rPr lang="zh-CN" altLang="en-US" dirty="0"/>
              <a:t>在一致性哈希部分提供四个方法：初始化、获取地址、增加节点、删除节点</a:t>
            </a:r>
            <a:endParaRPr lang="en-US" altLang="zh-CN" dirty="0"/>
          </a:p>
          <a:p>
            <a:r>
              <a:rPr lang="zh-CN" altLang="en-US" dirty="0"/>
              <a:t>在初始化方法中，初始化虚拟节点和实际节点的数量，从而实现虚拟节点哈希值计算和虚拟节点与实际节点的映射。</a:t>
            </a:r>
            <a:endParaRPr lang="en-US" altLang="zh-CN" dirty="0"/>
          </a:p>
          <a:p>
            <a:r>
              <a:rPr lang="zh-CN" altLang="en-US" dirty="0"/>
              <a:t>在获取地址方法中，将</a:t>
            </a:r>
            <a:r>
              <a:rPr lang="en-US" altLang="zh-CN" dirty="0"/>
              <a:t>key</a:t>
            </a:r>
            <a:r>
              <a:rPr lang="zh-CN" altLang="en-US" dirty="0"/>
              <a:t>值通过哈希算法映射到环上，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然后顺时针找到距离其最近的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虚拟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进行返回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在增加节点方法中，增加新的映射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/>
              <a:t>在删除节点方法中，删除最后一个映射。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0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大家好，我是第二组的组长曹晨涛，接下来由我来给大家介绍我们组的</a:t>
            </a:r>
            <a:r>
              <a:rPr lang="en-US" altLang="zh-CN" dirty="0"/>
              <a:t>client</a:t>
            </a:r>
            <a:r>
              <a:rPr lang="zh-CN" altLang="en-US" dirty="0"/>
              <a:t>部分和</a:t>
            </a:r>
            <a:r>
              <a:rPr lang="en-US" altLang="zh-CN" dirty="0"/>
              <a:t>cache</a:t>
            </a:r>
            <a:r>
              <a:rPr lang="zh-CN" altLang="en-US" dirty="0"/>
              <a:t>部分，首先我们先介绍</a:t>
            </a:r>
            <a:r>
              <a:rPr lang="en-US" altLang="zh-CN" dirty="0"/>
              <a:t>client</a:t>
            </a:r>
            <a:r>
              <a:rPr lang="zh-CN" altLang="en-US" dirty="0"/>
              <a:t>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06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9154D-0F59-4EDE-A62B-D5F69AD8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A51FD6-1CEA-45C1-B76E-15E55F6C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728C1-1C55-4728-848D-1109865A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D5C-6C1F-4D88-A3CB-7D9D45B307DF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E0D29-BFED-469C-BDC8-F2626D96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7F875-7C16-48D6-90B6-B04C193E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B25-318D-4F05-AF21-A8B9802DA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F0367-6EA7-4E6C-9A4C-66110327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085FE-7B2F-4428-BD8A-D01BB94C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70EB8-0CB2-4ADB-9B82-BFE5425F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D5C-6C1F-4D88-A3CB-7D9D45B307DF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9E726-C407-4D4A-BA44-931E1DEE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A83B3-F2B4-4495-88A8-37FDB286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1B25-318D-4F05-AF21-A8B9802DA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E7FB"/>
          </a:fgClr>
          <a:bgClr>
            <a:srgbClr val="F8F2E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0" i="0" u="none" strike="noStrike" kern="1200" cap="none" spc="200" normalizeH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.vsd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Drawing1.vsd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Drawing2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Visio_Drawing4.vsdx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Drawing3.vsd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0863247-5B67-4947-851D-E9F4E4539BB3}"/>
              </a:ext>
            </a:extLst>
          </p:cNvPr>
          <p:cNvSpPr txBox="1"/>
          <p:nvPr/>
        </p:nvSpPr>
        <p:spPr>
          <a:xfrm>
            <a:off x="1737061" y="2105561"/>
            <a:ext cx="10083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腾讯体" panose="02010600010101010101" pitchFamily="2" charset="-122"/>
                <a:ea typeface="腾讯体" panose="02010600010101010101" pitchFamily="2" charset="-122"/>
              </a:rPr>
              <a:t>简单分布式缓存系统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5A6B6F-2DFC-4070-9EAB-01311EC54149}"/>
              </a:ext>
            </a:extLst>
          </p:cNvPr>
          <p:cNvSpPr txBox="1"/>
          <p:nvPr/>
        </p:nvSpPr>
        <p:spPr>
          <a:xfrm>
            <a:off x="2766811" y="4533364"/>
            <a:ext cx="66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第二组：</a:t>
            </a:r>
            <a:r>
              <a:rPr lang="zh-CN" altLang="zh-CN" dirty="0">
                <a:latin typeface="腾讯体" panose="02010600010101010101" charset="-122"/>
                <a:ea typeface="腾讯体" panose="02010600010101010101" charset="-122"/>
              </a:rPr>
              <a:t>曹晨涛 王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易</a:t>
            </a:r>
            <a:r>
              <a:rPr lang="zh-CN" altLang="zh-CN" dirty="0">
                <a:latin typeface="腾讯体" panose="02010600010101010101" charset="-122"/>
                <a:ea typeface="腾讯体" panose="02010600010101010101" charset="-122"/>
              </a:rPr>
              <a:t>航 王琛 庞家明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 </a:t>
            </a:r>
            <a:r>
              <a:rPr lang="zh-CN" altLang="zh-CN" dirty="0">
                <a:latin typeface="腾讯体" panose="02010600010101010101" charset="-122"/>
                <a:ea typeface="腾讯体" panose="02010600010101010101" charset="-122"/>
              </a:rPr>
              <a:t>牛鹏程 宋耀辉 李明悦</a:t>
            </a:r>
            <a:endParaRPr lang="zh-CN" altLang="en-US" dirty="0">
              <a:latin typeface="腾讯体" panose="02010600010101010101" charset="-122"/>
              <a:ea typeface="腾讯体" panose="0201060001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60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0"/>
    </mc:Choice>
    <mc:Fallback>
      <p:transition spd="slow" advTm="6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9D021CDF-1E68-49BB-A444-AE58FF53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8519" y="2004865"/>
            <a:ext cx="8934450" cy="3790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运行流程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10CAF7-5D04-422F-B81B-7D2BBB157021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多进程</a:t>
            </a:r>
          </a:p>
        </p:txBody>
      </p:sp>
    </p:spTree>
    <p:extLst>
      <p:ext uri="{BB962C8B-B14F-4D97-AF65-F5344CB8AC3E}">
        <p14:creationId xmlns:p14="http://schemas.microsoft.com/office/powerpoint/2010/main" val="112840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"/>
    </mc:Choice>
    <mc:Fallback>
      <p:transition spd="slow" advTm="1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6D931D-3E97-4664-8842-65BBFA969D5D}"/>
              </a:ext>
            </a:extLst>
          </p:cNvPr>
          <p:cNvSpPr txBox="1"/>
          <p:nvPr/>
        </p:nvSpPr>
        <p:spPr>
          <a:xfrm>
            <a:off x="689317" y="4642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运行流程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18CFE0-7C27-45E1-9277-5720AEFB4009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腾讯体" panose="02010600010101010101" pitchFamily="2" charset="-122"/>
                <a:ea typeface="腾讯体" panose="02010600010101010101" pitchFamily="2" charset="-122"/>
              </a:rPr>
              <a:t>epoll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C6D36F62-614B-43FD-BB28-A8F9CE983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9769" y="659330"/>
            <a:ext cx="4243811" cy="59413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18DD95-FE10-4D7A-804F-60A8D7C21D31}"/>
              </a:ext>
            </a:extLst>
          </p:cNvPr>
          <p:cNvSpPr txBox="1"/>
          <p:nvPr/>
        </p:nvSpPr>
        <p:spPr>
          <a:xfrm>
            <a:off x="9854239" y="5203100"/>
            <a:ext cx="201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收发包管理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625A26-BF3E-4EB0-A83A-B3C7102A55E5}"/>
              </a:ext>
            </a:extLst>
          </p:cNvPr>
          <p:cNvCxnSpPr>
            <a:cxnSpLocks/>
          </p:cNvCxnSpPr>
          <p:nvPr/>
        </p:nvCxnSpPr>
        <p:spPr>
          <a:xfrm flipV="1">
            <a:off x="7553325" y="5649344"/>
            <a:ext cx="2190967" cy="741931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1DA30E-330C-4699-8E4F-1926479E67FB}"/>
              </a:ext>
            </a:extLst>
          </p:cNvPr>
          <p:cNvCxnSpPr>
            <a:cxnSpLocks/>
          </p:cNvCxnSpPr>
          <p:nvPr/>
        </p:nvCxnSpPr>
        <p:spPr>
          <a:xfrm>
            <a:off x="7788297" y="4382735"/>
            <a:ext cx="2040836" cy="963420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29F62F-0C75-4C4A-86A2-864E9246FECC}"/>
              </a:ext>
            </a:extLst>
          </p:cNvPr>
          <p:cNvSpPr txBox="1"/>
          <p:nvPr/>
        </p:nvSpPr>
        <p:spPr>
          <a:xfrm>
            <a:off x="449167" y="4151903"/>
            <a:ext cx="237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4A2B52-F3A8-4059-BB80-F8A820E18E12}"/>
              </a:ext>
            </a:extLst>
          </p:cNvPr>
          <p:cNvCxnSpPr>
            <a:cxnSpLocks/>
          </p:cNvCxnSpPr>
          <p:nvPr/>
        </p:nvCxnSpPr>
        <p:spPr>
          <a:xfrm flipH="1">
            <a:off x="1961937" y="2078927"/>
            <a:ext cx="2457663" cy="2072976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BCCC1B-72B5-48C2-9666-69E96385E989}"/>
              </a:ext>
            </a:extLst>
          </p:cNvPr>
          <p:cNvCxnSpPr>
            <a:cxnSpLocks/>
          </p:cNvCxnSpPr>
          <p:nvPr/>
        </p:nvCxnSpPr>
        <p:spPr>
          <a:xfrm flipH="1" flipV="1">
            <a:off x="2040127" y="4675278"/>
            <a:ext cx="2208023" cy="189167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4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0"/>
    </mc:Choice>
    <mc:Fallback>
      <p:transition spd="slow" advTm="14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977D2-4740-45A4-85CE-207B21C6EADA}"/>
              </a:ext>
            </a:extLst>
          </p:cNvPr>
          <p:cNvSpPr txBox="1"/>
          <p:nvPr/>
        </p:nvSpPr>
        <p:spPr>
          <a:xfrm>
            <a:off x="689317" y="464233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Class Timer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B8D0F679-AFC7-4053-B5F3-7AAAC85E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2087373"/>
            <a:ext cx="10211235" cy="3741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C51004-9876-4B76-AD37-4F34D154773B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基于链表和信号</a:t>
            </a:r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的定时器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9A4F30-1B5A-40DA-B81A-3391E552E9B7}"/>
              </a:ext>
            </a:extLst>
          </p:cNvPr>
          <p:cNvSpPr txBox="1"/>
          <p:nvPr/>
        </p:nvSpPr>
        <p:spPr>
          <a:xfrm>
            <a:off x="9040306" y="618120"/>
            <a:ext cx="24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</p:spTree>
    <p:extLst>
      <p:ext uri="{BB962C8B-B14F-4D97-AF65-F5344CB8AC3E}">
        <p14:creationId xmlns:p14="http://schemas.microsoft.com/office/powerpoint/2010/main" val="71117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7"/>
    </mc:Choice>
    <mc:Fallback>
      <p:transition spd="slow" advTm="9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977D2-4740-45A4-85CE-207B21C6EADA}"/>
              </a:ext>
            </a:extLst>
          </p:cNvPr>
          <p:cNvSpPr txBox="1"/>
          <p:nvPr/>
        </p:nvSpPr>
        <p:spPr>
          <a:xfrm>
            <a:off x="689317" y="464233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Class Timer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C51004-9876-4B76-AD37-4F34D154773B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基于链表和信号</a:t>
            </a:r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的定时器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9A4F30-1B5A-40DA-B81A-3391E552E9B7}"/>
              </a:ext>
            </a:extLst>
          </p:cNvPr>
          <p:cNvSpPr txBox="1"/>
          <p:nvPr/>
        </p:nvSpPr>
        <p:spPr>
          <a:xfrm>
            <a:off x="9040306" y="618120"/>
            <a:ext cx="233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78F8658-F7E3-476E-8690-96DCBD22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2" y="2439435"/>
            <a:ext cx="10511779" cy="33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6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"/>
    </mc:Choice>
    <mc:Fallback>
      <p:transition spd="slow" advTm="3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EDD513-8FE8-46CE-912D-95E5DAF2D6BB}"/>
              </a:ext>
            </a:extLst>
          </p:cNvPr>
          <p:cNvSpPr txBox="1"/>
          <p:nvPr/>
        </p:nvSpPr>
        <p:spPr>
          <a:xfrm>
            <a:off x="689317" y="464233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Key-List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EE6D9F-561E-478B-89E8-877A2E297362}"/>
              </a:ext>
            </a:extLst>
          </p:cNvPr>
          <p:cNvSpPr txBox="1"/>
          <p:nvPr/>
        </p:nvSpPr>
        <p:spPr>
          <a:xfrm>
            <a:off x="689317" y="1310566"/>
            <a:ext cx="229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哈希表</a:t>
            </a:r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、链表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8B4E18-F6CB-4B04-9E46-599C54E1F288}"/>
              </a:ext>
            </a:extLst>
          </p:cNvPr>
          <p:cNvSpPr txBox="1"/>
          <p:nvPr/>
        </p:nvSpPr>
        <p:spPr>
          <a:xfrm>
            <a:off x="9643772" y="618120"/>
            <a:ext cx="185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收发包管理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FDCDC5E-ADD6-4358-B63D-886D47B2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2070913"/>
            <a:ext cx="10488818" cy="11365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7F3DC6-48BE-474E-BD93-990993E52E9B}"/>
              </a:ext>
            </a:extLst>
          </p:cNvPr>
          <p:cNvSpPr txBox="1"/>
          <p:nvPr/>
        </p:nvSpPr>
        <p:spPr>
          <a:xfrm>
            <a:off x="689317" y="373919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日志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2C376B-B067-4756-929F-8CC12EC3EEBE}"/>
              </a:ext>
            </a:extLst>
          </p:cNvPr>
          <p:cNvSpPr txBox="1"/>
          <p:nvPr/>
        </p:nvSpPr>
        <p:spPr>
          <a:xfrm>
            <a:off x="689317" y="4508633"/>
            <a:ext cx="26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easylogging++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0A9F5A-EFF8-4338-B404-F807DF48B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5171479"/>
            <a:ext cx="10591399" cy="11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7"/>
    </mc:Choice>
    <mc:Fallback>
      <p:transition spd="slow" advTm="4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52632C8-DDEA-4A53-A0A0-3DFD5BA85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622" y="236048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endParaRPr lang="zh-CN" altLang="en-US" sz="8000" dirty="0">
              <a:latin typeface="腾讯体" panose="02010600010101010101" charset="-122"/>
              <a:ea typeface="腾讯体" panose="0201060001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0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"/>
    </mc:Choice>
    <mc:Fallback>
      <p:transition spd="slow" advTm="1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490B9-E868-4509-B3A6-0F8E3B8F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腾讯体" panose="02010600030101010101" charset="-122"/>
                <a:ea typeface="腾讯体" panose="02010600030101010101" charset="-122"/>
              </a:rPr>
              <a:t>主流程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D5F523-B95D-42B1-BA07-56E6A4C0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136" y="15888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D37F5D-C7B6-4EDB-95AD-ABE340C7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36" y="1234900"/>
            <a:ext cx="7403527" cy="43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8"/>
    </mc:Choice>
    <mc:Fallback>
      <p:transition spd="slow" advTm="116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56384-28BB-414B-A786-C24EB269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" y="1209377"/>
            <a:ext cx="10852237" cy="6480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腾讯体" panose="02010600010101010101" charset="-122"/>
                <a:ea typeface="腾讯体" panose="02010600010101010101" charset="-122"/>
              </a:rPr>
              <a:t>LRU</a:t>
            </a:r>
            <a:r>
              <a:rPr lang="zh-CN" altLang="en-US" sz="2400" dirty="0">
                <a:latin typeface="腾讯体" panose="02010600010101010101" charset="-122"/>
                <a:ea typeface="腾讯体" panose="02010600010101010101" charset="-122"/>
              </a:rPr>
              <a:t>缓存算法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6082-AC12-4762-838C-EDF8F321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2594202"/>
            <a:ext cx="460280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Hashmap</a:t>
            </a:r>
            <a:r>
              <a:rPr lang="en-US" altLang="zh-CN" sz="180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+</a:t>
            </a:r>
            <a:r>
              <a:rPr lang="zh-CN" altLang="en-US" sz="180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 </a:t>
            </a:r>
            <a:r>
              <a:rPr lang="en-US" altLang="zh-CN" sz="1800" dirty="0" err="1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Doublelinkedlist</a:t>
            </a:r>
            <a:endParaRPr lang="en-US" altLang="zh-CN" sz="1800" dirty="0">
              <a:solidFill>
                <a:srgbClr val="1E6FFF"/>
              </a:solidFill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取、存数据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Hashmap</a:t>
            </a:r>
            <a:endParaRPr lang="en-US" altLang="zh-CN" sz="1800" dirty="0">
              <a:solidFill>
                <a:srgbClr val="1E6FFF"/>
              </a:solidFill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新增和删除数据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Doublelinkedlist</a:t>
            </a:r>
            <a:endParaRPr lang="en-US" altLang="zh-CN" sz="1800" dirty="0">
              <a:solidFill>
                <a:srgbClr val="1E6FFF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DF3905-7CD3-467D-99AB-7E2350E0FF48}"/>
              </a:ext>
            </a:extLst>
          </p:cNvPr>
          <p:cNvSpPr txBox="1"/>
          <p:nvPr/>
        </p:nvSpPr>
        <p:spPr>
          <a:xfrm>
            <a:off x="8167363" y="6458700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图 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LRU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原理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CBCCAB-7FDE-4302-8D55-BE2481EE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92" y="424500"/>
            <a:ext cx="7483328" cy="28463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A61914-1E9F-4A88-8F2A-560085082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92" y="3512289"/>
            <a:ext cx="7510709" cy="291371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054AC44-2879-4982-8E04-094B8EE4E5AB}"/>
              </a:ext>
            </a:extLst>
          </p:cNvPr>
          <p:cNvSpPr txBox="1">
            <a:spLocks/>
          </p:cNvSpPr>
          <p:nvPr/>
        </p:nvSpPr>
        <p:spPr>
          <a:xfrm>
            <a:off x="0" y="192965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u="none" strike="noStrike" kern="1200" cap="none" spc="200" normalizeH="0">
                <a:solidFill>
                  <a:schemeClr val="tx1"/>
                </a:solidFill>
                <a:uFillTx/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模块一：处理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364104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490B9-E868-4509-B3A6-0F8E3B8F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1002169"/>
            <a:ext cx="10852237" cy="648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腾讯体" panose="02010600030101010101" charset="-122"/>
                <a:ea typeface="腾讯体" panose="02010600030101010101" charset="-122"/>
              </a:rPr>
              <a:t>键值查询功能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2E043-A2C4-41B8-B071-E0856967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2417229"/>
            <a:ext cx="10852237" cy="504000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键值写入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put(key, </a:t>
            </a:r>
            <a:r>
              <a:rPr lang="en-US" altLang="zh-CN" sz="1800" dirty="0" err="1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val</a:t>
            </a:r>
            <a:r>
              <a:rPr lang="en-US" altLang="zh-CN" sz="180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)</a:t>
            </a:r>
          </a:p>
          <a:p>
            <a:pPr marL="0" indent="0">
              <a:buNone/>
            </a:pP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键值读取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en-US" altLang="zh-CN" sz="180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get(key)</a:t>
            </a:r>
          </a:p>
          <a:p>
            <a:pPr marL="0" indent="0">
              <a:buNone/>
            </a:pP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线程调用与同步 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future-promise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D5F523-B95D-42B1-BA07-56E6A4C0D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136" y="15888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1E32C8A-F735-4784-9503-117AEFC36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48319"/>
              </p:ext>
            </p:extLst>
          </p:nvPr>
        </p:nvGraphicFramePr>
        <p:xfrm>
          <a:off x="4495621" y="1985329"/>
          <a:ext cx="666432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4" imgW="6316246" imgH="3250346" progId="Visio.Drawing.15">
                  <p:embed/>
                </p:oleObj>
              </mc:Choice>
              <mc:Fallback>
                <p:oleObj name="Visio" r:id="rId4" imgW="6316246" imgH="3250346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1E32C8A-F735-4784-9503-117AEFC36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621" y="1985329"/>
                        <a:ext cx="6664325" cy="342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BA96919-4DFF-451A-80E6-249A003C5F5D}"/>
              </a:ext>
            </a:extLst>
          </p:cNvPr>
          <p:cNvSpPr txBox="1"/>
          <p:nvPr/>
        </p:nvSpPr>
        <p:spPr>
          <a:xfrm>
            <a:off x="7460387" y="580763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图 线程池原理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C08ED2B-5605-4112-8A01-E6609FC725EF}"/>
              </a:ext>
            </a:extLst>
          </p:cNvPr>
          <p:cNvSpPr txBox="1">
            <a:spLocks/>
          </p:cNvSpPr>
          <p:nvPr/>
        </p:nvSpPr>
        <p:spPr>
          <a:xfrm>
            <a:off x="0" y="202663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u="none" strike="noStrike" kern="1200" cap="none" spc="200" normalizeH="0">
                <a:solidFill>
                  <a:schemeClr val="tx1"/>
                </a:solidFill>
                <a:uFillTx/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模块一：处理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149593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1FA1E-7CA6-4227-A062-450905DF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定时上传心跳包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第一次连接时</a:t>
            </a:r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发出</a:t>
            </a:r>
            <a:r>
              <a:rPr lang="en-US" altLang="zh-CN" sz="1800" dirty="0" err="1">
                <a:latin typeface="腾讯体" panose="02010600010101010101" charset="-122"/>
                <a:ea typeface="腾讯体" panose="02010600010101010101" charset="-122"/>
              </a:rPr>
              <a:t>init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信息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回复主从状态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发出扩缩容信息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固定时间内未收到心跳包则采取容灾操作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zh-CN" altLang="en-US" sz="1800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344A578-8C66-4142-8831-2C088B9C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20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腾讯体" panose="02010600010101010101" charset="-122"/>
                <a:ea typeface="腾讯体" panose="02010600010101010101" charset="-122"/>
              </a:rPr>
              <a:t>心跳功能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94416-FDBD-4358-88BC-553320C2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3" y="1421600"/>
            <a:ext cx="5179341" cy="507127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F9F720A-799F-464B-99B1-EB0B58C64A58}"/>
              </a:ext>
            </a:extLst>
          </p:cNvPr>
          <p:cNvSpPr txBox="1">
            <a:spLocks/>
          </p:cNvSpPr>
          <p:nvPr/>
        </p:nvSpPr>
        <p:spPr>
          <a:xfrm>
            <a:off x="76200" y="41125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u="none" strike="noStrike" kern="1200" cap="none" spc="200" normalizeH="0">
                <a:solidFill>
                  <a:schemeClr val="tx1"/>
                </a:solidFill>
                <a:uFillTx/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模块二：与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信息交互</a:t>
            </a:r>
          </a:p>
        </p:txBody>
      </p:sp>
    </p:spTree>
    <p:extLst>
      <p:ext uri="{BB962C8B-B14F-4D97-AF65-F5344CB8AC3E}">
        <p14:creationId xmlns:p14="http://schemas.microsoft.com/office/powerpoint/2010/main" val="339779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0863247-5B67-4947-851D-E9F4E4539BB3}"/>
              </a:ext>
            </a:extLst>
          </p:cNvPr>
          <p:cNvSpPr txBox="1"/>
          <p:nvPr/>
        </p:nvSpPr>
        <p:spPr>
          <a:xfrm>
            <a:off x="3942055" y="2767280"/>
            <a:ext cx="4307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腾讯体" panose="02010600010101010101" pitchFamily="2" charset="-122"/>
                <a:ea typeface="腾讯体" panose="02010600010101010101" pitchFamily="2" charset="-122"/>
              </a:rPr>
              <a:t>Master</a:t>
            </a:r>
            <a:endParaRPr lang="zh-CN" altLang="en-US" sz="80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28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"/>
    </mc:Choice>
    <mc:Fallback>
      <p:transition spd="slow" advTm="15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5103C65F-2F05-4D32-8F69-F5E529DB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6A41D2-D58F-4ADB-9E4F-7186AE6A2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495" y="1955376"/>
          <a:ext cx="5965825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4" imgW="3771855" imgH="2752672" progId="Visio.Drawing.15">
                  <p:embed/>
                </p:oleObj>
              </mc:Choice>
              <mc:Fallback>
                <p:oleObj name="Visio" r:id="rId4" imgW="3771855" imgH="2752672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26A41D2-D58F-4ADB-9E4F-7186AE6A2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495" y="1955376"/>
                        <a:ext cx="5965825" cy="4351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>
            <a:extLst>
              <a:ext uri="{FF2B5EF4-FFF2-40B4-BE49-F238E27FC236}">
                <a16:creationId xmlns:a16="http://schemas.microsoft.com/office/drawing/2014/main" id="{A2491BA8-E479-409D-8AE2-24EC62D2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3112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腾讯体" panose="02010600010101010101" charset="-122"/>
                <a:ea typeface="腾讯体" panose="02010600010101010101" charset="-122"/>
              </a:rPr>
              <a:t>模块三：处理扩缩容</a:t>
            </a:r>
            <a:r>
              <a:rPr lang="en-US" altLang="zh-CN" sz="3200" dirty="0">
                <a:latin typeface="腾讯体" panose="02010600010101010101" charset="-122"/>
                <a:ea typeface="腾讯体" panose="02010600010101010101" charset="-122"/>
              </a:rPr>
              <a:t>—Cache</a:t>
            </a:r>
            <a:r>
              <a:rPr lang="zh-CN" altLang="en-US" sz="3200" dirty="0">
                <a:latin typeface="腾讯体" panose="02010600010101010101" charset="-122"/>
                <a:ea typeface="腾讯体" panose="02010600010101010101" charset="-122"/>
              </a:rPr>
              <a:t>扩容功能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ED988F-1963-43AE-993E-CED3B4EC79AB}"/>
              </a:ext>
            </a:extLst>
          </p:cNvPr>
          <p:cNvSpPr txBox="1"/>
          <p:nvPr/>
        </p:nvSpPr>
        <p:spPr>
          <a:xfrm>
            <a:off x="838201" y="1951672"/>
            <a:ext cx="49272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上线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new_cache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，发送心跳包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初始化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new_cache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广播新节点地址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Other_cache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更新地址表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342900" indent="-342900">
              <a:buAutoNum type="arabicPeriod" startAt="2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342900" indent="-342900">
              <a:buAutoNum type="arabicPeriod" startAt="2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342900" indent="-342900">
              <a:buAutoNum type="arabicPeriod" startAt="2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472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ABAE0-105B-469D-ABEF-30B19647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腾讯体" panose="02010600010101010101" charset="-122"/>
                <a:ea typeface="腾讯体" panose="02010600010101010101" charset="-122"/>
              </a:rPr>
              <a:t>模块三：处理扩缩容</a:t>
            </a:r>
            <a:r>
              <a:rPr lang="en-US" altLang="zh-CN" sz="3200" dirty="0">
                <a:latin typeface="腾讯体" panose="02010600010101010101" charset="-122"/>
                <a:ea typeface="腾讯体" panose="02010600010101010101" charset="-122"/>
              </a:rPr>
              <a:t>—Cache</a:t>
            </a:r>
            <a:r>
              <a:rPr lang="zh-CN" altLang="en-US" sz="3200" dirty="0">
                <a:latin typeface="腾讯体" panose="02010600010101010101" charset="-122"/>
                <a:ea typeface="腾讯体" panose="02010600010101010101" charset="-122"/>
              </a:rPr>
              <a:t>缩容功能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A4214-65BC-47C2-B0A7-15D80974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0277" cy="4351338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广播</a:t>
            </a:r>
            <a:r>
              <a:rPr lang="en-US" altLang="zh-CN" sz="1800" dirty="0" err="1">
                <a:latin typeface="腾讯体" panose="02010600010101010101" charset="-122"/>
                <a:ea typeface="腾讯体" panose="02010600010101010101" charset="-122"/>
              </a:rPr>
              <a:t>dying_cache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地址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en-US" altLang="zh-CN" sz="1800" dirty="0" err="1">
                <a:latin typeface="腾讯体" panose="02010600010101010101" charset="-122"/>
                <a:ea typeface="腾讯体" panose="02010600010101010101" charset="-122"/>
              </a:rPr>
              <a:t>dying_cache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迁移数据，其从节点关停，其它节点更新地址表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en-US" altLang="zh-CN" sz="1800" dirty="0" err="1">
                <a:latin typeface="腾讯体" panose="02010600010101010101" charset="-122"/>
                <a:ea typeface="腾讯体" panose="02010600010101010101" charset="-122"/>
              </a:rPr>
              <a:t>dying_cache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关停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更新地址表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0" indent="0">
              <a:buNone/>
            </a:pPr>
            <a:endParaRPr lang="zh-CN" altLang="en-US" sz="1800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378881-072F-4D68-98C0-40F0FFB68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7" y="12710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F41430C-8CD8-43B3-870C-9819B2CFF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0193" y="1271081"/>
          <a:ext cx="6505106" cy="552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Visio" r:id="rId4" imgW="5486400" imgH="4314785" progId="Visio.Drawing.15">
                  <p:embed/>
                </p:oleObj>
              </mc:Choice>
              <mc:Fallback>
                <p:oleObj name="Visio" r:id="rId4" imgW="5486400" imgH="4314785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F41430C-8CD8-43B3-870C-9819B2CFF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193" y="1271081"/>
                        <a:ext cx="6505106" cy="5526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8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736C9-FA26-4B44-9252-8A947F59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腾讯体" panose="02010600010101010101" charset="-122"/>
                <a:ea typeface="腾讯体" panose="02010600010101010101" charset="-122"/>
              </a:rPr>
              <a:t>模块四：容灾功能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D7B64A-1DD0-4FF7-838A-9C75E926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1983ECF-6315-49F6-9D26-B8121B8AA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2780" y="1614672"/>
          <a:ext cx="6142743" cy="507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Visio" r:id="rId4" imgW="5438614" imgH="4495707" progId="Visio.Drawing.15">
                  <p:embed/>
                </p:oleObj>
              </mc:Choice>
              <mc:Fallback>
                <p:oleObj name="Visio" r:id="rId4" imgW="5438614" imgH="4495707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1983ECF-6315-49F6-9D26-B8121B8AA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780" y="1614672"/>
                        <a:ext cx="6142743" cy="5076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84A1DE6-18B0-4405-AC9A-8B3F3E8A8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25323"/>
              </p:ext>
            </p:extLst>
          </p:nvPr>
        </p:nvGraphicFramePr>
        <p:xfrm>
          <a:off x="6492976" y="1573099"/>
          <a:ext cx="5061686" cy="528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Visio" r:id="rId6" imgW="3781556" imgH="3943230" progId="Visio.Drawing.15">
                  <p:embed/>
                </p:oleObj>
              </mc:Choice>
              <mc:Fallback>
                <p:oleObj name="Visio" r:id="rId6" imgW="3781556" imgH="3943230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84A1DE6-18B0-4405-AC9A-8B3F3E8A8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976" y="1573099"/>
                        <a:ext cx="5061686" cy="5284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FF14216-6148-4AA5-A943-3507BFA1D6B8}"/>
              </a:ext>
            </a:extLst>
          </p:cNvPr>
          <p:cNvSpPr txBox="1"/>
          <p:nvPr/>
        </p:nvSpPr>
        <p:spPr>
          <a:xfrm>
            <a:off x="838200" y="1761893"/>
            <a:ext cx="47067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正常备份</a:t>
            </a:r>
            <a:endParaRPr lang="en-US" altLang="zh-CN" dirty="0">
              <a:solidFill>
                <a:srgbClr val="1E6FFF"/>
              </a:solidFill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写请求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更新缓存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反馈请求至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，转发请求至备份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更新缓存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endParaRPr lang="zh-CN" altLang="en-US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B26103-F58D-4C84-9BE5-6152DE8E3C32}"/>
              </a:ext>
            </a:extLst>
          </p:cNvPr>
          <p:cNvSpPr txBox="1"/>
          <p:nvPr/>
        </p:nvSpPr>
        <p:spPr>
          <a:xfrm>
            <a:off x="1070517" y="1851102"/>
            <a:ext cx="3821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腾讯体" panose="02010600010101010101" charset="-122"/>
                <a:ea typeface="腾讯体" panose="02010600010101010101" charset="-122"/>
              </a:rPr>
              <a:t>容灾</a:t>
            </a:r>
            <a:endParaRPr lang="en-US" altLang="zh-CN" dirty="0">
              <a:solidFill>
                <a:srgbClr val="FF0000"/>
              </a:solidFill>
              <a:latin typeface="腾讯体" panose="02010600010101010101" charset="-122"/>
              <a:ea typeface="腾讯体" panose="02010600010101010101" charset="-122"/>
            </a:endParaRPr>
          </a:p>
          <a:p>
            <a:endParaRPr lang="en-US" altLang="zh-CN" dirty="0">
              <a:solidFill>
                <a:srgbClr val="FF0000"/>
              </a:solidFill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宕机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监听心跳超时，更新地址表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发送转正通知给备份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广播新的主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地址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Other_cache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 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更新地址表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6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BA5701-560E-4464-B310-0D5DC4C5E104}"/>
              </a:ext>
            </a:extLst>
          </p:cNvPr>
          <p:cNvSpPr txBox="1"/>
          <p:nvPr/>
        </p:nvSpPr>
        <p:spPr>
          <a:xfrm>
            <a:off x="689317" y="464233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不足之处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57EEB-3722-4EF2-8453-6979B17F37A7}"/>
              </a:ext>
            </a:extLst>
          </p:cNvPr>
          <p:cNvSpPr txBox="1"/>
          <p:nvPr/>
        </p:nvSpPr>
        <p:spPr>
          <a:xfrm>
            <a:off x="689317" y="1633458"/>
            <a:ext cx="109056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定时器定时时间只能是遍历间隔的整数倍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某个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宕机后，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无法立刻发现其宕机，此时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访问宕机的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，将无法连接，那么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会去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拉取最的分布，但此时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并不知道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	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宕机，因此其内部的分布信息依然是旧的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上线初期，将多次访问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以建立本地缓存，若很多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仅仅只查询少量几次数据，则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本地的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Key-Address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缓存可能无法被使用到，即在此种情况下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Key-Address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缓存失效，造成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压力增大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无法实现透明传输，数据包采用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为控制符，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中出现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'#’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会产生错误</a:t>
            </a:r>
          </a:p>
        </p:txBody>
      </p:sp>
    </p:spTree>
    <p:extLst>
      <p:ext uri="{BB962C8B-B14F-4D97-AF65-F5344CB8AC3E}">
        <p14:creationId xmlns:p14="http://schemas.microsoft.com/office/powerpoint/2010/main" val="34865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0863247-5B67-4947-851D-E9F4E4539BB3}"/>
              </a:ext>
            </a:extLst>
          </p:cNvPr>
          <p:cNvSpPr txBox="1"/>
          <p:nvPr/>
        </p:nvSpPr>
        <p:spPr>
          <a:xfrm>
            <a:off x="1054480" y="2151727"/>
            <a:ext cx="10566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atin typeface="腾讯体" panose="02010600010101010101" charset="-122"/>
                <a:ea typeface="腾讯体" panose="02010600010101010101" charset="-122"/>
                <a:cs typeface="Tenorite" panose="020F0502020204030204" pitchFamily="34" charset="0"/>
              </a:rPr>
              <a:t>Thanks for listening</a:t>
            </a:r>
            <a:endParaRPr lang="en-US" altLang="zh-CN" sz="8000" dirty="0">
              <a:latin typeface="Tenorite" pitchFamily="2" charset="0"/>
              <a:ea typeface="腾讯体" panose="02010600010101010101" pitchFamily="2" charset="-122"/>
              <a:cs typeface="Tenorite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主流程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E6364-CBB1-447A-BE80-72DCFBF64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88" y="1890823"/>
            <a:ext cx="7534635" cy="33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0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"/>
    </mc:Choice>
    <mc:Fallback>
      <p:transition spd="slow" advTm="1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5014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Master-client</a:t>
            </a:r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06A128-8FEA-4661-8D25-C586F1EB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78" y="1848707"/>
            <a:ext cx="5793761" cy="3457815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5D6F1546-8F59-FB43-8173-503D26CA7D7E}"/>
              </a:ext>
            </a:extLst>
          </p:cNvPr>
          <p:cNvSpPr/>
          <p:nvPr/>
        </p:nvSpPr>
        <p:spPr>
          <a:xfrm>
            <a:off x="3862331" y="1580970"/>
            <a:ext cx="3683000" cy="399329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779367-07D4-2244-860F-86E74A1F9A2F}"/>
              </a:ext>
            </a:extLst>
          </p:cNvPr>
          <p:cNvSpPr/>
          <p:nvPr/>
        </p:nvSpPr>
        <p:spPr>
          <a:xfrm>
            <a:off x="7848599" y="1119305"/>
            <a:ext cx="36540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master-client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线程开启时，首先将</a:t>
            </a:r>
            <a:r>
              <a:rPr lang="zh-CN" altLang="en-US" spc="15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监听事件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加入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epoll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事件表中，然后不断扫描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epoll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事件表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事件表就绪的事件只有两种：监听到</a:t>
            </a:r>
            <a:r>
              <a:rPr lang="zh-CN" altLang="en-US" spc="15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新的连接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，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client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发读写送</a:t>
            </a:r>
            <a:r>
              <a:rPr lang="zh-CN" altLang="en-US" spc="150" dirty="0">
                <a:solidFill>
                  <a:srgbClr val="1E6FFF"/>
                </a:solidFill>
                <a:latin typeface="腾讯体" panose="02010600010101010101" charset="-122"/>
                <a:ea typeface="腾讯体" panose="02010600010101010101" charset="-122"/>
              </a:rPr>
              <a:t>请求</a:t>
            </a:r>
            <a:endParaRPr lang="en-US" altLang="zh-CN" spc="150" dirty="0">
              <a:solidFill>
                <a:srgbClr val="1E6FFF"/>
              </a:solidFill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F0727F-0295-2A46-A15E-FAFEB0B367B8}"/>
              </a:ext>
            </a:extLst>
          </p:cNvPr>
          <p:cNvSpPr/>
          <p:nvPr/>
        </p:nvSpPr>
        <p:spPr>
          <a:xfrm>
            <a:off x="7676650" y="4650931"/>
            <a:ext cx="3654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根据得到的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key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计算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地址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4B3B6CFB-0541-A447-A176-5CEFBABB5A23}"/>
              </a:ext>
            </a:extLst>
          </p:cNvPr>
          <p:cNvSpPr/>
          <p:nvPr/>
        </p:nvSpPr>
        <p:spPr>
          <a:xfrm rot="18987910">
            <a:off x="7907822" y="3808116"/>
            <a:ext cx="424218" cy="1221931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"/>
    </mc:Choice>
    <mc:Fallback>
      <p:transition spd="slow" advTm="1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5008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Master-cache</a:t>
            </a:r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53C4A5-7EB2-48CD-82D6-7A4C97A5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37" y="1457963"/>
            <a:ext cx="5494084" cy="42339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54307B-9589-44A2-A920-CE29B9DEB7D0}"/>
              </a:ext>
            </a:extLst>
          </p:cNvPr>
          <p:cNvSpPr txBox="1"/>
          <p:nvPr/>
        </p:nvSpPr>
        <p:spPr>
          <a:xfrm>
            <a:off x="1029028" y="1899230"/>
            <a:ext cx="4328679" cy="335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主备份</a:t>
            </a:r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分配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扩容：更新本地哈希、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列表、</a:t>
            </a:r>
            <a:r>
              <a:rPr lang="en-US" altLang="zh-CN" dirty="0" err="1">
                <a:latin typeface="腾讯体" panose="02010600010101010101" charset="-122"/>
                <a:ea typeface="腾讯体" panose="02010600010101010101" charset="-122"/>
              </a:rPr>
              <a:t>fd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列表信息，并对新上线的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和已有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进行信息共享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心跳响应：进行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地址对应的心跳时间戳更新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38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"/>
    </mc:Choice>
    <mc:Fallback>
      <p:transition spd="slow" advTm="2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周期性心跳检测流程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30C99E7-4E5A-C549-B0BF-B26F6660197D}"/>
              </a:ext>
            </a:extLst>
          </p:cNvPr>
          <p:cNvSpPr/>
          <p:nvPr/>
        </p:nvSpPr>
        <p:spPr>
          <a:xfrm>
            <a:off x="5834322" y="3429000"/>
            <a:ext cx="1856096" cy="19345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F988C61-1486-DC41-ACC6-584A7B3BDEEA}"/>
              </a:ext>
            </a:extLst>
          </p:cNvPr>
          <p:cNvSpPr/>
          <p:nvPr/>
        </p:nvSpPr>
        <p:spPr>
          <a:xfrm>
            <a:off x="7833828" y="3429000"/>
            <a:ext cx="1856096" cy="19345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3F0C66-7DA3-E748-876E-2F277E486D6B}"/>
              </a:ext>
            </a:extLst>
          </p:cNvPr>
          <p:cNvSpPr/>
          <p:nvPr/>
        </p:nvSpPr>
        <p:spPr>
          <a:xfrm>
            <a:off x="9689924" y="2729551"/>
            <a:ext cx="1856096" cy="13784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上弧形箭头 1">
            <a:extLst>
              <a:ext uri="{FF2B5EF4-FFF2-40B4-BE49-F238E27FC236}">
                <a16:creationId xmlns:a16="http://schemas.microsoft.com/office/drawing/2014/main" id="{FED68D67-3CB7-D14C-B01A-B9D27116B339}"/>
              </a:ext>
            </a:extLst>
          </p:cNvPr>
          <p:cNvSpPr/>
          <p:nvPr/>
        </p:nvSpPr>
        <p:spPr>
          <a:xfrm rot="15733876">
            <a:off x="11335387" y="2420656"/>
            <a:ext cx="982639" cy="39578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上弧形箭头 8">
            <a:extLst>
              <a:ext uri="{FF2B5EF4-FFF2-40B4-BE49-F238E27FC236}">
                <a16:creationId xmlns:a16="http://schemas.microsoft.com/office/drawing/2014/main" id="{2A9059AA-6A61-4C41-B680-60AD335745AB}"/>
              </a:ext>
            </a:extLst>
          </p:cNvPr>
          <p:cNvSpPr/>
          <p:nvPr/>
        </p:nvSpPr>
        <p:spPr>
          <a:xfrm rot="8700052">
            <a:off x="4755324" y="3921770"/>
            <a:ext cx="982639" cy="39578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>
            <a:extLst>
              <a:ext uri="{FF2B5EF4-FFF2-40B4-BE49-F238E27FC236}">
                <a16:creationId xmlns:a16="http://schemas.microsoft.com/office/drawing/2014/main" id="{63A2058B-54DC-BC4A-A830-AE18EBBBB567}"/>
              </a:ext>
            </a:extLst>
          </p:cNvPr>
          <p:cNvSpPr/>
          <p:nvPr/>
        </p:nvSpPr>
        <p:spPr>
          <a:xfrm rot="15733876">
            <a:off x="8697218" y="2560479"/>
            <a:ext cx="1264873" cy="39578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68D210-A4A6-194E-8C29-365E0B8F0F4E}"/>
              </a:ext>
            </a:extLst>
          </p:cNvPr>
          <p:cNvSpPr/>
          <p:nvPr/>
        </p:nvSpPr>
        <p:spPr>
          <a:xfrm>
            <a:off x="7690418" y="1048062"/>
            <a:ext cx="2017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有备份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的主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失活：修改节点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A01066-666F-794A-8752-3DDAC55FFD44}"/>
              </a:ext>
            </a:extLst>
          </p:cNvPr>
          <p:cNvSpPr/>
          <p:nvPr/>
        </p:nvSpPr>
        <p:spPr>
          <a:xfrm>
            <a:off x="10326255" y="1042857"/>
            <a:ext cx="2017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没有备份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的主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失活：删除节点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418AD9-C207-D140-A668-6C90A02D945F}"/>
              </a:ext>
            </a:extLst>
          </p:cNvPr>
          <p:cNvSpPr/>
          <p:nvPr/>
        </p:nvSpPr>
        <p:spPr>
          <a:xfrm>
            <a:off x="3816620" y="4278802"/>
            <a:ext cx="2017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失活：修改节点：修改主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的配对信息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4B485C-E98A-49FD-A7AC-18A6D917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10" y="1048006"/>
            <a:ext cx="5962810" cy="53557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9146C79-FA12-4B30-9636-5EFE55A8E40E}"/>
              </a:ext>
            </a:extLst>
          </p:cNvPr>
          <p:cNvSpPr txBox="1"/>
          <p:nvPr/>
        </p:nvSpPr>
        <p:spPr>
          <a:xfrm>
            <a:off x="645980" y="1836723"/>
            <a:ext cx="4328679" cy="294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存活检测：根据存储的</a:t>
            </a:r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时间戳和检测时刻的时间戳确定</a:t>
            </a:r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是否存活。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掉线情况：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有备份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的主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掉线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无备份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的主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掉线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备份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掉线</a:t>
            </a: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2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"/>
    </mc:Choice>
    <mc:Fallback>
      <p:transition spd="slow" advTm="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缩容流程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053424-6DEE-44B6-BFC0-096379857E38}"/>
              </a:ext>
            </a:extLst>
          </p:cNvPr>
          <p:cNvSpPr txBox="1"/>
          <p:nvPr/>
        </p:nvSpPr>
        <p:spPr>
          <a:xfrm>
            <a:off x="839023" y="2136737"/>
            <a:ext cx="4328679" cy="335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缩容功能：更新本地信息并通知缩容设备进行信息迁移，关闭缩容</a:t>
            </a:r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及其备份</a:t>
            </a:r>
            <a:r>
              <a:rPr lang="en-US" altLang="zh-CN" sz="1800" dirty="0">
                <a:latin typeface="腾讯体" panose="02010600010101010101" charset="-122"/>
                <a:ea typeface="腾讯体" panose="02010600010101010101" charset="-122"/>
              </a:rPr>
              <a:t>cache</a:t>
            </a:r>
            <a:r>
              <a:rPr lang="zh-CN" altLang="en-US" sz="1800" dirty="0">
                <a:latin typeface="腾讯体" panose="02010600010101010101" charset="-122"/>
                <a:ea typeface="腾讯体" panose="02010600010101010101" charset="-122"/>
              </a:rPr>
              <a:t>。</a:t>
            </a: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腾讯体" panose="02010600010101010101" charset="-122"/>
              <a:ea typeface="腾讯体" panose="0201060001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键盘可以向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master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发送命令：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“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s”: 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执行缩容命令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“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c”: </a:t>
            </a:r>
            <a:r>
              <a:rPr lang="zh-CN" altLang="en-US" dirty="0">
                <a:latin typeface="腾讯体" panose="02010600010101010101" charset="-122"/>
                <a:ea typeface="腾讯体" panose="02010600010101010101" charset="-122"/>
              </a:rPr>
              <a:t>打印存活的主</a:t>
            </a:r>
            <a:r>
              <a:rPr lang="en-US" altLang="zh-CN" dirty="0">
                <a:latin typeface="腾讯体" panose="02010600010101010101" charset="-122"/>
                <a:ea typeface="腾讯体" panose="02010600010101010101" charset="-122"/>
              </a:rPr>
              <a:t>cache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腾讯体" panose="02010600010101010101" charset="-122"/>
              <a:ea typeface="腾讯体" panose="02010600010101010101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5D052-9540-48BD-BD23-3B216EE7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58" y="2136737"/>
            <a:ext cx="6425231" cy="33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1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"/>
    </mc:Choice>
    <mc:Fallback>
      <p:transition spd="slow" advTm="1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一致性哈希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D7145-7114-4142-AF72-81EE2E81D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43" y="1619410"/>
            <a:ext cx="4133850" cy="429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763F07-CCD4-4708-8E45-AC65C155D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545" y="1619410"/>
            <a:ext cx="3765176" cy="36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7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"/>
    </mc:Choice>
    <mc:Fallback>
      <p:transition spd="slow" advTm="1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0863247-5B67-4947-851D-E9F4E4539BB3}"/>
              </a:ext>
            </a:extLst>
          </p:cNvPr>
          <p:cNvSpPr txBox="1"/>
          <p:nvPr/>
        </p:nvSpPr>
        <p:spPr>
          <a:xfrm>
            <a:off x="4495643" y="2767280"/>
            <a:ext cx="3200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腾讯体" panose="02010600010101010101" pitchFamily="2" charset="-122"/>
                <a:ea typeface="腾讯体" panose="02010600010101010101" pitchFamily="2" charset="-122"/>
              </a:rPr>
              <a:t>Client</a:t>
            </a:r>
            <a:endParaRPr lang="zh-CN" altLang="en-US" sz="80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8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"/>
    </mc:Choice>
    <mc:Fallback>
      <p:transition spd="slow" advTm="16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2772</Words>
  <Application>Microsoft Office PowerPoint</Application>
  <PresentationFormat>宽屏</PresentationFormat>
  <Paragraphs>248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Tenorite</vt:lpstr>
      <vt:lpstr>Consolas</vt:lpstr>
      <vt:lpstr>Arial</vt:lpstr>
      <vt:lpstr>DengXian</vt:lpstr>
      <vt:lpstr>Times New Roman</vt:lpstr>
      <vt:lpstr>腾讯体</vt:lpstr>
      <vt:lpstr>SimHei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主流程</vt:lpstr>
      <vt:lpstr>LRU缓存算法</vt:lpstr>
      <vt:lpstr>键值查询功能</vt:lpstr>
      <vt:lpstr>心跳功能</vt:lpstr>
      <vt:lpstr>模块三：处理扩缩容—Cache扩容功能</vt:lpstr>
      <vt:lpstr>模块三：处理扩缩容—Cache缩容功能</vt:lpstr>
      <vt:lpstr>模块四：容灾功能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bellaxiao(肖文娟)</dc:creator>
  <cp:lastModifiedBy>chentao cao</cp:lastModifiedBy>
  <cp:revision>715</cp:revision>
  <cp:lastPrinted>2021-03-09T02:21:27Z</cp:lastPrinted>
  <dcterms:created xsi:type="dcterms:W3CDTF">2021-03-09T02:21:27Z</dcterms:created>
  <dcterms:modified xsi:type="dcterms:W3CDTF">2021-12-18T07:10:23Z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