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145" r:id="rId2"/>
    <p:sldId id="2143" r:id="rId3"/>
    <p:sldId id="2137" r:id="rId4"/>
    <p:sldId id="2135" r:id="rId5"/>
    <p:sldId id="2144" r:id="rId6"/>
    <p:sldId id="2138" r:id="rId7"/>
    <p:sldId id="2139" r:id="rId8"/>
  </p:sldIdLst>
  <p:sldSz cx="12192000" cy="6858000"/>
  <p:notesSz cx="6669088" cy="9926638"/>
  <p:embeddedFontLst>
    <p:embeddedFont>
      <p:font typeface="黑体" panose="02010609060101010101" pitchFamily="49" charset="-122"/>
      <p:regular r:id="rId11"/>
    </p:embeddedFont>
    <p:embeddedFont>
      <p:font typeface="腾讯体" panose="02010600010101010101" pitchFamily="2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9">
          <p15:clr>
            <a:srgbClr val="A4A3A4"/>
          </p15:clr>
        </p15:guide>
        <p15:guide id="2" pos="44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FFF"/>
    <a:srgbClr val="E5E7FB"/>
    <a:srgbClr val="FF4422"/>
    <a:srgbClr val="C2C6F6"/>
    <a:srgbClr val="F1F2FD"/>
    <a:srgbClr val="1821AC"/>
    <a:srgbClr val="F8F2EF"/>
    <a:srgbClr val="1A41E5"/>
    <a:srgbClr val="525C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0618" autoAdjust="0"/>
  </p:normalViewPr>
  <p:slideViewPr>
    <p:cSldViewPr snapToGrid="0">
      <p:cViewPr varScale="1">
        <p:scale>
          <a:sx n="102" d="100"/>
          <a:sy n="102" d="100"/>
        </p:scale>
        <p:origin x="150" y="108"/>
      </p:cViewPr>
      <p:guideLst>
        <p:guide orient="horz" pos="779"/>
        <p:guide pos="44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3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2021/12/17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SimHei" panose="02010609060101010101" pitchFamily="49" charset="-122"/>
                <a:ea typeface="SimHei" panose="02010609060101010101" pitchFamily="49" charset="-122"/>
              </a:rPr>
              <a:t>‹#›</a:t>
            </a:fld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5849F42C-2DAE-424C-A4B8-3140182C3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imHei" panose="02010609060101010101" pitchFamily="49" charset="-122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6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36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33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微秒，同时可指定单次定时或循环定时，通过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结构体为定时器回调函数传入参数。使用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70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基于链表和信号实现了单进程下的多定时器，最小定时间隔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微秒，同时可指定单次定时或循环定时。使用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sigaction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绑定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信号处理函数，使用</a:t>
            </a:r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setitimer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以一定的时间间隔发送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SIGALRM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信号，在信号处理函数中遍历定时器链表，更新并检查每个定时器的信息，判断是否达到定时时间并执行每个定时器单独的回调函数。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超时重传回调函数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void*</a:t>
            </a:r>
            <a:r>
              <a:rPr lang="zh-CN" altLang="zh-CN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结构体传入参数</a:t>
            </a:r>
            <a:r>
              <a:rPr lang="zh-CN" altLang="en-US" sz="16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5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缩容或宕机时，无论通过本地缓存的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再获取的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，都已经失效，此时读写请求将会失败。为了保证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的每一个请求都能够得到正确响应，在本地为每个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维护一个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用于进行收发包管理。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发送一次请求时，将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存入本地的某个对应此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中。当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的回复后，消除掉此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中对应的请求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。如果某个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超过一定的大小，则判定该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Key-List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所属的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出现了缩容或宕机。在主动发现缩容或宕机后，重新连接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Master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并获取没有被响应的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的最新分布，然后重新向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Cache-Server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44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0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5" Type="http://schemas.openxmlformats.org/officeDocument/2006/relationships/theme" Target="../theme/theme1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E7FB"/>
          </a:fgClr>
          <a:bgClr>
            <a:srgbClr val="F8F2E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0" i="0" u="none" strike="noStrike" kern="1200" cap="none" spc="200" normalizeH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b="0" i="0" u="none" strike="noStrike" kern="1200" cap="none" spc="150" normalizeH="0" baseline="0">
          <a:solidFill>
            <a:schemeClr val="tx1"/>
          </a:solidFill>
          <a:uFillTx/>
          <a:latin typeface="SimHei" panose="02010609060101010101" pitchFamily="49" charset="-122"/>
          <a:ea typeface="SimHe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0863247-5B67-4947-851D-E9F4E4539BB3}"/>
              </a:ext>
            </a:extLst>
          </p:cNvPr>
          <p:cNvSpPr txBox="1"/>
          <p:nvPr/>
        </p:nvSpPr>
        <p:spPr>
          <a:xfrm>
            <a:off x="4495643" y="2767280"/>
            <a:ext cx="32007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腾讯体" panose="02010600010101010101" pitchFamily="2" charset="-122"/>
                <a:ea typeface="腾讯体" panose="02010600010101010101" pitchFamily="2" charset="-122"/>
              </a:rPr>
              <a:t>Client</a:t>
            </a:r>
            <a:endParaRPr lang="zh-CN" altLang="en-US" sz="80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9D021CDF-1E68-49BB-A444-AE58FF53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8519" y="2004865"/>
            <a:ext cx="8934450" cy="3790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002365-EF63-45ED-8037-E0DA99FEF334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0CAF7-5D04-422F-B81B-7D2BBB157021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多进程</a:t>
            </a:r>
          </a:p>
        </p:txBody>
      </p:sp>
    </p:spTree>
    <p:extLst>
      <p:ext uri="{BB962C8B-B14F-4D97-AF65-F5344CB8AC3E}">
        <p14:creationId xmlns:p14="http://schemas.microsoft.com/office/powerpoint/2010/main" val="19029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6D931D-3E97-4664-8842-65BBFA969D5D}"/>
              </a:ext>
            </a:extLst>
          </p:cNvPr>
          <p:cNvSpPr txBox="1"/>
          <p:nvPr/>
        </p:nvSpPr>
        <p:spPr>
          <a:xfrm>
            <a:off x="689317" y="46423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运行流程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18CFE0-7C27-45E1-9277-5720AEFB4009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腾讯体" panose="02010600010101010101" pitchFamily="2" charset="-122"/>
                <a:ea typeface="腾讯体" panose="02010600010101010101" pitchFamily="2" charset="-122"/>
              </a:rPr>
              <a:t>epoll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C6D36F62-614B-43FD-BB28-A8F9CE983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9769" y="659330"/>
            <a:ext cx="4243811" cy="59413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8DD95-FE10-4D7A-804F-60A8D7C21D31}"/>
              </a:ext>
            </a:extLst>
          </p:cNvPr>
          <p:cNvSpPr txBox="1"/>
          <p:nvPr/>
        </p:nvSpPr>
        <p:spPr>
          <a:xfrm>
            <a:off x="9854239" y="5203100"/>
            <a:ext cx="201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625A26-BF3E-4EB0-A83A-B3C7102A55E5}"/>
              </a:ext>
            </a:extLst>
          </p:cNvPr>
          <p:cNvCxnSpPr>
            <a:cxnSpLocks/>
          </p:cNvCxnSpPr>
          <p:nvPr/>
        </p:nvCxnSpPr>
        <p:spPr>
          <a:xfrm flipV="1">
            <a:off x="7553325" y="5649344"/>
            <a:ext cx="2190967" cy="741931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1DA30E-330C-4699-8E4F-1926479E67FB}"/>
              </a:ext>
            </a:extLst>
          </p:cNvPr>
          <p:cNvCxnSpPr>
            <a:cxnSpLocks/>
          </p:cNvCxnSpPr>
          <p:nvPr/>
        </p:nvCxnSpPr>
        <p:spPr>
          <a:xfrm>
            <a:off x="7788297" y="4382735"/>
            <a:ext cx="2040836" cy="963420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29F62F-0C75-4C4A-86A2-864E9246FECC}"/>
              </a:ext>
            </a:extLst>
          </p:cNvPr>
          <p:cNvSpPr txBox="1"/>
          <p:nvPr/>
        </p:nvSpPr>
        <p:spPr>
          <a:xfrm>
            <a:off x="449167" y="4151903"/>
            <a:ext cx="237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4A2B52-F3A8-4059-BB80-F8A820E18E12}"/>
              </a:ext>
            </a:extLst>
          </p:cNvPr>
          <p:cNvCxnSpPr>
            <a:cxnSpLocks/>
          </p:cNvCxnSpPr>
          <p:nvPr/>
        </p:nvCxnSpPr>
        <p:spPr>
          <a:xfrm flipH="1">
            <a:off x="1961937" y="2078927"/>
            <a:ext cx="2457663" cy="2072976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BCCC1B-72B5-48C2-9666-69E96385E989}"/>
              </a:ext>
            </a:extLst>
          </p:cNvPr>
          <p:cNvCxnSpPr>
            <a:cxnSpLocks/>
          </p:cNvCxnSpPr>
          <p:nvPr/>
        </p:nvCxnSpPr>
        <p:spPr>
          <a:xfrm flipH="1" flipV="1">
            <a:off x="2040127" y="4675278"/>
            <a:ext cx="2208023" cy="189167"/>
          </a:xfrm>
          <a:prstGeom prst="straightConnector1">
            <a:avLst/>
          </a:prstGeom>
          <a:ln w="38100">
            <a:solidFill>
              <a:srgbClr val="1E6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8D0F679-AFC7-4053-B5F3-7AAAC85E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87373"/>
            <a:ext cx="10211235" cy="3741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46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</p:spTree>
    <p:extLst>
      <p:ext uri="{BB962C8B-B14F-4D97-AF65-F5344CB8AC3E}">
        <p14:creationId xmlns:p14="http://schemas.microsoft.com/office/powerpoint/2010/main" val="7111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7977D2-4740-45A4-85CE-207B21C6EADA}"/>
              </a:ext>
            </a:extLst>
          </p:cNvPr>
          <p:cNvSpPr txBox="1"/>
          <p:nvPr/>
        </p:nvSpPr>
        <p:spPr>
          <a:xfrm>
            <a:off x="689317" y="464233"/>
            <a:ext cx="3382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Class Timer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C51004-9876-4B76-AD37-4F34D154773B}"/>
              </a:ext>
            </a:extLst>
          </p:cNvPr>
          <p:cNvSpPr txBox="1"/>
          <p:nvPr/>
        </p:nvSpPr>
        <p:spPr>
          <a:xfrm>
            <a:off x="689317" y="1429691"/>
            <a:ext cx="460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基于链表和信号</a:t>
            </a:r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的定时器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9A4F30-1B5A-40DA-B81A-3391E552E9B7}"/>
              </a:ext>
            </a:extLst>
          </p:cNvPr>
          <p:cNvSpPr txBox="1"/>
          <p:nvPr/>
        </p:nvSpPr>
        <p:spPr>
          <a:xfrm>
            <a:off x="9040306" y="618120"/>
            <a:ext cx="233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应用层超时重传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78F8658-F7E3-476E-8690-96DCBD22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2" y="2439435"/>
            <a:ext cx="10511779" cy="33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6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EDD513-8FE8-46CE-912D-95E5DAF2D6BB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Key-List</a:t>
            </a:r>
            <a:endParaRPr lang="zh-CN" altLang="en-US" sz="4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EE6D9F-561E-478B-89E8-877A2E297362}"/>
              </a:ext>
            </a:extLst>
          </p:cNvPr>
          <p:cNvSpPr txBox="1"/>
          <p:nvPr/>
        </p:nvSpPr>
        <p:spPr>
          <a:xfrm>
            <a:off x="689317" y="1310566"/>
            <a:ext cx="229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哈希表</a:t>
            </a:r>
            <a:r>
              <a:rPr lang="zh-CN" altLang="en-US" sz="2400" dirty="0"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、链表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8B4E18-F6CB-4B04-9E46-599C54E1F288}"/>
              </a:ext>
            </a:extLst>
          </p:cNvPr>
          <p:cNvSpPr txBox="1"/>
          <p:nvPr/>
        </p:nvSpPr>
        <p:spPr>
          <a:xfrm>
            <a:off x="9643772" y="618120"/>
            <a:ext cx="185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E6FFF"/>
                </a:solidFill>
                <a:latin typeface="腾讯体" panose="02010600010101010101" pitchFamily="2" charset="-122"/>
                <a:ea typeface="腾讯体" panose="02010600010101010101" pitchFamily="2" charset="-122"/>
              </a:rPr>
              <a:t>收发包管理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AFDCDC5E-ADD6-4358-B63D-886D47B2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7" y="2070913"/>
            <a:ext cx="10488818" cy="11365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7F3DC6-48BE-474E-BD93-990993E52E9B}"/>
              </a:ext>
            </a:extLst>
          </p:cNvPr>
          <p:cNvSpPr txBox="1"/>
          <p:nvPr/>
        </p:nvSpPr>
        <p:spPr>
          <a:xfrm>
            <a:off x="689317" y="373919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日志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2C376B-B067-4756-929F-8CC12EC3EEBE}"/>
              </a:ext>
            </a:extLst>
          </p:cNvPr>
          <p:cNvSpPr txBox="1"/>
          <p:nvPr/>
        </p:nvSpPr>
        <p:spPr>
          <a:xfrm>
            <a:off x="689317" y="4508633"/>
            <a:ext cx="261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easylogging++</a:t>
            </a:r>
            <a:endParaRPr lang="zh-CN" altLang="en-US" sz="2400" dirty="0">
              <a:latin typeface="腾讯体" panose="02010600010101010101" pitchFamily="2" charset="-122"/>
              <a:ea typeface="腾讯体" panose="0201060001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0A9F5A-EFF8-4338-B404-F807DF48B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5171479"/>
            <a:ext cx="10591399" cy="11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BA5701-560E-4464-B310-0D5DC4C5E104}"/>
              </a:ext>
            </a:extLst>
          </p:cNvPr>
          <p:cNvSpPr txBox="1"/>
          <p:nvPr/>
        </p:nvSpPr>
        <p:spPr>
          <a:xfrm>
            <a:off x="689317" y="464233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腾讯体" panose="02010600010101010101" pitchFamily="2" charset="-122"/>
                <a:ea typeface="腾讯体" panose="02010600010101010101" pitchFamily="2" charset="-122"/>
              </a:rPr>
              <a:t>不足之处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57EEB-3722-4EF2-8453-6979B17F37A7}"/>
              </a:ext>
            </a:extLst>
          </p:cNvPr>
          <p:cNvSpPr txBox="1"/>
          <p:nvPr/>
        </p:nvSpPr>
        <p:spPr>
          <a:xfrm>
            <a:off x="689317" y="1633458"/>
            <a:ext cx="109056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定时器定时时间只能是遍历间隔的整数倍，可以使用基于升序链表的定时器容器、时间轮、时间堆来处理多个定时事件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某个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宕机后，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无法立刻发现其宕机，此时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访问宕机的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，将无法连接，那么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会去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拉取最的分布，但此时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并不知道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Cache-	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宕机，因此其内部的分布信息依然是旧的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上线初期，将多次访问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以建立本地缓存，若很多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仅仅只查询少量几次数据，则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本地的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缓存可能无法被使用到，即在此种情况下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Key-Address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缓存失效，造成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Master-Server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压力增大</a:t>
            </a:r>
          </a:p>
          <a:p>
            <a:endParaRPr lang="en-US" altLang="zh-CN" sz="2000" dirty="0">
              <a:solidFill>
                <a:srgbClr val="1E6FFF"/>
              </a:solidFill>
              <a:effectLst/>
              <a:latin typeface="腾讯体" panose="02010600010101010101" pitchFamily="2" charset="-122"/>
              <a:ea typeface="腾讯体" panose="0201060001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1E6FFF"/>
                </a:solidFill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无法实现透明传输，数据包采用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为控制符，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中出现</a:t>
            </a:r>
            <a:r>
              <a:rPr lang="en-US" altLang="zh-CN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'#’</a:t>
            </a:r>
            <a:r>
              <a:rPr lang="zh-CN" altLang="en-US" sz="2000" dirty="0">
                <a:effectLst/>
                <a:latin typeface="腾讯体" panose="02010600010101010101" pitchFamily="2" charset="-122"/>
                <a:ea typeface="腾讯体" panose="02010600010101010101" pitchFamily="2" charset="-122"/>
                <a:cs typeface="Times New Roman" panose="02020603050405020304" pitchFamily="18" charset="0"/>
              </a:rPr>
              <a:t>会产生错误</a:t>
            </a:r>
          </a:p>
        </p:txBody>
      </p:sp>
    </p:spTree>
    <p:extLst>
      <p:ext uri="{BB962C8B-B14F-4D97-AF65-F5344CB8AC3E}">
        <p14:creationId xmlns:p14="http://schemas.microsoft.com/office/powerpoint/2010/main" val="34865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00"/>
    </mc:Choice>
    <mc:Fallback xmlns="">
      <p:transition spd="slow" advTm="197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563</Words>
  <Application>Microsoft Office PowerPoint</Application>
  <PresentationFormat>宽屏</PresentationFormat>
  <Paragraphs>36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黑体</vt:lpstr>
      <vt:lpstr>腾讯体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bellaxiao(肖文娟)</dc:creator>
  <cp:lastModifiedBy>庞 家明</cp:lastModifiedBy>
  <cp:revision>681</cp:revision>
  <cp:lastPrinted>2021-03-09T02:21:27Z</cp:lastPrinted>
  <dcterms:created xsi:type="dcterms:W3CDTF">2021-03-09T02:21:27Z</dcterms:created>
  <dcterms:modified xsi:type="dcterms:W3CDTF">2021-12-17T01:06:41Z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