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handoutMasterIdLst>
    <p:handoutMasterId r:id="rId26"/>
  </p:handoutMasterIdLst>
  <p:sldIdLst>
    <p:sldId id="2155" r:id="rId2"/>
    <p:sldId id="2154" r:id="rId3"/>
    <p:sldId id="2143" r:id="rId4"/>
    <p:sldId id="2151" r:id="rId5"/>
    <p:sldId id="2147" r:id="rId6"/>
    <p:sldId id="2148" r:id="rId7"/>
    <p:sldId id="2149" r:id="rId8"/>
    <p:sldId id="2152" r:id="rId9"/>
    <p:sldId id="2145" r:id="rId10"/>
    <p:sldId id="2150" r:id="rId11"/>
    <p:sldId id="2137" r:id="rId12"/>
    <p:sldId id="2135" r:id="rId13"/>
    <p:sldId id="2144" r:id="rId14"/>
    <p:sldId id="2138" r:id="rId15"/>
    <p:sldId id="2139" r:id="rId16"/>
    <p:sldId id="263" r:id="rId17"/>
    <p:sldId id="265" r:id="rId18"/>
    <p:sldId id="257" r:id="rId19"/>
    <p:sldId id="262" r:id="rId20"/>
    <p:sldId id="264" r:id="rId21"/>
    <p:sldId id="258" r:id="rId22"/>
    <p:sldId id="259" r:id="rId23"/>
    <p:sldId id="261" r:id="rId24"/>
  </p:sldIdLst>
  <p:sldSz cx="12192000" cy="6858000"/>
  <p:notesSz cx="6669088" cy="9926638"/>
  <p:embeddedFontLst>
    <p:embeddedFont>
      <p:font typeface="等线" panose="02010600030101010101" pitchFamily="2" charset="-122"/>
      <p:regular r:id="rId27"/>
      <p:bold r:id="rId28"/>
    </p:embeddedFont>
    <p:embeddedFont>
      <p:font typeface="黑体" panose="02010609060101010101" pitchFamily="49" charset="-122"/>
      <p:regular r:id="rId29"/>
    </p:embeddedFont>
    <p:embeddedFont>
      <p:font typeface="腾讯体" panose="02010600010101010101" pitchFamily="2" charset="-122"/>
      <p:regular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9">
          <p15:clr>
            <a:srgbClr val="A4A3A4"/>
          </p15:clr>
        </p15:guide>
        <p15:guide id="2" pos="441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E6FFF"/>
    <a:srgbClr val="E5E7FB"/>
    <a:srgbClr val="FF4422"/>
    <a:srgbClr val="C2C6F6"/>
    <a:srgbClr val="F1F2FD"/>
    <a:srgbClr val="1821AC"/>
    <a:srgbClr val="F8F2EF"/>
    <a:srgbClr val="1A41E5"/>
    <a:srgbClr val="525CF9"/>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10" autoAdjust="0"/>
    <p:restoredTop sz="69538" autoAdjust="0"/>
  </p:normalViewPr>
  <p:slideViewPr>
    <p:cSldViewPr snapToGrid="0">
      <p:cViewPr varScale="1">
        <p:scale>
          <a:sx n="36" d="100"/>
          <a:sy n="36" d="100"/>
        </p:scale>
        <p:origin x="310" y="53"/>
      </p:cViewPr>
      <p:guideLst>
        <p:guide orient="horz" pos="779"/>
        <p:guide pos="441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9" d="100"/>
          <a:sy n="89" d="100"/>
        </p:scale>
        <p:origin x="3328"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zh-CN" altLang="en-US" dirty="0">
              <a:latin typeface="SimHei" panose="02010609060101010101" pitchFamily="49" charset="-122"/>
              <a:ea typeface="SimHei" panose="02010609060101010101" pitchFamily="49" charset="-122"/>
            </a:endParaRPr>
          </a:p>
        </p:txBody>
      </p:sp>
      <p:sp>
        <p:nvSpPr>
          <p:cNvPr id="3" name="日期占位符 2"/>
          <p:cNvSpPr>
            <a:spLocks noGrp="1"/>
          </p:cNvSpPr>
          <p:nvPr>
            <p:ph type="dt" sz="quarter" idx="1"/>
          </p:nvPr>
        </p:nvSpPr>
        <p:spPr>
          <a:xfrm>
            <a:off x="3777607" y="0"/>
            <a:ext cx="2889938" cy="498056"/>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SimHei" panose="02010609060101010101" pitchFamily="49" charset="-122"/>
                <a:ea typeface="SimHei" panose="02010609060101010101" pitchFamily="49" charset="-122"/>
              </a:rPr>
              <a:t>2021/12/17</a:t>
            </a:fld>
            <a:endParaRPr lang="zh-CN" altLang="en-US" dirty="0">
              <a:latin typeface="SimHei" panose="02010609060101010101" pitchFamily="49" charset="-122"/>
              <a:ea typeface="SimHei" panose="02010609060101010101" pitchFamily="49" charset="-122"/>
            </a:endParaRPr>
          </a:p>
        </p:txBody>
      </p:sp>
      <p:sp>
        <p:nvSpPr>
          <p:cNvPr id="4" name="页脚占位符 3"/>
          <p:cNvSpPr>
            <a:spLocks noGrp="1"/>
          </p:cNvSpPr>
          <p:nvPr>
            <p:ph type="ftr" sz="quarter" idx="2"/>
          </p:nvPr>
        </p:nvSpPr>
        <p:spPr>
          <a:xfrm>
            <a:off x="0" y="9428584"/>
            <a:ext cx="2889938" cy="498055"/>
          </a:xfrm>
          <a:prstGeom prst="rect">
            <a:avLst/>
          </a:prstGeom>
        </p:spPr>
        <p:txBody>
          <a:bodyPr vert="horz" lIns="91440" tIns="45720" rIns="91440" bIns="45720" rtlCol="0" anchor="b"/>
          <a:lstStyle>
            <a:lvl1pPr algn="l">
              <a:defRPr sz="1200"/>
            </a:lvl1pPr>
          </a:lstStyle>
          <a:p>
            <a:endParaRPr lang="zh-CN" altLang="en-US" dirty="0">
              <a:latin typeface="SimHei" panose="02010609060101010101" pitchFamily="49" charset="-122"/>
              <a:ea typeface="SimHei" panose="02010609060101010101" pitchFamily="49" charset="-122"/>
            </a:endParaRPr>
          </a:p>
        </p:txBody>
      </p:sp>
      <p:sp>
        <p:nvSpPr>
          <p:cNvPr id="5" name="灯片编号占位符 4"/>
          <p:cNvSpPr>
            <a:spLocks noGrp="1"/>
          </p:cNvSpPr>
          <p:nvPr>
            <p:ph type="sldNum" sz="quarter" idx="3"/>
          </p:nvPr>
        </p:nvSpPr>
        <p:spPr>
          <a:xfrm>
            <a:off x="3777607" y="9428584"/>
            <a:ext cx="2889938" cy="498055"/>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SimHei" panose="02010609060101010101" pitchFamily="49" charset="-122"/>
                <a:ea typeface="SimHei" panose="02010609060101010101" pitchFamily="49" charset="-122"/>
              </a:rPr>
              <a:t>‹#›</a:t>
            </a:fld>
            <a:endParaRPr lang="zh-CN" altLang="en-US"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b="0" i="0">
                <a:latin typeface="SimHei" panose="02010609060101010101" pitchFamily="49" charset="-122"/>
                <a:ea typeface="SimHei" panose="02010609060101010101" pitchFamily="49" charset="-122"/>
              </a:defRPr>
            </a:lvl1pPr>
          </a:lstStyle>
          <a:p>
            <a:endParaRPr lang="zh-CN" altLang="en-US" dirty="0"/>
          </a:p>
        </p:txBody>
      </p:sp>
      <p:sp>
        <p:nvSpPr>
          <p:cNvPr id="3" name="日期占位符 2"/>
          <p:cNvSpPr>
            <a:spLocks noGrp="1"/>
          </p:cNvSpPr>
          <p:nvPr>
            <p:ph type="dt" idx="1"/>
          </p:nvPr>
        </p:nvSpPr>
        <p:spPr>
          <a:xfrm>
            <a:off x="3777607" y="0"/>
            <a:ext cx="2889938" cy="498056"/>
          </a:xfrm>
          <a:prstGeom prst="rect">
            <a:avLst/>
          </a:prstGeom>
        </p:spPr>
        <p:txBody>
          <a:bodyPr vert="horz" lIns="91440" tIns="45720" rIns="91440" bIns="45720" rtlCol="0"/>
          <a:lstStyle>
            <a:lvl1pPr algn="r">
              <a:defRPr sz="1200" b="0" i="0">
                <a:latin typeface="SimHei" panose="02010609060101010101" pitchFamily="49" charset="-122"/>
                <a:ea typeface="SimHei" panose="02010609060101010101" pitchFamily="49" charset="-122"/>
              </a:defRPr>
            </a:lvl1pPr>
          </a:lstStyle>
          <a:p>
            <a:fld id="{1AC49D05-6128-4D0D-A32A-06A5E73B386C}" type="datetimeFigureOut">
              <a:rPr lang="zh-CN" altLang="en-US" smtClean="0"/>
              <a:pPr/>
              <a:t>2021/12/17</a:t>
            </a:fld>
            <a:endParaRPr lang="zh-CN" altLang="en-US" dirty="0"/>
          </a:p>
        </p:txBody>
      </p:sp>
      <p:sp>
        <p:nvSpPr>
          <p:cNvPr id="4" name="幻灯片图像占位符 3"/>
          <p:cNvSpPr>
            <a:spLocks noGrp="1" noRot="1" noChangeAspect="1"/>
          </p:cNvSpPr>
          <p:nvPr>
            <p:ph type="sldImg" idx="2"/>
          </p:nvPr>
        </p:nvSpPr>
        <p:spPr>
          <a:xfrm>
            <a:off x="357188" y="1241425"/>
            <a:ext cx="5954712" cy="3349625"/>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66909" y="4777194"/>
            <a:ext cx="5335270" cy="3908614"/>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428584"/>
            <a:ext cx="2889938" cy="498055"/>
          </a:xfrm>
          <a:prstGeom prst="rect">
            <a:avLst/>
          </a:prstGeom>
        </p:spPr>
        <p:txBody>
          <a:bodyPr vert="horz" lIns="91440" tIns="45720" rIns="91440" bIns="45720" rtlCol="0" anchor="b"/>
          <a:lstStyle>
            <a:lvl1pPr algn="l">
              <a:defRPr sz="1200" b="0" i="0">
                <a:latin typeface="SimHei" panose="02010609060101010101" pitchFamily="49" charset="-122"/>
                <a:ea typeface="SimHei" panose="02010609060101010101" pitchFamily="49" charset="-122"/>
              </a:defRPr>
            </a:lvl1pPr>
          </a:lstStyle>
          <a:p>
            <a:endParaRPr lang="zh-CN" altLang="en-US" dirty="0"/>
          </a:p>
        </p:txBody>
      </p:sp>
      <p:sp>
        <p:nvSpPr>
          <p:cNvPr id="7" name="灯片编号占位符 6"/>
          <p:cNvSpPr>
            <a:spLocks noGrp="1"/>
          </p:cNvSpPr>
          <p:nvPr>
            <p:ph type="sldNum" sz="quarter" idx="5"/>
          </p:nvPr>
        </p:nvSpPr>
        <p:spPr>
          <a:xfrm>
            <a:off x="3777607" y="9428584"/>
            <a:ext cx="2889938" cy="498055"/>
          </a:xfrm>
          <a:prstGeom prst="rect">
            <a:avLst/>
          </a:prstGeom>
        </p:spPr>
        <p:txBody>
          <a:bodyPr vert="horz" lIns="91440" tIns="45720" rIns="91440" bIns="45720" rtlCol="0" anchor="b"/>
          <a:lstStyle>
            <a:lvl1pPr algn="r">
              <a:defRPr sz="1200" b="0" i="0">
                <a:latin typeface="SimHei" panose="02010609060101010101" pitchFamily="49" charset="-122"/>
                <a:ea typeface="SimHei" panose="02010609060101010101" pitchFamily="49" charset="-122"/>
              </a:defRPr>
            </a:lvl1pPr>
          </a:lstStyle>
          <a:p>
            <a:fld id="{5849F42C-2DAE-424C-A4B8-3140182C3E9F}"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b="0" i="0" kern="1200">
        <a:solidFill>
          <a:schemeClr val="tx1"/>
        </a:solidFill>
        <a:latin typeface="SimHei" panose="02010609060101010101" pitchFamily="49" charset="-122"/>
        <a:ea typeface="SimHei" panose="02010609060101010101" pitchFamily="49" charset="-122"/>
        <a:cs typeface="+mn-cs"/>
      </a:defRPr>
    </a:lvl1pPr>
    <a:lvl2pPr marL="457200" algn="l" defTabSz="914400" rtl="0" eaLnBrk="1" latinLnBrk="0" hangingPunct="1">
      <a:defRPr sz="1200" b="0" i="0" kern="1200">
        <a:solidFill>
          <a:schemeClr val="tx1"/>
        </a:solidFill>
        <a:latin typeface="SimHei" panose="02010609060101010101" pitchFamily="49" charset="-122"/>
        <a:ea typeface="SimHei" panose="02010609060101010101" pitchFamily="49" charset="-122"/>
        <a:cs typeface="+mn-cs"/>
      </a:defRPr>
    </a:lvl2pPr>
    <a:lvl3pPr marL="914400" algn="l" defTabSz="914400" rtl="0" eaLnBrk="1" latinLnBrk="0" hangingPunct="1">
      <a:defRPr sz="1200" b="0" i="0" kern="1200">
        <a:solidFill>
          <a:schemeClr val="tx1"/>
        </a:solidFill>
        <a:latin typeface="SimHei" panose="02010609060101010101" pitchFamily="49" charset="-122"/>
        <a:ea typeface="SimHei" panose="02010609060101010101" pitchFamily="49" charset="-122"/>
        <a:cs typeface="+mn-cs"/>
      </a:defRPr>
    </a:lvl3pPr>
    <a:lvl4pPr marL="1371600" algn="l" defTabSz="914400" rtl="0" eaLnBrk="1" latinLnBrk="0" hangingPunct="1">
      <a:defRPr sz="1200" b="0" i="0" kern="1200">
        <a:solidFill>
          <a:schemeClr val="tx1"/>
        </a:solidFill>
        <a:latin typeface="SimHei" panose="02010609060101010101" pitchFamily="49" charset="-122"/>
        <a:ea typeface="SimHei" panose="02010609060101010101" pitchFamily="49" charset="-122"/>
        <a:cs typeface="+mn-cs"/>
      </a:defRPr>
    </a:lvl4pPr>
    <a:lvl5pPr marL="1828800" algn="l" defTabSz="914400" rtl="0" eaLnBrk="1" latinLnBrk="0" hangingPunct="1">
      <a:defRPr sz="1200" b="0" i="0" kern="1200">
        <a:solidFill>
          <a:schemeClr val="tx1"/>
        </a:solidFill>
        <a:latin typeface="SimHei" panose="02010609060101010101" pitchFamily="49" charset="-122"/>
        <a:ea typeface="SimHei"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a:t>
            </a:fld>
            <a:endParaRPr lang="zh-CN" altLang="en-US" dirty="0"/>
          </a:p>
        </p:txBody>
      </p:sp>
    </p:spTree>
    <p:extLst>
      <p:ext uri="{BB962C8B-B14F-4D97-AF65-F5344CB8AC3E}">
        <p14:creationId xmlns:p14="http://schemas.microsoft.com/office/powerpoint/2010/main" val="3904492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10</a:t>
            </a:fld>
            <a:endParaRPr lang="zh-CN" altLang="en-US" dirty="0"/>
          </a:p>
        </p:txBody>
      </p:sp>
    </p:spTree>
    <p:extLst>
      <p:ext uri="{BB962C8B-B14F-4D97-AF65-F5344CB8AC3E}">
        <p14:creationId xmlns:p14="http://schemas.microsoft.com/office/powerpoint/2010/main" val="1700757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11</a:t>
            </a:fld>
            <a:endParaRPr lang="zh-CN" altLang="en-US" dirty="0"/>
          </a:p>
        </p:txBody>
      </p:sp>
    </p:spTree>
    <p:extLst>
      <p:ext uri="{BB962C8B-B14F-4D97-AF65-F5344CB8AC3E}">
        <p14:creationId xmlns:p14="http://schemas.microsoft.com/office/powerpoint/2010/main" val="3422333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基于链表和信号实现了单进程下的多定时器，最小定时间隔</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微秒，同时可指定单次定时或循环定时，通过</a:t>
            </a:r>
            <a:r>
              <a:rPr lang="en-US" altLang="zh-CN" sz="1800" dirty="0">
                <a:effectLst/>
                <a:latin typeface="Times New Roman" panose="02020603050405020304" pitchFamily="18" charset="0"/>
                <a:ea typeface="宋体" panose="02010600030101010101" pitchFamily="2" charset="-122"/>
              </a:rPr>
              <a:t>void*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结构体为定时器回调函数传入参数。使用</a:t>
            </a:r>
            <a:r>
              <a:rPr lang="en-US" altLang="zh-CN" sz="1800" b="1" dirty="0" err="1">
                <a:effectLst/>
                <a:latin typeface="Times New Roman" panose="02020603050405020304" pitchFamily="18" charset="0"/>
                <a:ea typeface="宋体" panose="02010600030101010101" pitchFamily="2" charset="-122"/>
              </a:rPr>
              <a:t>sigaction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绑定</a:t>
            </a:r>
            <a:r>
              <a:rPr lang="en-US" altLang="zh-CN" sz="1800" b="1" dirty="0">
                <a:effectLst/>
                <a:latin typeface="Times New Roman" panose="02020603050405020304" pitchFamily="18" charset="0"/>
                <a:ea typeface="宋体" panose="02010600030101010101" pitchFamily="2" charset="-122"/>
              </a:rPr>
              <a:t>SIGALRM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信号处理函数，使用</a:t>
            </a:r>
            <a:r>
              <a:rPr lang="en-US" altLang="zh-CN" sz="1800" b="1" dirty="0" err="1">
                <a:effectLst/>
                <a:latin typeface="Times New Roman" panose="02020603050405020304" pitchFamily="18" charset="0"/>
                <a:ea typeface="宋体" panose="02010600030101010101" pitchFamily="2" charset="-122"/>
              </a:rPr>
              <a:t>setitimer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以一定的时间间隔发送</a:t>
            </a:r>
            <a:r>
              <a:rPr lang="en-US" altLang="zh-CN" sz="1800" b="1" dirty="0">
                <a:effectLst/>
                <a:latin typeface="Times New Roman" panose="02020603050405020304" pitchFamily="18" charset="0"/>
                <a:ea typeface="宋体" panose="02010600030101010101" pitchFamily="2" charset="-122"/>
              </a:rPr>
              <a:t>SIGALRM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信号，在信号处理函数中遍历定时器链表，更新并检查每个定时器的信息，判断是否达到定时时间并执行每个定时器单独的回调函数。</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12</a:t>
            </a:fld>
            <a:endParaRPr lang="zh-CN" altLang="en-US" dirty="0"/>
          </a:p>
        </p:txBody>
      </p:sp>
    </p:spTree>
    <p:extLst>
      <p:ext uri="{BB962C8B-B14F-4D97-AF65-F5344CB8AC3E}">
        <p14:creationId xmlns:p14="http://schemas.microsoft.com/office/powerpoint/2010/main" val="2379703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基于链表和信号实现了单进程下的多定时器，最小定时间隔</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微秒，同时可指定单次定时或循环定时。使用</a:t>
            </a:r>
            <a:r>
              <a:rPr lang="en-US" altLang="zh-CN" sz="1800" b="1" dirty="0" err="1">
                <a:effectLst/>
                <a:latin typeface="Times New Roman" panose="02020603050405020304" pitchFamily="18" charset="0"/>
                <a:ea typeface="宋体" panose="02010600030101010101" pitchFamily="2" charset="-122"/>
              </a:rPr>
              <a:t>sigaction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绑定</a:t>
            </a:r>
            <a:r>
              <a:rPr lang="en-US" altLang="zh-CN" sz="1800" b="1" dirty="0">
                <a:effectLst/>
                <a:latin typeface="Times New Roman" panose="02020603050405020304" pitchFamily="18" charset="0"/>
                <a:ea typeface="宋体" panose="02010600030101010101" pitchFamily="2" charset="-122"/>
              </a:rPr>
              <a:t>SIGALRM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信号处理函数，使用</a:t>
            </a:r>
            <a:r>
              <a:rPr lang="en-US" altLang="zh-CN" sz="1800" b="1" dirty="0" err="1">
                <a:effectLst/>
                <a:latin typeface="Times New Roman" panose="02020603050405020304" pitchFamily="18" charset="0"/>
                <a:ea typeface="宋体" panose="02010600030101010101" pitchFamily="2" charset="-122"/>
              </a:rPr>
              <a:t>setitimer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以一定的时间间隔发送</a:t>
            </a:r>
            <a:r>
              <a:rPr lang="en-US" altLang="zh-CN" sz="1800" b="1" dirty="0">
                <a:effectLst/>
                <a:latin typeface="Times New Roman" panose="02020603050405020304" pitchFamily="18" charset="0"/>
                <a:ea typeface="宋体" panose="02010600030101010101" pitchFamily="2" charset="-122"/>
              </a:rPr>
              <a:t>SIGALRM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信号，在信号处理函数中遍历定时器链表，更新并检查每个定时器的信息，判断是否达到定时时间并执行每个定时器单独的回调函数。</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超时重传回调函数</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1600" dirty="0">
                <a:effectLst/>
                <a:latin typeface="Times New Roman" panose="02020603050405020304" pitchFamily="18" charset="0"/>
                <a:ea typeface="宋体" panose="02010600030101010101" pitchFamily="2" charset="-122"/>
              </a:rPr>
              <a:t>void*</a:t>
            </a:r>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结构体传入参数</a:t>
            </a:r>
            <a:r>
              <a:rPr lang="zh-CN" altLang="en-US" sz="16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13</a:t>
            </a:fld>
            <a:endParaRPr lang="zh-CN" altLang="en-US" dirty="0"/>
          </a:p>
        </p:txBody>
      </p:sp>
    </p:spTree>
    <p:extLst>
      <p:ext uri="{BB962C8B-B14F-4D97-AF65-F5344CB8AC3E}">
        <p14:creationId xmlns:p14="http://schemas.microsoft.com/office/powerpoint/2010/main" val="1953259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当</a:t>
            </a:r>
            <a:r>
              <a:rPr lang="en-US" altLang="zh-CN" sz="1800" dirty="0">
                <a:effectLst/>
                <a:latin typeface="Times New Roman" panose="02020603050405020304" pitchFamily="18" charset="0"/>
                <a:ea typeface="宋体" panose="02010600030101010101" pitchFamily="2" charset="-122"/>
              </a:rPr>
              <a:t>Cache-Server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缩容或宕机时，无论通过本地缓存的</a:t>
            </a:r>
            <a:r>
              <a:rPr lang="en-US" altLang="zh-CN" sz="1800" dirty="0" err="1">
                <a:effectLst/>
                <a:latin typeface="Times New Roman" panose="02020603050405020304" pitchFamily="18" charset="0"/>
                <a:ea typeface="宋体" panose="02010600030101010101" pitchFamily="2" charset="-122"/>
              </a:rPr>
              <a:t>addr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还是通过</a:t>
            </a:r>
            <a:r>
              <a:rPr lang="en-US" altLang="zh-CN" sz="1800" dirty="0">
                <a:effectLst/>
                <a:latin typeface="Times New Roman" panose="02020603050405020304" pitchFamily="18" charset="0"/>
                <a:ea typeface="宋体" panose="02010600030101010101" pitchFamily="2" charset="-122"/>
              </a:rPr>
              <a:t>Master-Server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再获取的</a:t>
            </a:r>
            <a:r>
              <a:rPr lang="en-US" altLang="zh-CN" sz="1800" dirty="0" err="1">
                <a:effectLst/>
                <a:latin typeface="Times New Roman" panose="02020603050405020304" pitchFamily="18" charset="0"/>
                <a:ea typeface="宋体" panose="02010600030101010101" pitchFamily="2" charset="-122"/>
              </a:rPr>
              <a:t>addr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，都已经失效，此时读写请求将会失败。为了保证</a:t>
            </a:r>
            <a:r>
              <a:rPr lang="en-US" altLang="zh-CN" sz="1800" dirty="0">
                <a:effectLst/>
                <a:latin typeface="Times New Roman" panose="02020603050405020304" pitchFamily="18" charset="0"/>
                <a:ea typeface="宋体" panose="02010600030101010101" pitchFamily="2" charset="-122"/>
              </a:rPr>
              <a:t>Client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的每一个请求都能够得到正确响应，在本地为每个</a:t>
            </a:r>
            <a:r>
              <a:rPr lang="en-US" altLang="zh-CN" sz="1800" dirty="0">
                <a:effectLst/>
                <a:latin typeface="Times New Roman" panose="02020603050405020304" pitchFamily="18" charset="0"/>
                <a:ea typeface="宋体" panose="02010600030101010101" pitchFamily="2" charset="-122"/>
              </a:rPr>
              <a:t>Cache-Server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维护一个</a:t>
            </a:r>
            <a:r>
              <a:rPr lang="en-US" altLang="zh-CN" sz="1800" dirty="0">
                <a:effectLst/>
                <a:latin typeface="Times New Roman" panose="02020603050405020304" pitchFamily="18" charset="0"/>
                <a:ea typeface="宋体" panose="02010600030101010101" pitchFamily="2" charset="-122"/>
              </a:rPr>
              <a:t>Key-List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用于进行收发包管理。</a:t>
            </a:r>
            <a:r>
              <a:rPr lang="en-US" altLang="zh-CN" sz="1800" dirty="0">
                <a:effectLst/>
                <a:latin typeface="Times New Roman" panose="02020603050405020304" pitchFamily="18" charset="0"/>
                <a:ea typeface="宋体" panose="02010600030101010101" pitchFamily="2" charset="-122"/>
              </a:rPr>
              <a:t>Client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向</a:t>
            </a:r>
            <a:r>
              <a:rPr lang="en-US" altLang="zh-CN" sz="1800" dirty="0">
                <a:effectLst/>
                <a:latin typeface="Times New Roman" panose="02020603050405020304" pitchFamily="18" charset="0"/>
                <a:ea typeface="宋体" panose="02010600030101010101" pitchFamily="2" charset="-122"/>
              </a:rPr>
              <a:t>Cache-Server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发送一次请求时，将</a:t>
            </a:r>
            <a:r>
              <a:rPr lang="en-US" altLang="zh-CN" sz="1800" dirty="0">
                <a:effectLst/>
                <a:latin typeface="Times New Roman" panose="02020603050405020304" pitchFamily="18" charset="0"/>
                <a:ea typeface="宋体" panose="02010600030101010101" pitchFamily="2" charset="-122"/>
              </a:rPr>
              <a:t>Key</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存入本地的某个对应此</a:t>
            </a:r>
            <a:r>
              <a:rPr lang="en-US" altLang="zh-CN" sz="1800" dirty="0">
                <a:effectLst/>
                <a:latin typeface="Times New Roman" panose="02020603050405020304" pitchFamily="18" charset="0"/>
                <a:ea typeface="宋体" panose="02010600030101010101" pitchFamily="2" charset="-122"/>
              </a:rPr>
              <a:t>Cache-Server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dirty="0">
                <a:effectLst/>
                <a:latin typeface="Times New Roman" panose="02020603050405020304" pitchFamily="18" charset="0"/>
                <a:ea typeface="宋体" panose="02010600030101010101" pitchFamily="2" charset="-122"/>
              </a:rPr>
              <a:t>Key-List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中。当</a:t>
            </a:r>
            <a:r>
              <a:rPr lang="en-US" altLang="zh-CN" sz="1800" dirty="0">
                <a:effectLst/>
                <a:latin typeface="Times New Roman" panose="02020603050405020304" pitchFamily="18" charset="0"/>
                <a:ea typeface="宋体" panose="02010600030101010101" pitchFamily="2" charset="-122"/>
              </a:rPr>
              <a:t>Client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收到此</a:t>
            </a:r>
            <a:r>
              <a:rPr lang="en-US" altLang="zh-CN" sz="1800" dirty="0">
                <a:effectLst/>
                <a:latin typeface="Times New Roman" panose="02020603050405020304" pitchFamily="18" charset="0"/>
                <a:ea typeface="宋体" panose="02010600030101010101" pitchFamily="2" charset="-122"/>
              </a:rPr>
              <a:t>Cache-Server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的回复后，消除掉此</a:t>
            </a:r>
            <a:r>
              <a:rPr lang="en-US" altLang="zh-CN" sz="1800" dirty="0">
                <a:effectLst/>
                <a:latin typeface="Times New Roman" panose="02020603050405020304" pitchFamily="18" charset="0"/>
                <a:ea typeface="宋体" panose="02010600030101010101" pitchFamily="2" charset="-122"/>
              </a:rPr>
              <a:t>Cache-Server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dirty="0">
                <a:effectLst/>
                <a:latin typeface="Times New Roman" panose="02020603050405020304" pitchFamily="18" charset="0"/>
                <a:ea typeface="宋体" panose="02010600030101010101" pitchFamily="2" charset="-122"/>
              </a:rPr>
              <a:t>Key-List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中对应的请求</a:t>
            </a:r>
            <a:r>
              <a:rPr lang="en-US" altLang="zh-CN" sz="1800" dirty="0">
                <a:effectLst/>
                <a:latin typeface="Times New Roman" panose="02020603050405020304" pitchFamily="18" charset="0"/>
                <a:ea typeface="宋体" panose="02010600030101010101" pitchFamily="2" charset="-122"/>
              </a:rPr>
              <a:t>key</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。如果某个</a:t>
            </a:r>
            <a:r>
              <a:rPr lang="en-US" altLang="zh-CN" sz="1800" dirty="0">
                <a:effectLst/>
                <a:latin typeface="Times New Roman" panose="02020603050405020304" pitchFamily="18" charset="0"/>
                <a:ea typeface="宋体" panose="02010600030101010101" pitchFamily="2" charset="-122"/>
              </a:rPr>
              <a:t>Key-List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dirty="0">
                <a:effectLst/>
                <a:latin typeface="Times New Roman" panose="02020603050405020304" pitchFamily="18" charset="0"/>
                <a:ea typeface="宋体" panose="02010600030101010101" pitchFamily="2" charset="-122"/>
              </a:rPr>
              <a:t>size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超过一定的大小，则判定该</a:t>
            </a:r>
            <a:r>
              <a:rPr lang="en-US" altLang="zh-CN" sz="1800" dirty="0">
                <a:effectLst/>
                <a:latin typeface="Times New Roman" panose="02020603050405020304" pitchFamily="18" charset="0"/>
                <a:ea typeface="宋体" panose="02010600030101010101" pitchFamily="2" charset="-122"/>
              </a:rPr>
              <a:t>Key-List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所属的</a:t>
            </a:r>
            <a:r>
              <a:rPr lang="en-US" altLang="zh-CN" sz="1800" dirty="0">
                <a:effectLst/>
                <a:latin typeface="Times New Roman" panose="02020603050405020304" pitchFamily="18" charset="0"/>
                <a:ea typeface="宋体" panose="02010600030101010101" pitchFamily="2" charset="-122"/>
              </a:rPr>
              <a:t>Cache-Server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出现了缩容或宕机。在主动发现缩容或宕机后，重新连接</a:t>
            </a:r>
            <a:r>
              <a:rPr lang="en-US" altLang="zh-CN" sz="1800" dirty="0">
                <a:effectLst/>
                <a:latin typeface="Times New Roman" panose="02020603050405020304" pitchFamily="18" charset="0"/>
                <a:ea typeface="宋体" panose="02010600030101010101" pitchFamily="2" charset="-122"/>
              </a:rPr>
              <a:t>Master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并获取没有被响应的</a:t>
            </a:r>
            <a:r>
              <a:rPr lang="en-US" altLang="zh-CN" sz="1800" dirty="0">
                <a:effectLst/>
                <a:latin typeface="Times New Roman" panose="02020603050405020304" pitchFamily="18" charset="0"/>
                <a:ea typeface="宋体" panose="02010600030101010101" pitchFamily="2" charset="-122"/>
              </a:rPr>
              <a:t>Key</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的最新分布，然后重新向</a:t>
            </a:r>
            <a:r>
              <a:rPr lang="en-US" altLang="zh-CN" sz="1800" dirty="0">
                <a:effectLst/>
                <a:latin typeface="Times New Roman" panose="02020603050405020304" pitchFamily="18" charset="0"/>
                <a:ea typeface="宋体" panose="02010600030101010101" pitchFamily="2" charset="-122"/>
              </a:rPr>
              <a:t>Cache-Server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发送请求。</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14</a:t>
            </a:fld>
            <a:endParaRPr lang="zh-CN" altLang="en-US" dirty="0"/>
          </a:p>
        </p:txBody>
      </p:sp>
    </p:spTree>
    <p:extLst>
      <p:ext uri="{BB962C8B-B14F-4D97-AF65-F5344CB8AC3E}">
        <p14:creationId xmlns:p14="http://schemas.microsoft.com/office/powerpoint/2010/main" val="1713441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15</a:t>
            </a:fld>
            <a:endParaRPr lang="zh-CN" altLang="en-US" dirty="0"/>
          </a:p>
        </p:txBody>
      </p:sp>
    </p:spTree>
    <p:extLst>
      <p:ext uri="{BB962C8B-B14F-4D97-AF65-F5344CB8AC3E}">
        <p14:creationId xmlns:p14="http://schemas.microsoft.com/office/powerpoint/2010/main" val="1712201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01E131-5A36-44C8-9593-B84AAA6D41E7}" type="slidenum">
              <a:rPr lang="zh-CN" altLang="en-US" smtClean="0"/>
              <a:t>17</a:t>
            </a:fld>
            <a:endParaRPr lang="zh-CN" altLang="en-US"/>
          </a:p>
        </p:txBody>
      </p:sp>
    </p:spTree>
    <p:extLst>
      <p:ext uri="{BB962C8B-B14F-4D97-AF65-F5344CB8AC3E}">
        <p14:creationId xmlns:p14="http://schemas.microsoft.com/office/powerpoint/2010/main" val="2178870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程序底层的缓存算法的更新采用最近最少使用（</a:t>
            </a:r>
            <a:r>
              <a:rPr lang="en-US" altLang="zh-CN" sz="1200" kern="1200" dirty="0">
                <a:solidFill>
                  <a:schemeClr val="tx1"/>
                </a:solidFill>
                <a:effectLst/>
                <a:latin typeface="+mn-lt"/>
                <a:ea typeface="+mn-ea"/>
                <a:cs typeface="+mn-cs"/>
              </a:rPr>
              <a:t>Least Recently Used, LRU</a:t>
            </a:r>
            <a:r>
              <a:rPr lang="zh-CN" altLang="zh-CN" sz="1200" kern="1200" dirty="0">
                <a:solidFill>
                  <a:schemeClr val="tx1"/>
                </a:solidFill>
                <a:effectLst/>
                <a:latin typeface="+mn-lt"/>
                <a:ea typeface="+mn-ea"/>
                <a:cs typeface="+mn-cs"/>
              </a:rPr>
              <a:t>）算法进行维护。该算法的原理是，将一段时间内最近最少被使用的数据剔除出缓存中。程序中采用了一个双向链表和一个哈希表实现了该算法。</a:t>
            </a:r>
          </a:p>
          <a:p>
            <a:r>
              <a:rPr lang="zh-CN" altLang="zh-CN" sz="1200" kern="1200" dirty="0">
                <a:solidFill>
                  <a:schemeClr val="tx1"/>
                </a:solidFill>
                <a:effectLst/>
                <a:latin typeface="+mn-lt"/>
                <a:ea typeface="+mn-ea"/>
                <a:cs typeface="+mn-cs"/>
              </a:rPr>
              <a:t>其中，双向链表按照被使用的顺序储存了这些键值对，靠近头部的键值对是最近使用的，靠近尾部的键值对则是最久未被使用的。哈希表采用了普通的哈希映射，通过缓存数据的键映射到其在双线链表中的位置。这样，就可以使用哈希表进行定位，找到缓存项在双向链表中的位置，随后将之移动到双向链表的头部。</a:t>
            </a:r>
          </a:p>
          <a:p>
            <a:endParaRPr lang="zh-CN" altLang="en-US" dirty="0"/>
          </a:p>
        </p:txBody>
      </p:sp>
      <p:sp>
        <p:nvSpPr>
          <p:cNvPr id="4" name="灯片编号占位符 3"/>
          <p:cNvSpPr>
            <a:spLocks noGrp="1"/>
          </p:cNvSpPr>
          <p:nvPr>
            <p:ph type="sldNum" sz="quarter" idx="5"/>
          </p:nvPr>
        </p:nvSpPr>
        <p:spPr/>
        <p:txBody>
          <a:bodyPr/>
          <a:lstStyle/>
          <a:p>
            <a:fld id="{A301E131-5A36-44C8-9593-B84AAA6D41E7}" type="slidenum">
              <a:rPr lang="zh-CN" altLang="en-US" smtClean="0"/>
              <a:t>18</a:t>
            </a:fld>
            <a:endParaRPr lang="zh-CN" altLang="en-US"/>
          </a:p>
        </p:txBody>
      </p:sp>
    </p:spTree>
    <p:extLst>
      <p:ext uri="{BB962C8B-B14F-4D97-AF65-F5344CB8AC3E}">
        <p14:creationId xmlns:p14="http://schemas.microsoft.com/office/powerpoint/2010/main" val="2589301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程序的键值查询功能是由</a:t>
            </a:r>
            <a:r>
              <a:rPr lang="en-US" altLang="zh-CN" sz="1200" kern="1200" dirty="0">
                <a:solidFill>
                  <a:schemeClr val="tx1"/>
                </a:solidFill>
                <a:effectLst/>
                <a:latin typeface="+mn-lt"/>
                <a:ea typeface="+mn-ea"/>
                <a:cs typeface="+mn-cs"/>
              </a:rPr>
              <a:t>LRU</a:t>
            </a:r>
            <a:r>
              <a:rPr lang="zh-CN" altLang="zh-CN" sz="1200" kern="1200" dirty="0">
                <a:solidFill>
                  <a:schemeClr val="tx1"/>
                </a:solidFill>
                <a:effectLst/>
                <a:latin typeface="+mn-lt"/>
                <a:ea typeface="+mn-ea"/>
                <a:cs typeface="+mn-cs"/>
              </a:rPr>
              <a:t>模块提供的。对于</a:t>
            </a:r>
            <a:r>
              <a:rPr lang="en-US" altLang="zh-CN" sz="1200" kern="1200" dirty="0">
                <a:solidFill>
                  <a:schemeClr val="tx1"/>
                </a:solidFill>
                <a:effectLst/>
                <a:latin typeface="+mn-lt"/>
                <a:ea typeface="+mn-ea"/>
                <a:cs typeface="+mn-cs"/>
              </a:rPr>
              <a:t>LRU</a:t>
            </a:r>
            <a:r>
              <a:rPr lang="zh-CN" altLang="zh-CN" sz="1200" kern="1200" dirty="0">
                <a:solidFill>
                  <a:schemeClr val="tx1"/>
                </a:solidFill>
                <a:effectLst/>
                <a:latin typeface="+mn-lt"/>
                <a:ea typeface="+mn-ea"/>
                <a:cs typeface="+mn-cs"/>
              </a:rPr>
              <a:t>模块而言，它提供了两个方法，分别是</a:t>
            </a:r>
            <a:r>
              <a:rPr lang="en-US" altLang="zh-CN" sz="1200" kern="1200" dirty="0">
                <a:solidFill>
                  <a:schemeClr val="tx1"/>
                </a:solidFill>
                <a:effectLst/>
                <a:latin typeface="+mn-lt"/>
                <a:ea typeface="+mn-ea"/>
                <a:cs typeface="+mn-cs"/>
              </a:rPr>
              <a:t>put(key, </a:t>
            </a:r>
            <a:r>
              <a:rPr lang="en-US" altLang="zh-CN" sz="1200" kern="1200" dirty="0" err="1">
                <a:solidFill>
                  <a:schemeClr val="tx1"/>
                </a:solidFill>
                <a:effectLst/>
                <a:latin typeface="+mn-lt"/>
                <a:ea typeface="+mn-ea"/>
                <a:cs typeface="+mn-cs"/>
              </a:rPr>
              <a:t>val</a:t>
            </a:r>
            <a:r>
              <a:rPr lang="en-US" altLang="zh-CN" sz="1200" kern="1200" dirty="0">
                <a:solidFill>
                  <a:schemeClr val="tx1"/>
                </a:solidFill>
                <a:effectLst/>
                <a:latin typeface="+mn-lt"/>
                <a:ea typeface="+mn-ea"/>
                <a:cs typeface="+mn-cs"/>
              </a:rPr>
              <a:t>),get(key),</a:t>
            </a:r>
            <a:r>
              <a:rPr lang="zh-CN" altLang="zh-CN" sz="1200" kern="1200" dirty="0">
                <a:solidFill>
                  <a:schemeClr val="tx1"/>
                </a:solidFill>
                <a:effectLst/>
                <a:latin typeface="+mn-lt"/>
                <a:ea typeface="+mn-ea"/>
                <a:cs typeface="+mn-cs"/>
              </a:rPr>
              <a:t>分别对应着更改值和查询值的功能。当客户端发出请求后，会通过报文的形式通知给缓存端，缓存端则通过</a:t>
            </a:r>
            <a:r>
              <a:rPr lang="en-US" altLang="zh-CN" sz="1200" kern="1200" dirty="0">
                <a:solidFill>
                  <a:schemeClr val="tx1"/>
                </a:solidFill>
                <a:effectLst/>
                <a:latin typeface="+mn-lt"/>
                <a:ea typeface="+mn-ea"/>
                <a:cs typeface="+mn-cs"/>
              </a:rPr>
              <a:t>IO</a:t>
            </a:r>
            <a:r>
              <a:rPr lang="zh-CN" altLang="zh-CN" sz="1200" kern="1200" dirty="0">
                <a:solidFill>
                  <a:schemeClr val="tx1"/>
                </a:solidFill>
                <a:effectLst/>
                <a:latin typeface="+mn-lt"/>
                <a:ea typeface="+mn-ea"/>
                <a:cs typeface="+mn-cs"/>
              </a:rPr>
              <a:t>复用的方法将这些不同的客户端所发出的请求打包成一个一个任务，并传到线程池中。</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线程池的工作原理如图所示。在线程池中，有数个事先启动并等待任务执行的工作线程。任务在被加入到线程池的任务队列后，会被一一派发给这些工作线程。在工作线程的启动和运行方面，采用了</a:t>
            </a:r>
            <a:r>
              <a:rPr lang="en-US" altLang="zh-CN" sz="1200" kern="1200" dirty="0">
                <a:solidFill>
                  <a:schemeClr val="tx1"/>
                </a:solidFill>
                <a:effectLst/>
                <a:latin typeface="+mn-lt"/>
                <a:ea typeface="+mn-ea"/>
                <a:cs typeface="+mn-cs"/>
              </a:rPr>
              <a:t>future-promise</a:t>
            </a:r>
            <a:r>
              <a:rPr lang="zh-CN" altLang="zh-CN" sz="1200" kern="1200" dirty="0">
                <a:solidFill>
                  <a:schemeClr val="tx1"/>
                </a:solidFill>
                <a:effectLst/>
                <a:latin typeface="+mn-lt"/>
                <a:ea typeface="+mn-ea"/>
                <a:cs typeface="+mn-cs"/>
              </a:rPr>
              <a:t>机制实现了线程的调用和同步。这些线程在完成任务后，会被统一将任务结果发送给</a:t>
            </a:r>
            <a:r>
              <a:rPr lang="en-US" altLang="zh-CN" sz="1200" kern="1200" dirty="0">
                <a:solidFill>
                  <a:schemeClr val="tx1"/>
                </a:solidFill>
                <a:effectLst/>
                <a:latin typeface="+mn-lt"/>
                <a:ea typeface="+mn-ea"/>
                <a:cs typeface="+mn-cs"/>
              </a:rPr>
              <a:t>future</a:t>
            </a:r>
            <a:r>
              <a:rPr lang="zh-CN" altLang="zh-CN" sz="1200" kern="1200" dirty="0">
                <a:solidFill>
                  <a:schemeClr val="tx1"/>
                </a:solidFill>
                <a:effectLst/>
                <a:latin typeface="+mn-lt"/>
                <a:ea typeface="+mn-ea"/>
                <a:cs typeface="+mn-cs"/>
              </a:rPr>
              <a:t>队列中，再由主线程统一应答</a:t>
            </a:r>
            <a:endParaRPr lang="zh-CN" altLang="en-US" dirty="0"/>
          </a:p>
        </p:txBody>
      </p:sp>
      <p:sp>
        <p:nvSpPr>
          <p:cNvPr id="4" name="灯片编号占位符 3"/>
          <p:cNvSpPr>
            <a:spLocks noGrp="1"/>
          </p:cNvSpPr>
          <p:nvPr>
            <p:ph type="sldNum" sz="quarter" idx="5"/>
          </p:nvPr>
        </p:nvSpPr>
        <p:spPr/>
        <p:txBody>
          <a:bodyPr/>
          <a:lstStyle/>
          <a:p>
            <a:fld id="{A301E131-5A36-44C8-9593-B84AAA6D41E7}" type="slidenum">
              <a:rPr lang="zh-CN" altLang="en-US" smtClean="0"/>
              <a:t>19</a:t>
            </a:fld>
            <a:endParaRPr lang="zh-CN" altLang="en-US"/>
          </a:p>
        </p:txBody>
      </p:sp>
    </p:spTree>
    <p:extLst>
      <p:ext uri="{BB962C8B-B14F-4D97-AF65-F5344CB8AC3E}">
        <p14:creationId xmlns:p14="http://schemas.microsoft.com/office/powerpoint/2010/main" val="589560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在长连接下，有可能很长一段时间都没有数据往来，在这个时候，就需要心跳包来维持长连接，保活。每个</a:t>
            </a:r>
            <a:r>
              <a:rPr lang="en-US" altLang="zh-CN" sz="1200" kern="1200" dirty="0">
                <a:solidFill>
                  <a:schemeClr val="tx1"/>
                </a:solidFill>
                <a:effectLst/>
                <a:latin typeface="+mn-lt"/>
                <a:ea typeface="+mn-ea"/>
                <a:cs typeface="+mn-cs"/>
              </a:rPr>
              <a:t>cache</a:t>
            </a:r>
            <a:r>
              <a:rPr lang="zh-CN" altLang="zh-CN" sz="1200" kern="1200" dirty="0">
                <a:solidFill>
                  <a:schemeClr val="tx1"/>
                </a:solidFill>
                <a:effectLst/>
                <a:latin typeface="+mn-lt"/>
                <a:ea typeface="+mn-ea"/>
                <a:cs typeface="+mn-cs"/>
              </a:rPr>
              <a:t>会隔一段时间发送一个心跳包给</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收到后回复接受成功与否的信息，如果</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几分钟内没有收到</a:t>
            </a:r>
            <a:r>
              <a:rPr lang="en-US" altLang="zh-CN" sz="1200" kern="1200" dirty="0">
                <a:solidFill>
                  <a:schemeClr val="tx1"/>
                </a:solidFill>
                <a:effectLst/>
                <a:latin typeface="+mn-lt"/>
                <a:ea typeface="+mn-ea"/>
                <a:cs typeface="+mn-cs"/>
              </a:rPr>
              <a:t>cache</a:t>
            </a:r>
            <a:r>
              <a:rPr lang="zh-CN" altLang="zh-CN" sz="1200" kern="1200" dirty="0">
                <a:solidFill>
                  <a:schemeClr val="tx1"/>
                </a:solidFill>
                <a:effectLst/>
                <a:latin typeface="+mn-lt"/>
                <a:ea typeface="+mn-ea"/>
                <a:cs typeface="+mn-cs"/>
              </a:rPr>
              <a:t>信息则视</a:t>
            </a:r>
            <a:r>
              <a:rPr lang="en-US" altLang="zh-CN" sz="1200" kern="1200" dirty="0">
                <a:solidFill>
                  <a:schemeClr val="tx1"/>
                </a:solidFill>
                <a:effectLst/>
                <a:latin typeface="+mn-lt"/>
                <a:ea typeface="+mn-ea"/>
                <a:cs typeface="+mn-cs"/>
              </a:rPr>
              <a:t>cache</a:t>
            </a:r>
            <a:r>
              <a:rPr lang="zh-CN" altLang="zh-CN" sz="1200" kern="1200" dirty="0">
                <a:solidFill>
                  <a:schemeClr val="tx1"/>
                </a:solidFill>
                <a:effectLst/>
                <a:latin typeface="+mn-lt"/>
                <a:ea typeface="+mn-ea"/>
                <a:cs typeface="+mn-cs"/>
              </a:rPr>
              <a:t>断开。</a:t>
            </a:r>
            <a:r>
              <a:rPr lang="en-US" altLang="zh-CN" sz="1200" kern="1200" dirty="0">
                <a:solidFill>
                  <a:schemeClr val="tx1"/>
                </a:solidFill>
                <a:effectLst/>
                <a:latin typeface="+mn-lt"/>
                <a:ea typeface="+mn-ea"/>
                <a:cs typeface="+mn-cs"/>
              </a:rPr>
              <a:t>cache</a:t>
            </a:r>
            <a:r>
              <a:rPr lang="zh-CN" altLang="zh-CN" sz="1200" kern="1200" dirty="0">
                <a:solidFill>
                  <a:schemeClr val="tx1"/>
                </a:solidFill>
                <a:effectLst/>
                <a:latin typeface="+mn-lt"/>
                <a:ea typeface="+mn-ea"/>
                <a:cs typeface="+mn-cs"/>
              </a:rPr>
              <a:t>会定时向</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上传心跳包</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master</a:t>
            </a:r>
            <a:r>
              <a:rPr lang="zh-CN" altLang="zh-CN" sz="1200" kern="1200" dirty="0">
                <a:solidFill>
                  <a:schemeClr val="tx1"/>
                </a:solidFill>
                <a:effectLst/>
                <a:latin typeface="+mn-lt"/>
                <a:ea typeface="+mn-ea"/>
                <a:cs typeface="+mn-cs"/>
              </a:rPr>
              <a:t>收到会回复一个通信包表示配对成功</a:t>
            </a:r>
            <a:r>
              <a:rPr lang="zh-CN" altLang="en-US" sz="1200" kern="1200" dirty="0">
                <a:solidFill>
                  <a:schemeClr val="tx1"/>
                </a:solidFill>
                <a:effectLst/>
                <a:latin typeface="+mn-lt"/>
                <a:ea typeface="+mn-ea"/>
                <a:cs typeface="+mn-cs"/>
              </a:rPr>
              <a:t>与否。</a:t>
            </a:r>
            <a:r>
              <a:rPr lang="zh-CN" altLang="zh-CN" sz="1200" kern="1200" dirty="0">
                <a:solidFill>
                  <a:schemeClr val="tx1"/>
                </a:solidFill>
                <a:effectLst/>
                <a:latin typeface="+mn-lt"/>
                <a:ea typeface="+mn-ea"/>
                <a:cs typeface="+mn-cs"/>
              </a:rPr>
              <a:t>并通知其对应的主</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备份</a:t>
            </a:r>
            <a:r>
              <a:rPr lang="en-US" altLang="zh-CN" sz="1200" kern="1200" dirty="0">
                <a:solidFill>
                  <a:schemeClr val="tx1"/>
                </a:solidFill>
                <a:effectLst/>
                <a:latin typeface="+mn-lt"/>
                <a:ea typeface="+mn-ea"/>
                <a:cs typeface="+mn-cs"/>
              </a:rPr>
              <a:t>IP</a:t>
            </a:r>
            <a:r>
              <a:rPr lang="zh-CN" altLang="zh-CN" sz="1200" kern="1200" dirty="0">
                <a:solidFill>
                  <a:schemeClr val="tx1"/>
                </a:solidFill>
                <a:effectLst/>
                <a:latin typeface="+mn-lt"/>
                <a:ea typeface="+mn-ea"/>
                <a:cs typeface="+mn-cs"/>
              </a:rPr>
              <a:t>与端口，以便主从</a:t>
            </a:r>
            <a:r>
              <a:rPr lang="en-US" altLang="zh-CN" sz="1200" kern="1200" dirty="0">
                <a:solidFill>
                  <a:schemeClr val="tx1"/>
                </a:solidFill>
                <a:effectLst/>
                <a:latin typeface="+mn-lt"/>
                <a:ea typeface="+mn-ea"/>
                <a:cs typeface="+mn-cs"/>
              </a:rPr>
              <a:t>cache</a:t>
            </a:r>
            <a:r>
              <a:rPr lang="zh-CN" altLang="zh-CN" sz="1200" kern="1200" dirty="0">
                <a:solidFill>
                  <a:schemeClr val="tx1"/>
                </a:solidFill>
                <a:effectLst/>
                <a:latin typeface="+mn-lt"/>
                <a:ea typeface="+mn-ea"/>
                <a:cs typeface="+mn-cs"/>
              </a:rPr>
              <a:t>间的备份。</a:t>
            </a:r>
            <a:endParaRPr lang="zh-CN" altLang="en-US" dirty="0"/>
          </a:p>
        </p:txBody>
      </p:sp>
      <p:sp>
        <p:nvSpPr>
          <p:cNvPr id="4" name="灯片编号占位符 3"/>
          <p:cNvSpPr>
            <a:spLocks noGrp="1"/>
          </p:cNvSpPr>
          <p:nvPr>
            <p:ph type="sldNum" sz="quarter" idx="5"/>
          </p:nvPr>
        </p:nvSpPr>
        <p:spPr/>
        <p:txBody>
          <a:bodyPr/>
          <a:lstStyle/>
          <a:p>
            <a:fld id="{A301E131-5A36-44C8-9593-B84AAA6D41E7}" type="slidenum">
              <a:rPr lang="zh-CN" altLang="en-US" smtClean="0"/>
              <a:t>20</a:t>
            </a:fld>
            <a:endParaRPr lang="zh-CN" altLang="en-US"/>
          </a:p>
        </p:txBody>
      </p:sp>
    </p:spTree>
    <p:extLst>
      <p:ext uri="{BB962C8B-B14F-4D97-AF65-F5344CB8AC3E}">
        <p14:creationId xmlns:p14="http://schemas.microsoft.com/office/powerpoint/2010/main" val="2536145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2</a:t>
            </a:fld>
            <a:endParaRPr lang="zh-CN" altLang="en-US" dirty="0"/>
          </a:p>
        </p:txBody>
      </p:sp>
    </p:spTree>
    <p:extLst>
      <p:ext uri="{BB962C8B-B14F-4D97-AF65-F5344CB8AC3E}">
        <p14:creationId xmlns:p14="http://schemas.microsoft.com/office/powerpoint/2010/main" val="859855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缓存中的扩容和缩容功能主要是依靠缓存间的通信模块和一致性哈希模块实现的。当控制端发出扩容命令时，只需要将新增的缓存节点加入自身的地址表中</a:t>
            </a:r>
            <a:endParaRPr lang="en-US" altLang="zh-CN" dirty="0">
              <a:latin typeface="腾讯体" panose="02010600010101010101" charset="-122"/>
              <a:ea typeface="腾讯体" panose="02010600010101010101" charset="-122"/>
            </a:endParaRPr>
          </a:p>
          <a:p>
            <a:r>
              <a:rPr lang="zh-CN" altLang="en-US" dirty="0">
                <a:latin typeface="腾讯体" panose="02010600010101010101" charset="-122"/>
                <a:ea typeface="腾讯体" panose="02010600010101010101" charset="-122"/>
              </a:rPr>
              <a:t>实现方法：</a:t>
            </a:r>
            <a:endParaRPr lang="en-US" altLang="zh-CN" dirty="0">
              <a:latin typeface="腾讯体" panose="02010600010101010101" charset="-122"/>
              <a:ea typeface="腾讯体" panose="02010600010101010101" charset="-122"/>
            </a:endParaRPr>
          </a:p>
          <a:p>
            <a:r>
              <a:rPr lang="zh-CN" altLang="en-US" dirty="0">
                <a:latin typeface="腾讯体" panose="02010600010101010101" charset="-122"/>
                <a:ea typeface="腾讯体" panose="02010600010101010101" charset="-122"/>
              </a:rPr>
              <a:t>直接上线</a:t>
            </a:r>
            <a:r>
              <a:rPr lang="en-US" altLang="zh-CN" dirty="0">
                <a:latin typeface="腾讯体" panose="02010600010101010101" charset="-122"/>
                <a:ea typeface="腾讯体" panose="02010600010101010101" charset="-122"/>
              </a:rPr>
              <a:t>Cache-Server</a:t>
            </a:r>
            <a:r>
              <a:rPr lang="zh-CN" altLang="en-US" dirty="0">
                <a:latin typeface="腾讯体" panose="02010600010101010101" charset="-122"/>
                <a:ea typeface="腾讯体" panose="02010600010101010101" charset="-122"/>
              </a:rPr>
              <a:t>进程，当开始向</a:t>
            </a:r>
            <a:r>
              <a:rPr lang="en-US" altLang="zh-CN" dirty="0">
                <a:latin typeface="腾讯体" panose="02010600010101010101" charset="-122"/>
                <a:ea typeface="腾讯体" panose="02010600010101010101" charset="-122"/>
              </a:rPr>
              <a:t>Master-server</a:t>
            </a:r>
            <a:r>
              <a:rPr lang="zh-CN" altLang="en-US" dirty="0">
                <a:latin typeface="腾讯体" panose="02010600010101010101" charset="-122"/>
                <a:ea typeface="腾讯体" panose="02010600010101010101" charset="-122"/>
              </a:rPr>
              <a:t>发送心跳包时，表示扩容开始</a:t>
            </a:r>
            <a:endParaRPr lang="en-US" altLang="zh-CN" dirty="0">
              <a:latin typeface="腾讯体" panose="02010600010101010101" charset="-122"/>
              <a:ea typeface="腾讯体" panose="02010600010101010101" charset="-122"/>
            </a:endParaRPr>
          </a:p>
          <a:p>
            <a:endParaRPr lang="zh-CN" altLang="en-US" dirty="0"/>
          </a:p>
        </p:txBody>
      </p:sp>
      <p:sp>
        <p:nvSpPr>
          <p:cNvPr id="4" name="灯片编号占位符 3"/>
          <p:cNvSpPr>
            <a:spLocks noGrp="1"/>
          </p:cNvSpPr>
          <p:nvPr>
            <p:ph type="sldNum" sz="quarter" idx="5"/>
          </p:nvPr>
        </p:nvSpPr>
        <p:spPr/>
        <p:txBody>
          <a:bodyPr/>
          <a:lstStyle/>
          <a:p>
            <a:fld id="{A301E131-5A36-44C8-9593-B84AAA6D41E7}" type="slidenum">
              <a:rPr lang="zh-CN" altLang="en-US" smtClean="0"/>
              <a:t>21</a:t>
            </a:fld>
            <a:endParaRPr lang="zh-CN" altLang="en-US"/>
          </a:p>
        </p:txBody>
      </p:sp>
    </p:spTree>
    <p:extLst>
      <p:ext uri="{BB962C8B-B14F-4D97-AF65-F5344CB8AC3E}">
        <p14:creationId xmlns:p14="http://schemas.microsoft.com/office/powerpoint/2010/main" val="2958726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当控制端发出</a:t>
            </a:r>
            <a:r>
              <a:rPr lang="zh-CN" altLang="en-US" sz="1200" kern="1200" dirty="0">
                <a:solidFill>
                  <a:schemeClr val="tx1"/>
                </a:solidFill>
                <a:effectLst/>
                <a:latin typeface="+mn-lt"/>
                <a:ea typeface="+mn-ea"/>
                <a:cs typeface="+mn-cs"/>
              </a:rPr>
              <a:t>缩</a:t>
            </a:r>
            <a:r>
              <a:rPr lang="zh-CN" altLang="zh-CN" sz="1200" kern="1200" dirty="0">
                <a:solidFill>
                  <a:schemeClr val="tx1"/>
                </a:solidFill>
                <a:effectLst/>
                <a:latin typeface="+mn-lt"/>
                <a:ea typeface="+mn-ea"/>
                <a:cs typeface="+mn-cs"/>
              </a:rPr>
              <a:t>容命令时，则需要指定一个节点进行数据转移和关停。此时，则需要分配该节点所掌握的所有键值对。在程序中，采用了一致性哈希算法实现了键值对的分配。在节点收到关停命令时，节点将会利用一致性哈希算法，根据自身的地址表，为每个键值对分配一个地址，并将该键值对发送到对应的缓存中去。此时，节点完成了数据的转移，并顺利关停。对于该节点的</a:t>
            </a:r>
            <a:r>
              <a:rPr lang="zh-CN" altLang="en-US" sz="1200" kern="1200" dirty="0">
                <a:solidFill>
                  <a:schemeClr val="tx1"/>
                </a:solidFill>
                <a:effectLst/>
                <a:latin typeface="+mn-lt"/>
                <a:ea typeface="+mn-ea"/>
                <a:cs typeface="+mn-cs"/>
              </a:rPr>
              <a:t>从</a:t>
            </a:r>
            <a:r>
              <a:rPr lang="zh-CN" altLang="zh-CN" sz="1200" kern="1200" dirty="0">
                <a:solidFill>
                  <a:schemeClr val="tx1"/>
                </a:solidFill>
                <a:effectLst/>
                <a:latin typeface="+mn-lt"/>
                <a:ea typeface="+mn-ea"/>
                <a:cs typeface="+mn-cs"/>
              </a:rPr>
              <a:t>节点而言，当控制端向主节点发送关停命令时，也会向所有缓存节点广播将亡节点的地址。此时，</a:t>
            </a:r>
            <a:r>
              <a:rPr lang="zh-CN" altLang="en-US" sz="1200" kern="1200" dirty="0">
                <a:solidFill>
                  <a:schemeClr val="tx1"/>
                </a:solidFill>
                <a:effectLst/>
                <a:latin typeface="+mn-lt"/>
                <a:ea typeface="+mn-ea"/>
                <a:cs typeface="+mn-cs"/>
              </a:rPr>
              <a:t>从</a:t>
            </a:r>
            <a:r>
              <a:rPr lang="zh-CN" altLang="zh-CN" sz="1200" kern="1200" dirty="0">
                <a:solidFill>
                  <a:schemeClr val="tx1"/>
                </a:solidFill>
                <a:effectLst/>
                <a:latin typeface="+mn-lt"/>
                <a:ea typeface="+mn-ea"/>
                <a:cs typeface="+mn-cs"/>
              </a:rPr>
              <a:t>节点将会将该地址与自己的主节点的地址进行比较，如果二者一致，则意味着该备份节点也将会被关停。</a:t>
            </a:r>
            <a:endParaRPr lang="en-US" altLang="zh-CN" sz="1200" dirty="0">
              <a:latin typeface="腾讯体" panose="02010600010101010101" charset="-122"/>
              <a:ea typeface="腾讯体" panose="02010600010101010101" charset="-122"/>
            </a:endParaRPr>
          </a:p>
          <a:p>
            <a:pPr marL="0" indent="0">
              <a:buNone/>
            </a:pPr>
            <a:r>
              <a:rPr lang="zh-CN" altLang="en-US" sz="1200" dirty="0">
                <a:latin typeface="腾讯体" panose="02010600010101010101" charset="-122"/>
                <a:ea typeface="腾讯体" panose="02010600010101010101" charset="-122"/>
              </a:rPr>
              <a:t>实现方法：</a:t>
            </a:r>
            <a:endParaRPr lang="en-US" altLang="zh-CN" sz="1200" dirty="0">
              <a:latin typeface="腾讯体" panose="02010600010101010101" charset="-122"/>
              <a:ea typeface="腾讯体" panose="02010600010101010101" charset="-122"/>
            </a:endParaRPr>
          </a:p>
          <a:p>
            <a:pPr marL="0" indent="0">
              <a:buNone/>
            </a:pPr>
            <a:r>
              <a:rPr lang="en-US" altLang="zh-CN" sz="1200" dirty="0">
                <a:latin typeface="腾讯体" panose="02010600010101010101" charset="-122"/>
                <a:ea typeface="腾讯体" panose="02010600010101010101" charset="-122"/>
              </a:rPr>
              <a:t>master</a:t>
            </a:r>
            <a:r>
              <a:rPr lang="zh-CN" altLang="en-US" sz="1200" dirty="0">
                <a:latin typeface="腾讯体" panose="02010600010101010101" charset="-122"/>
                <a:ea typeface="腾讯体" panose="02010600010101010101" charset="-122"/>
              </a:rPr>
              <a:t>在键盘输入缩容信号，表示缩容开始</a:t>
            </a:r>
            <a:endParaRPr lang="en-US" altLang="zh-CN" sz="1200" dirty="0">
              <a:latin typeface="腾讯体" panose="02010600010101010101" charset="-122"/>
              <a:ea typeface="腾讯体" panose="02010600010101010101" charset="-122"/>
            </a:endParaRPr>
          </a:p>
          <a:p>
            <a:endParaRPr lang="zh-CN" altLang="en-US" dirty="0"/>
          </a:p>
        </p:txBody>
      </p:sp>
      <p:sp>
        <p:nvSpPr>
          <p:cNvPr id="4" name="灯片编号占位符 3"/>
          <p:cNvSpPr>
            <a:spLocks noGrp="1"/>
          </p:cNvSpPr>
          <p:nvPr>
            <p:ph type="sldNum" sz="quarter" idx="5"/>
          </p:nvPr>
        </p:nvSpPr>
        <p:spPr/>
        <p:txBody>
          <a:bodyPr/>
          <a:lstStyle/>
          <a:p>
            <a:fld id="{A301E131-5A36-44C8-9593-B84AAA6D41E7}" type="slidenum">
              <a:rPr lang="zh-CN" altLang="en-US" smtClean="0"/>
              <a:t>22</a:t>
            </a:fld>
            <a:endParaRPr lang="zh-CN" altLang="en-US"/>
          </a:p>
        </p:txBody>
      </p:sp>
    </p:spTree>
    <p:extLst>
      <p:ext uri="{BB962C8B-B14F-4D97-AF65-F5344CB8AC3E}">
        <p14:creationId xmlns:p14="http://schemas.microsoft.com/office/powerpoint/2010/main" val="3738155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为了提高缓存系统的可靠性，程序为每个主节点设置了一个备份节点。主节点和备份节点一同产生，且一同受控制端关停。当主节点接收到客户端的请求后，主节点也会将该请求转发给备份节点，使二者的缓存是同步的。当主节点意外关停，控制端无法接收到来自主节点的心跳时，控制端则会通知备份节点转为主节点，并将该节点的地址广播给其他的缓存，使得其他缓存更新自己的地址表</a:t>
            </a:r>
            <a:endParaRPr lang="en-US" altLang="zh-CN" sz="1200" kern="1200" dirty="0">
              <a:solidFill>
                <a:schemeClr val="tx1"/>
              </a:solidFill>
              <a:effectLst/>
              <a:latin typeface="+mn-lt"/>
              <a:ea typeface="+mn-ea"/>
              <a:cs typeface="+mn-cs"/>
            </a:endParaRPr>
          </a:p>
          <a:p>
            <a:r>
              <a:rPr lang="zh-CN" altLang="en-US" dirty="0">
                <a:latin typeface="腾讯体" panose="02010600010101010101" charset="-122"/>
                <a:ea typeface="腾讯体" panose="02010600010101010101" charset="-122"/>
              </a:rPr>
              <a:t>实现方法：手动下线</a:t>
            </a:r>
            <a:r>
              <a:rPr lang="en-US" altLang="zh-CN" dirty="0">
                <a:latin typeface="腾讯体" panose="02010600010101010101" charset="-122"/>
                <a:ea typeface="腾讯体" panose="02010600010101010101" charset="-122"/>
              </a:rPr>
              <a:t>cache</a:t>
            </a:r>
            <a:endParaRPr lang="zh-CN" altLang="en-US" dirty="0"/>
          </a:p>
        </p:txBody>
      </p:sp>
      <p:sp>
        <p:nvSpPr>
          <p:cNvPr id="4" name="灯片编号占位符 3"/>
          <p:cNvSpPr>
            <a:spLocks noGrp="1"/>
          </p:cNvSpPr>
          <p:nvPr>
            <p:ph type="sldNum" sz="quarter" idx="5"/>
          </p:nvPr>
        </p:nvSpPr>
        <p:spPr/>
        <p:txBody>
          <a:bodyPr/>
          <a:lstStyle/>
          <a:p>
            <a:fld id="{A301E131-5A36-44C8-9593-B84AAA6D41E7}" type="slidenum">
              <a:rPr lang="zh-CN" altLang="en-US" smtClean="0"/>
              <a:t>23</a:t>
            </a:fld>
            <a:endParaRPr lang="zh-CN" altLang="en-US"/>
          </a:p>
        </p:txBody>
      </p:sp>
    </p:spTree>
    <p:extLst>
      <p:ext uri="{BB962C8B-B14F-4D97-AF65-F5344CB8AC3E}">
        <p14:creationId xmlns:p14="http://schemas.microsoft.com/office/powerpoint/2010/main" val="1359236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master</a:t>
            </a:r>
            <a:r>
              <a:rPr lang="zh-CN" altLang="en-US" dirty="0"/>
              <a:t>部分，首先进行一致性哈希初始化，用来获取</a:t>
            </a:r>
            <a:r>
              <a:rPr lang="en-US" altLang="zh-CN" dirty="0"/>
              <a:t>key</a:t>
            </a:r>
            <a:r>
              <a:rPr lang="zh-CN" altLang="en-US" dirty="0"/>
              <a:t>对应的</a:t>
            </a:r>
            <a:r>
              <a:rPr lang="en-US" altLang="zh-CN" dirty="0"/>
              <a:t>cache</a:t>
            </a:r>
            <a:r>
              <a:rPr lang="zh-CN" altLang="en-US" dirty="0"/>
              <a:t>地址</a:t>
            </a:r>
            <a:endParaRPr lang="en-US" altLang="zh-CN" dirty="0"/>
          </a:p>
          <a:p>
            <a:r>
              <a:rPr lang="zh-CN" altLang="en-US" dirty="0"/>
              <a:t>之后运行</a:t>
            </a:r>
            <a:r>
              <a:rPr lang="en-US" altLang="zh-CN" dirty="0"/>
              <a:t>master-client</a:t>
            </a:r>
            <a:r>
              <a:rPr lang="zh-CN" altLang="en-US" dirty="0"/>
              <a:t>、</a:t>
            </a:r>
            <a:r>
              <a:rPr lang="en-US" altLang="zh-CN" dirty="0"/>
              <a:t>master-cache</a:t>
            </a:r>
            <a:r>
              <a:rPr lang="zh-CN" altLang="en-US" dirty="0"/>
              <a:t>、周期性心跳检测和缩容的线程。</a:t>
            </a:r>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3</a:t>
            </a:fld>
            <a:endParaRPr lang="zh-CN" altLang="en-US" dirty="0"/>
          </a:p>
        </p:txBody>
      </p:sp>
    </p:spTree>
    <p:extLst>
      <p:ext uri="{BB962C8B-B14F-4D97-AF65-F5344CB8AC3E}">
        <p14:creationId xmlns:p14="http://schemas.microsoft.com/office/powerpoint/2010/main" val="2620365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Font typeface="Arial" panose="020B0604020202020204" pitchFamily="34" charset="0"/>
              <a:buNone/>
            </a:pPr>
            <a:r>
              <a:rPr lang="en-US" altLang="zh-CN" sz="1600" dirty="0">
                <a:latin typeface="腾讯体" panose="02010600010101010101" charset="-122"/>
                <a:ea typeface="腾讯体" panose="02010600010101010101" charset="-122"/>
              </a:rPr>
              <a:t>Master-client</a:t>
            </a:r>
            <a:r>
              <a:rPr lang="zh-CN" altLang="en-US" sz="1600" dirty="0">
                <a:latin typeface="腾讯体" panose="02010600010101010101" charset="-122"/>
                <a:ea typeface="腾讯体" panose="02010600010101010101" charset="-122"/>
              </a:rPr>
              <a:t>线程开启以后，首先建立</a:t>
            </a:r>
            <a:r>
              <a:rPr lang="en-US" altLang="zh-CN" sz="1600" dirty="0">
                <a:latin typeface="腾讯体" panose="02010600010101010101" charset="-122"/>
                <a:ea typeface="腾讯体" panose="02010600010101010101" charset="-122"/>
              </a:rPr>
              <a:t>socket</a:t>
            </a:r>
            <a:r>
              <a:rPr lang="zh-CN" altLang="en-US" sz="1600" dirty="0">
                <a:latin typeface="腾讯体" panose="02010600010101010101" charset="-122"/>
                <a:ea typeface="腾讯体" panose="02010600010101010101" charset="-122"/>
              </a:rPr>
              <a:t>，开始监听后，将监听事件放入</a:t>
            </a:r>
            <a:r>
              <a:rPr lang="en-US" altLang="zh-CN" dirty="0" err="1">
                <a:latin typeface="腾讯体" panose="02010600010101010101" charset="-122"/>
                <a:ea typeface="腾讯体" panose="02010600010101010101" charset="-122"/>
              </a:rPr>
              <a:t>epoll</a:t>
            </a:r>
            <a:r>
              <a:rPr lang="zh-CN" altLang="en-US" dirty="0">
                <a:latin typeface="腾讯体" panose="02010600010101010101" charset="-122"/>
                <a:ea typeface="腾讯体" panose="02010600010101010101" charset="-122"/>
              </a:rPr>
              <a:t>事件表中</a:t>
            </a:r>
            <a:endParaRPr lang="en-US" altLang="zh-CN" sz="1600" dirty="0">
              <a:latin typeface="腾讯体" panose="02010600010101010101" charset="-122"/>
              <a:ea typeface="腾讯体" panose="02010600010101010101" charset="-122"/>
            </a:endParaRPr>
          </a:p>
          <a:p>
            <a:pPr marL="0" indent="0">
              <a:lnSpc>
                <a:spcPct val="200000"/>
              </a:lnSpc>
              <a:buFont typeface="Arial" panose="020B0604020202020204" pitchFamily="34" charset="0"/>
              <a:buNone/>
            </a:pPr>
            <a:r>
              <a:rPr lang="zh-CN" altLang="en-US" dirty="0">
                <a:latin typeface="腾讯体" panose="02010600010101010101" charset="-122"/>
                <a:ea typeface="腾讯体" panose="02010600010101010101" charset="-122"/>
              </a:rPr>
              <a:t>不断扫描</a:t>
            </a:r>
            <a:r>
              <a:rPr lang="en-US" altLang="zh-CN" dirty="0" err="1">
                <a:latin typeface="腾讯体" panose="02010600010101010101" charset="-122"/>
                <a:ea typeface="腾讯体" panose="02010600010101010101" charset="-122"/>
              </a:rPr>
              <a:t>epoll</a:t>
            </a:r>
            <a:r>
              <a:rPr lang="zh-CN" altLang="en-US" dirty="0">
                <a:latin typeface="腾讯体" panose="02010600010101010101" charset="-122"/>
                <a:ea typeface="腾讯体" panose="02010600010101010101" charset="-122"/>
              </a:rPr>
              <a:t>事件表：</a:t>
            </a:r>
            <a:endParaRPr lang="en-US" altLang="zh-CN" dirty="0">
              <a:latin typeface="腾讯体" panose="02010600010101010101" charset="-122"/>
              <a:ea typeface="腾讯体" panose="02010600010101010101" charset="-122"/>
            </a:endParaRPr>
          </a:p>
          <a:p>
            <a:pPr marL="0" indent="0">
              <a:lnSpc>
                <a:spcPct val="200000"/>
              </a:lnSpc>
              <a:buFont typeface="Arial" panose="020B0604020202020204" pitchFamily="34" charset="0"/>
              <a:buNone/>
            </a:pPr>
            <a:r>
              <a:rPr lang="zh-CN" altLang="en-US" dirty="0">
                <a:latin typeface="腾讯体" panose="02010600010101010101" charset="-122"/>
                <a:ea typeface="腾讯体" panose="02010600010101010101" charset="-122"/>
              </a:rPr>
              <a:t>如果收到来自监听的新事件，代表有新的</a:t>
            </a:r>
            <a:r>
              <a:rPr lang="en-US" altLang="zh-CN" dirty="0">
                <a:latin typeface="腾讯体" panose="02010600010101010101" charset="-122"/>
                <a:ea typeface="腾讯体" panose="02010600010101010101" charset="-122"/>
              </a:rPr>
              <a:t>client</a:t>
            </a:r>
            <a:r>
              <a:rPr lang="zh-CN" altLang="en-US" dirty="0">
                <a:latin typeface="腾讯体" panose="02010600010101010101" charset="-122"/>
                <a:ea typeface="腾讯体" panose="02010600010101010101" charset="-122"/>
              </a:rPr>
              <a:t>接入，此时将与该</a:t>
            </a:r>
            <a:r>
              <a:rPr lang="en-US" altLang="zh-CN" dirty="0">
                <a:latin typeface="腾讯体" panose="02010600010101010101" charset="-122"/>
                <a:ea typeface="腾讯体" panose="02010600010101010101" charset="-122"/>
              </a:rPr>
              <a:t>client</a:t>
            </a:r>
            <a:r>
              <a:rPr lang="zh-CN" altLang="en-US" dirty="0">
                <a:latin typeface="腾讯体" panose="02010600010101010101" charset="-122"/>
                <a:ea typeface="腾讯体" panose="02010600010101010101" charset="-122"/>
              </a:rPr>
              <a:t>连接的</a:t>
            </a:r>
            <a:r>
              <a:rPr lang="en-US" altLang="zh-CN" dirty="0">
                <a:latin typeface="腾讯体" panose="02010600010101010101" charset="-122"/>
                <a:ea typeface="腾讯体" panose="02010600010101010101" charset="-122"/>
              </a:rPr>
              <a:t>socket</a:t>
            </a:r>
            <a:r>
              <a:rPr lang="zh-CN" altLang="en-US" dirty="0">
                <a:latin typeface="腾讯体" panose="02010600010101010101" charset="-122"/>
                <a:ea typeface="腾讯体" panose="02010600010101010101" charset="-122"/>
              </a:rPr>
              <a:t>文件描述符</a:t>
            </a:r>
            <a:r>
              <a:rPr lang="en-US" altLang="zh-CN" dirty="0" err="1">
                <a:latin typeface="腾讯体" panose="02010600010101010101" charset="-122"/>
                <a:ea typeface="腾讯体" panose="02010600010101010101" charset="-122"/>
              </a:rPr>
              <a:t>fd</a:t>
            </a:r>
            <a:r>
              <a:rPr lang="zh-CN" altLang="en-US" dirty="0">
                <a:latin typeface="腾讯体" panose="02010600010101010101" charset="-122"/>
                <a:ea typeface="腾讯体" panose="02010600010101010101" charset="-122"/>
              </a:rPr>
              <a:t>加入</a:t>
            </a:r>
            <a:r>
              <a:rPr lang="en-US" altLang="zh-CN" dirty="0" err="1">
                <a:latin typeface="腾讯体" panose="02010600010101010101" charset="-122"/>
                <a:ea typeface="腾讯体" panose="02010600010101010101" charset="-122"/>
              </a:rPr>
              <a:t>epoll</a:t>
            </a:r>
            <a:r>
              <a:rPr lang="zh-CN" altLang="en-US" dirty="0">
                <a:latin typeface="腾讯体" panose="02010600010101010101" charset="-122"/>
                <a:ea typeface="腾讯体" panose="02010600010101010101" charset="-122"/>
              </a:rPr>
              <a:t>事件表中；</a:t>
            </a:r>
            <a:endParaRPr lang="en-US" altLang="zh-CN" dirty="0">
              <a:latin typeface="腾讯体" panose="02010600010101010101" charset="-122"/>
              <a:ea typeface="腾讯体" panose="02010600010101010101" charset="-122"/>
            </a:endParaRPr>
          </a:p>
          <a:p>
            <a:pPr marL="0" indent="0">
              <a:lnSpc>
                <a:spcPct val="200000"/>
              </a:lnSpc>
              <a:buFont typeface="Arial" panose="020B0604020202020204" pitchFamily="34" charset="0"/>
              <a:buNone/>
            </a:pPr>
            <a:r>
              <a:rPr lang="zh-CN" altLang="en-US" dirty="0">
                <a:latin typeface="腾讯体" panose="02010600010101010101" charset="-122"/>
                <a:ea typeface="腾讯体" panose="02010600010101010101" charset="-122"/>
              </a:rPr>
              <a:t>否则就是来自</a:t>
            </a:r>
            <a:r>
              <a:rPr lang="en-US" altLang="zh-CN" dirty="0">
                <a:latin typeface="腾讯体" panose="02010600010101010101" charset="-122"/>
                <a:ea typeface="腾讯体" panose="02010600010101010101" charset="-122"/>
              </a:rPr>
              <a:t>socket</a:t>
            </a:r>
            <a:r>
              <a:rPr lang="zh-CN" altLang="en-US" dirty="0">
                <a:latin typeface="腾讯体" panose="02010600010101010101" charset="-122"/>
                <a:ea typeface="腾讯体" panose="02010600010101010101" charset="-122"/>
              </a:rPr>
              <a:t>的事件，代表</a:t>
            </a:r>
            <a:r>
              <a:rPr lang="en-US" altLang="zh-CN" dirty="0">
                <a:latin typeface="腾讯体" panose="02010600010101010101" charset="-122"/>
                <a:ea typeface="腾讯体" panose="02010600010101010101" charset="-122"/>
              </a:rPr>
              <a:t>client</a:t>
            </a:r>
            <a:r>
              <a:rPr lang="zh-CN" altLang="en-US" dirty="0">
                <a:latin typeface="腾讯体" panose="02010600010101010101" charset="-122"/>
                <a:ea typeface="腾讯体" panose="02010600010101010101" charset="-122"/>
              </a:rPr>
              <a:t>发送了</a:t>
            </a:r>
            <a:r>
              <a:rPr lang="en-US" altLang="zh-CN" dirty="0">
                <a:latin typeface="腾讯体" panose="02010600010101010101" charset="-122"/>
                <a:ea typeface="腾讯体" panose="02010600010101010101" charset="-122"/>
              </a:rPr>
              <a:t>key</a:t>
            </a:r>
            <a:r>
              <a:rPr lang="zh-CN" altLang="en-US" dirty="0">
                <a:latin typeface="腾讯体" panose="02010600010101010101" charset="-122"/>
                <a:ea typeface="腾讯体" panose="02010600010101010101" charset="-122"/>
              </a:rPr>
              <a:t>请求，此时需要利用一致性哈希算法得到该</a:t>
            </a:r>
            <a:r>
              <a:rPr lang="en-US" altLang="zh-CN" dirty="0">
                <a:latin typeface="腾讯体" panose="02010600010101010101" charset="-122"/>
                <a:ea typeface="腾讯体" panose="02010600010101010101" charset="-122"/>
              </a:rPr>
              <a:t>key</a:t>
            </a:r>
            <a:r>
              <a:rPr lang="zh-CN" altLang="en-US" dirty="0">
                <a:latin typeface="腾讯体" panose="02010600010101010101" charset="-122"/>
                <a:ea typeface="腾讯体" panose="02010600010101010101" charset="-122"/>
              </a:rPr>
              <a:t>应当存入的</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地址，并向</a:t>
            </a:r>
            <a:r>
              <a:rPr lang="en-US" altLang="zh-CN" dirty="0">
                <a:latin typeface="腾讯体" panose="02010600010101010101" charset="-122"/>
                <a:ea typeface="腾讯体" panose="02010600010101010101" charset="-122"/>
              </a:rPr>
              <a:t>client</a:t>
            </a:r>
            <a:r>
              <a:rPr lang="zh-CN" altLang="en-US" dirty="0">
                <a:latin typeface="腾讯体" panose="02010600010101010101" charset="-122"/>
                <a:ea typeface="腾讯体" panose="02010600010101010101" charset="-122"/>
              </a:rPr>
              <a:t>反馈</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4</a:t>
            </a:fld>
            <a:endParaRPr lang="zh-CN" altLang="en-US" dirty="0"/>
          </a:p>
        </p:txBody>
      </p:sp>
    </p:spTree>
    <p:extLst>
      <p:ext uri="{BB962C8B-B14F-4D97-AF65-F5344CB8AC3E}">
        <p14:creationId xmlns:p14="http://schemas.microsoft.com/office/powerpoint/2010/main" val="2973559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master-cache</a:t>
            </a:r>
            <a:r>
              <a:rPr lang="zh-CN" altLang="en-US" dirty="0"/>
              <a:t>线程开启时，先将监听事件加入</a:t>
            </a:r>
            <a:r>
              <a:rPr lang="en-US" altLang="zh-CN" dirty="0" err="1"/>
              <a:t>epoll</a:t>
            </a:r>
            <a:r>
              <a:rPr lang="zh-CN" altLang="en-US" dirty="0"/>
              <a:t>事件表中，然后不断扫描</a:t>
            </a:r>
            <a:r>
              <a:rPr lang="en-US" altLang="zh-CN" dirty="0" err="1"/>
              <a:t>epoll</a:t>
            </a:r>
            <a:r>
              <a:rPr lang="zh-CN" altLang="en-US" dirty="0"/>
              <a:t>事件表</a:t>
            </a:r>
          </a:p>
          <a:p>
            <a:r>
              <a:rPr lang="zh-CN" altLang="en-US" dirty="0"/>
              <a:t>当监听到有新</a:t>
            </a:r>
            <a:r>
              <a:rPr lang="en-US" altLang="zh-CN" dirty="0"/>
              <a:t>cache</a:t>
            </a:r>
            <a:r>
              <a:rPr lang="zh-CN" altLang="en-US" dirty="0"/>
              <a:t>接入，对新加入的</a:t>
            </a:r>
            <a:r>
              <a:rPr lang="en-US" altLang="zh-CN" dirty="0"/>
              <a:t>cache</a:t>
            </a:r>
            <a:r>
              <a:rPr lang="zh-CN" altLang="en-US" dirty="0"/>
              <a:t>添加监听，并存储</a:t>
            </a:r>
            <a:r>
              <a:rPr lang="en-US" altLang="zh-CN" dirty="0"/>
              <a:t>cache</a:t>
            </a:r>
            <a:r>
              <a:rPr lang="zh-CN" altLang="en-US" dirty="0"/>
              <a:t>的信息</a:t>
            </a:r>
            <a:endParaRPr lang="en-US" altLang="zh-CN" dirty="0"/>
          </a:p>
          <a:p>
            <a:r>
              <a:rPr lang="zh-CN" altLang="en-US" dirty="0"/>
              <a:t>当监听到</a:t>
            </a:r>
            <a:r>
              <a:rPr lang="en-US" altLang="zh-CN" dirty="0"/>
              <a:t>cache</a:t>
            </a:r>
            <a:r>
              <a:rPr lang="zh-CN" altLang="en-US" dirty="0"/>
              <a:t>发来心跳包时，判断是否为第一次心跳包</a:t>
            </a:r>
            <a:endParaRPr lang="en-US" altLang="zh-CN" dirty="0"/>
          </a:p>
          <a:p>
            <a:r>
              <a:rPr lang="zh-CN" altLang="en-US" dirty="0"/>
              <a:t>如果是第一次心跳包：进行主备分分配，并实现扩容</a:t>
            </a:r>
            <a:endParaRPr lang="en-US" altLang="zh-CN" dirty="0"/>
          </a:p>
          <a:p>
            <a:r>
              <a:rPr lang="zh-CN" altLang="en-US" dirty="0"/>
              <a:t>如果不是第一次的心跳包：</a:t>
            </a:r>
            <a:endParaRPr lang="en-US" altLang="zh-CN" dirty="0"/>
          </a:p>
          <a:p>
            <a:r>
              <a:rPr lang="zh-CN" altLang="en-US" dirty="0"/>
              <a:t>发送应答信息</a:t>
            </a:r>
            <a:endParaRPr lang="en-US" altLang="zh-CN" dirty="0"/>
          </a:p>
          <a:p>
            <a:r>
              <a:rPr lang="zh-CN" altLang="en-US" dirty="0"/>
              <a:t>最后处理</a:t>
            </a:r>
            <a:r>
              <a:rPr lang="en-US" altLang="zh-CN" dirty="0"/>
              <a:t>master</a:t>
            </a:r>
            <a:r>
              <a:rPr lang="zh-CN" altLang="en-US" dirty="0"/>
              <a:t>心跳</a:t>
            </a:r>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5</a:t>
            </a:fld>
            <a:endParaRPr lang="zh-CN" altLang="en-US" dirty="0"/>
          </a:p>
        </p:txBody>
      </p:sp>
    </p:spTree>
    <p:extLst>
      <p:ext uri="{BB962C8B-B14F-4D97-AF65-F5344CB8AC3E}">
        <p14:creationId xmlns:p14="http://schemas.microsoft.com/office/powerpoint/2010/main" val="2133573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周期性心跳检测用来确定</a:t>
            </a:r>
            <a:r>
              <a:rPr lang="en-US" altLang="zh-CN" dirty="0"/>
              <a:t>cache</a:t>
            </a:r>
            <a:r>
              <a:rPr lang="zh-CN" altLang="en-US" dirty="0"/>
              <a:t>是否掉线</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存活检测的方式：</a:t>
            </a:r>
            <a:r>
              <a:rPr lang="zh-CN" altLang="en-US" sz="1600" dirty="0">
                <a:latin typeface="腾讯体" panose="02010600010101010101" charset="-122"/>
                <a:ea typeface="腾讯体" panose="02010600010101010101" charset="-122"/>
              </a:rPr>
              <a:t>根据存储的</a:t>
            </a:r>
            <a:r>
              <a:rPr lang="en-US" altLang="zh-CN" sz="1600" dirty="0">
                <a:latin typeface="腾讯体" panose="02010600010101010101" charset="-122"/>
                <a:ea typeface="腾讯体" panose="02010600010101010101" charset="-122"/>
              </a:rPr>
              <a:t>cache</a:t>
            </a:r>
            <a:r>
              <a:rPr lang="zh-CN" altLang="en-US" sz="1600" dirty="0">
                <a:latin typeface="腾讯体" panose="02010600010101010101" charset="-122"/>
                <a:ea typeface="腾讯体" panose="02010600010101010101" charset="-122"/>
              </a:rPr>
              <a:t>时间戳和检测时刻的时间戳确定</a:t>
            </a:r>
            <a:r>
              <a:rPr lang="en-US" altLang="zh-CN" sz="1600" dirty="0">
                <a:latin typeface="腾讯体" panose="02010600010101010101" charset="-122"/>
                <a:ea typeface="腾讯体" panose="02010600010101010101" charset="-122"/>
              </a:rPr>
              <a:t>cache</a:t>
            </a:r>
            <a:r>
              <a:rPr lang="zh-CN" altLang="en-US" sz="1600" dirty="0">
                <a:latin typeface="腾讯体" panose="02010600010101010101" charset="-122"/>
                <a:ea typeface="腾讯体" panose="02010600010101010101" charset="-122"/>
              </a:rPr>
              <a:t>是否存活。</a:t>
            </a:r>
            <a:endParaRPr lang="en-US" altLang="zh-CN" sz="1600" dirty="0">
              <a:latin typeface="腾讯体" panose="02010600010101010101" charset="-122"/>
              <a:ea typeface="腾讯体" panose="02010600010101010101" charset="-122"/>
            </a:endParaRPr>
          </a:p>
          <a:p>
            <a:endParaRPr lang="en-US" altLang="zh-CN" dirty="0"/>
          </a:p>
          <a:p>
            <a:r>
              <a:rPr lang="zh-CN" altLang="en-US" dirty="0"/>
              <a:t>当有</a:t>
            </a:r>
            <a:r>
              <a:rPr lang="en-US" altLang="zh-CN" dirty="0"/>
              <a:t>cache</a:t>
            </a:r>
            <a:r>
              <a:rPr lang="zh-CN" altLang="en-US" dirty="0"/>
              <a:t>掉线时，可分以下三种：</a:t>
            </a:r>
            <a:endParaRPr lang="en-US" altLang="zh-CN" dirty="0"/>
          </a:p>
          <a:p>
            <a:pPr lvl="0">
              <a:lnSpc>
                <a:spcPct val="150000"/>
              </a:lnSpc>
            </a:pPr>
            <a:r>
              <a:rPr lang="zh-CN" altLang="en-US" dirty="0">
                <a:latin typeface="腾讯体" panose="02010600010101010101" charset="-122"/>
                <a:ea typeface="腾讯体" panose="02010600010101010101" charset="-122"/>
              </a:rPr>
              <a:t>有备份</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的主</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掉线</a:t>
            </a:r>
            <a:r>
              <a:rPr lang="en-US" altLang="zh-CN" dirty="0">
                <a:latin typeface="腾讯体" panose="02010600010101010101" charset="-122"/>
                <a:ea typeface="腾讯体" panose="02010600010101010101" charset="-122"/>
                <a:sym typeface="Wingdings" panose="05000000000000000000" pitchFamily="2" charset="2"/>
              </a:rPr>
              <a:t></a:t>
            </a:r>
            <a:r>
              <a:rPr lang="zh-CN" altLang="en-US" dirty="0">
                <a:latin typeface="腾讯体" panose="02010600010101010101" charset="-122"/>
                <a:ea typeface="腾讯体" panose="02010600010101010101" charset="-122"/>
                <a:sym typeface="Wingdings" panose="05000000000000000000" pitchFamily="2" charset="2"/>
              </a:rPr>
              <a:t>本地</a:t>
            </a:r>
            <a:r>
              <a:rPr lang="en-US" altLang="zh-CN" dirty="0" err="1">
                <a:latin typeface="腾讯体" panose="02010600010101010101" charset="-122"/>
                <a:ea typeface="腾讯体" panose="02010600010101010101" charset="-122"/>
                <a:sym typeface="Wingdings" panose="05000000000000000000" pitchFamily="2" charset="2"/>
              </a:rPr>
              <a:t>fd</a:t>
            </a:r>
            <a:r>
              <a:rPr lang="zh-CN" altLang="en-US" dirty="0">
                <a:latin typeface="腾讯体" panose="02010600010101010101" charset="-122"/>
                <a:ea typeface="腾讯体" panose="02010600010101010101" charset="-122"/>
                <a:sym typeface="Wingdings" panose="05000000000000000000" pitchFamily="2" charset="2"/>
              </a:rPr>
              <a:t>、</a:t>
            </a:r>
            <a:r>
              <a:rPr lang="en-US" altLang="zh-CN" dirty="0">
                <a:latin typeface="腾讯体" panose="02010600010101010101" charset="-122"/>
                <a:ea typeface="腾讯体" panose="02010600010101010101" charset="-122"/>
                <a:sym typeface="Wingdings" panose="05000000000000000000" pitchFamily="2" charset="2"/>
              </a:rPr>
              <a:t>client</a:t>
            </a:r>
            <a:r>
              <a:rPr lang="zh-CN" altLang="en-US" dirty="0">
                <a:latin typeface="腾讯体" panose="02010600010101010101" charset="-122"/>
                <a:ea typeface="腾讯体" panose="02010600010101010101" charset="-122"/>
                <a:sym typeface="Wingdings" panose="05000000000000000000" pitchFamily="2" charset="2"/>
              </a:rPr>
              <a:t>列表更新、信息共享</a:t>
            </a:r>
            <a:endParaRPr lang="en-US" altLang="zh-CN" dirty="0">
              <a:latin typeface="腾讯体" panose="02010600010101010101" charset="-122"/>
              <a:ea typeface="腾讯体" panose="02010600010101010101" charset="-122"/>
            </a:endParaRPr>
          </a:p>
          <a:p>
            <a:pPr lvl="0">
              <a:lnSpc>
                <a:spcPct val="150000"/>
              </a:lnSpc>
            </a:pPr>
            <a:r>
              <a:rPr lang="zh-CN" altLang="en-US" dirty="0">
                <a:latin typeface="腾讯体" panose="02010600010101010101" charset="-122"/>
                <a:ea typeface="腾讯体" panose="02010600010101010101" charset="-122"/>
              </a:rPr>
              <a:t>无备份</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的主</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掉线</a:t>
            </a:r>
            <a:r>
              <a:rPr lang="en-US" altLang="zh-CN" dirty="0">
                <a:latin typeface="腾讯体" panose="02010600010101010101" charset="-122"/>
                <a:ea typeface="腾讯体" panose="02010600010101010101" charset="-122"/>
                <a:sym typeface="Wingdings" panose="05000000000000000000" pitchFamily="2" charset="2"/>
              </a:rPr>
              <a:t></a:t>
            </a:r>
            <a:r>
              <a:rPr lang="zh-CN" altLang="en-US" dirty="0">
                <a:latin typeface="腾讯体" panose="02010600010101010101" charset="-122"/>
                <a:ea typeface="腾讯体" panose="02010600010101010101" charset="-122"/>
                <a:sym typeface="Wingdings" panose="05000000000000000000" pitchFamily="2" charset="2"/>
              </a:rPr>
              <a:t>本地</a:t>
            </a:r>
            <a:r>
              <a:rPr lang="en-US" altLang="zh-CN" dirty="0" err="1">
                <a:latin typeface="腾讯体" panose="02010600010101010101" charset="-122"/>
                <a:ea typeface="腾讯体" panose="02010600010101010101" charset="-122"/>
                <a:sym typeface="Wingdings" panose="05000000000000000000" pitchFamily="2" charset="2"/>
              </a:rPr>
              <a:t>fd</a:t>
            </a:r>
            <a:r>
              <a:rPr lang="zh-CN" altLang="en-US" dirty="0">
                <a:latin typeface="腾讯体" panose="02010600010101010101" charset="-122"/>
                <a:ea typeface="腾讯体" panose="02010600010101010101" charset="-122"/>
                <a:sym typeface="Wingdings" panose="05000000000000000000" pitchFamily="2" charset="2"/>
              </a:rPr>
              <a:t>、</a:t>
            </a:r>
            <a:r>
              <a:rPr lang="en-US" altLang="zh-CN" dirty="0">
                <a:latin typeface="腾讯体" panose="02010600010101010101" charset="-122"/>
                <a:ea typeface="腾讯体" panose="02010600010101010101" charset="-122"/>
                <a:sym typeface="Wingdings" panose="05000000000000000000" pitchFamily="2" charset="2"/>
              </a:rPr>
              <a:t>client</a:t>
            </a:r>
            <a:r>
              <a:rPr lang="zh-CN" altLang="en-US" dirty="0">
                <a:latin typeface="腾讯体" panose="02010600010101010101" charset="-122"/>
                <a:ea typeface="腾讯体" panose="02010600010101010101" charset="-122"/>
                <a:sym typeface="Wingdings" panose="05000000000000000000" pitchFamily="2" charset="2"/>
              </a:rPr>
              <a:t>列表、哈希节点删除、信息共享</a:t>
            </a:r>
            <a:endParaRPr lang="en-US" altLang="zh-CN" dirty="0">
              <a:latin typeface="腾讯体" panose="02010600010101010101" charset="-122"/>
              <a:ea typeface="腾讯体" panose="02010600010101010101" charset="-122"/>
            </a:endParaRPr>
          </a:p>
          <a:p>
            <a:pPr lvl="0">
              <a:lnSpc>
                <a:spcPct val="150000"/>
              </a:lnSpc>
            </a:pPr>
            <a:r>
              <a:rPr lang="zh-CN" altLang="en-US" dirty="0">
                <a:latin typeface="腾讯体" panose="02010600010101010101" charset="-122"/>
                <a:ea typeface="腾讯体" panose="02010600010101010101" charset="-122"/>
              </a:rPr>
              <a:t>备份</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掉线</a:t>
            </a:r>
            <a:r>
              <a:rPr lang="en-US" altLang="zh-CN" dirty="0">
                <a:latin typeface="腾讯体" panose="02010600010101010101" charset="-122"/>
                <a:ea typeface="腾讯体" panose="02010600010101010101" charset="-122"/>
                <a:sym typeface="Wingdings" panose="05000000000000000000" pitchFamily="2" charset="2"/>
              </a:rPr>
              <a:t></a:t>
            </a:r>
            <a:r>
              <a:rPr lang="zh-CN" altLang="en-US" dirty="0">
                <a:latin typeface="腾讯体" panose="02010600010101010101" charset="-122"/>
                <a:ea typeface="腾讯体" panose="02010600010101010101" charset="-122"/>
                <a:sym typeface="Wingdings" panose="05000000000000000000" pitchFamily="2" charset="2"/>
              </a:rPr>
              <a:t>更新对应主</a:t>
            </a:r>
            <a:r>
              <a:rPr lang="en-US" altLang="zh-CN" dirty="0">
                <a:latin typeface="腾讯体" panose="02010600010101010101" charset="-122"/>
                <a:ea typeface="腾讯体" panose="02010600010101010101" charset="-122"/>
                <a:sym typeface="Wingdings" panose="05000000000000000000" pitchFamily="2" charset="2"/>
              </a:rPr>
              <a:t>cache</a:t>
            </a:r>
            <a:r>
              <a:rPr lang="zh-CN" altLang="en-US" dirty="0">
                <a:latin typeface="腾讯体" panose="02010600010101010101" charset="-122"/>
                <a:ea typeface="腾讯体" panose="02010600010101010101" charset="-122"/>
                <a:sym typeface="Wingdings" panose="05000000000000000000" pitchFamily="2" charset="2"/>
              </a:rPr>
              <a:t>信息</a:t>
            </a:r>
            <a:endParaRPr lang="en-US" altLang="zh-CN" dirty="0">
              <a:latin typeface="腾讯体" panose="02010600010101010101" charset="-122"/>
              <a:ea typeface="腾讯体" panose="02010600010101010101" charset="-122"/>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6</a:t>
            </a:fld>
            <a:endParaRPr lang="zh-CN" altLang="en-US" dirty="0"/>
          </a:p>
        </p:txBody>
      </p:sp>
    </p:spTree>
    <p:extLst>
      <p:ext uri="{BB962C8B-B14F-4D97-AF65-F5344CB8AC3E}">
        <p14:creationId xmlns:p14="http://schemas.microsoft.com/office/powerpoint/2010/main" val="2106678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dirty="0">
                <a:latin typeface="腾讯体" panose="02010600010101010101" charset="-122"/>
                <a:ea typeface="腾讯体" panose="02010600010101010101" charset="-122"/>
              </a:rPr>
              <a:t>缩容功能通过监听</a:t>
            </a:r>
            <a:r>
              <a:rPr lang="en-US" altLang="zh-CN" sz="1600" dirty="0">
                <a:latin typeface="腾讯体" panose="02010600010101010101" charset="-122"/>
                <a:ea typeface="腾讯体" panose="02010600010101010101" charset="-122"/>
              </a:rPr>
              <a:t>master</a:t>
            </a:r>
            <a:r>
              <a:rPr lang="zh-CN" altLang="en-US" sz="1600" dirty="0">
                <a:latin typeface="腾讯体" panose="02010600010101010101" charset="-122"/>
                <a:ea typeface="腾讯体" panose="02010600010101010101" charset="-122"/>
              </a:rPr>
              <a:t>的终端输入，当输入缩容标识时，</a:t>
            </a:r>
            <a:endParaRPr lang="en-US" altLang="zh-CN" sz="1600" dirty="0">
              <a:latin typeface="腾讯体" panose="02010600010101010101" charset="-122"/>
              <a:ea typeface="腾讯体" panose="02010600010101010101" charset="-122"/>
            </a:endParaRPr>
          </a:p>
          <a:p>
            <a:r>
              <a:rPr lang="zh-CN" altLang="en-US" sz="1600" dirty="0">
                <a:latin typeface="腾讯体" panose="02010600010101010101" charset="-122"/>
                <a:ea typeface="腾讯体" panose="02010600010101010101" charset="-122"/>
              </a:rPr>
              <a:t>更新本地</a:t>
            </a:r>
            <a:r>
              <a:rPr lang="en-US" altLang="zh-CN" sz="1600" dirty="0" err="1">
                <a:latin typeface="腾讯体" panose="02010600010101010101" charset="-122"/>
                <a:ea typeface="腾讯体" panose="02010600010101010101" charset="-122"/>
              </a:rPr>
              <a:t>fd</a:t>
            </a:r>
            <a:r>
              <a:rPr lang="zh-CN" altLang="en-US" sz="1600" dirty="0">
                <a:latin typeface="腾讯体" panose="02010600010101010101" charset="-122"/>
                <a:ea typeface="腾讯体" panose="02010600010101010101" charset="-122"/>
              </a:rPr>
              <a:t>、</a:t>
            </a:r>
            <a:r>
              <a:rPr lang="en-US" altLang="zh-CN" sz="1600" dirty="0">
                <a:latin typeface="腾讯体" panose="02010600010101010101" charset="-122"/>
                <a:ea typeface="腾讯体" panose="02010600010101010101" charset="-122"/>
              </a:rPr>
              <a:t>client</a:t>
            </a:r>
            <a:r>
              <a:rPr lang="zh-CN" altLang="en-US" sz="1600" dirty="0">
                <a:latin typeface="腾讯体" panose="02010600010101010101" charset="-122"/>
                <a:ea typeface="腾讯体" panose="02010600010101010101" charset="-122"/>
              </a:rPr>
              <a:t>列表、哈希信息，并通知缩容设备进行信息迁移，</a:t>
            </a:r>
            <a:endParaRPr lang="en-US" altLang="zh-CN" sz="1600" dirty="0">
              <a:latin typeface="腾讯体" panose="02010600010101010101" charset="-122"/>
              <a:ea typeface="腾讯体" panose="02010600010101010101" charset="-122"/>
            </a:endParaRPr>
          </a:p>
          <a:p>
            <a:r>
              <a:rPr lang="zh-CN" altLang="en-US" sz="1600" dirty="0">
                <a:latin typeface="腾讯体" panose="02010600010101010101" charset="-122"/>
                <a:ea typeface="腾讯体" panose="02010600010101010101" charset="-122"/>
              </a:rPr>
              <a:t>最后关闭缩容</a:t>
            </a:r>
            <a:r>
              <a:rPr lang="en-US" altLang="zh-CN" sz="1600" dirty="0">
                <a:latin typeface="腾讯体" panose="02010600010101010101" charset="-122"/>
                <a:ea typeface="腾讯体" panose="02010600010101010101" charset="-122"/>
              </a:rPr>
              <a:t>cache</a:t>
            </a:r>
            <a:r>
              <a:rPr lang="zh-CN" altLang="en-US" sz="1600" dirty="0">
                <a:latin typeface="腾讯体" panose="02010600010101010101" charset="-122"/>
                <a:ea typeface="腾讯体" panose="02010600010101010101" charset="-122"/>
              </a:rPr>
              <a:t>及其备份</a:t>
            </a:r>
            <a:endParaRPr lang="en-US" altLang="zh-CN" sz="1600" dirty="0">
              <a:latin typeface="腾讯体" panose="02010600010101010101" charset="-122"/>
              <a:ea typeface="腾讯体" panose="02010600010101010101" charset="-122"/>
            </a:endParaRPr>
          </a:p>
          <a:p>
            <a:endParaRPr lang="en-US" altLang="zh-CN" sz="1600" dirty="0">
              <a:latin typeface="腾讯体" panose="02010600010101010101" charset="-122"/>
              <a:ea typeface="腾讯体" panose="02010600010101010101" charset="-122"/>
            </a:endParaRPr>
          </a:p>
          <a:p>
            <a:r>
              <a:rPr lang="zh-CN" altLang="en-US" sz="1600" dirty="0">
                <a:latin typeface="腾讯体" panose="02010600010101010101" charset="-122"/>
                <a:ea typeface="腾讯体" panose="02010600010101010101" charset="-122"/>
              </a:rPr>
              <a:t>此外，在该部分同时增加终端监测，从而打印存活的主</a:t>
            </a:r>
            <a:r>
              <a:rPr lang="en-US" altLang="zh-CN" sz="1600" dirty="0">
                <a:latin typeface="腾讯体" panose="02010600010101010101" charset="-122"/>
                <a:ea typeface="腾讯体" panose="02010600010101010101" charset="-122"/>
              </a:rPr>
              <a:t>cache</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7</a:t>
            </a:fld>
            <a:endParaRPr lang="zh-CN" altLang="en-US" dirty="0"/>
          </a:p>
        </p:txBody>
      </p:sp>
    </p:spTree>
    <p:extLst>
      <p:ext uri="{BB962C8B-B14F-4D97-AF65-F5344CB8AC3E}">
        <p14:creationId xmlns:p14="http://schemas.microsoft.com/office/powerpoint/2010/main" val="1179570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一致性哈希的基本原理是：将所有节点通过哈希算法映射成哈希值，并均匀分布在哈希环上。当收到</a:t>
            </a:r>
            <a:r>
              <a:rPr lang="en-US" altLang="zh-CN" dirty="0"/>
              <a:t>key</a:t>
            </a:r>
            <a:r>
              <a:rPr lang="zh-CN" altLang="en-US" dirty="0"/>
              <a:t>后，通过</a:t>
            </a:r>
            <a:r>
              <a:rPr lang="zh-CN" altLang="zh-CN" sz="1600" kern="100" dirty="0">
                <a:effectLst/>
                <a:latin typeface="Times New Roman" panose="02020603050405020304" pitchFamily="18" charset="0"/>
                <a:ea typeface="宋体" panose="02010600030101010101" pitchFamily="2" charset="-122"/>
              </a:rPr>
              <a:t>哈希算法将其映射到环上，然后顺时针找到距离其最近的服务节点作为该</a:t>
            </a:r>
            <a:r>
              <a:rPr lang="en-US" altLang="zh-CN" sz="1600" kern="100" dirty="0">
                <a:effectLst/>
                <a:latin typeface="Times New Roman" panose="02020603050405020304" pitchFamily="18" charset="0"/>
                <a:ea typeface="宋体" panose="02010600030101010101" pitchFamily="2" charset="-122"/>
              </a:rPr>
              <a:t>Key</a:t>
            </a:r>
            <a:r>
              <a:rPr lang="zh-CN" altLang="zh-CN" sz="1600" kern="100" dirty="0">
                <a:effectLst/>
                <a:latin typeface="Times New Roman" panose="02020603050405020304" pitchFamily="18" charset="0"/>
                <a:ea typeface="宋体" panose="02010600030101010101" pitchFamily="2" charset="-122"/>
              </a:rPr>
              <a:t>将要与其通信的节点。</a:t>
            </a:r>
            <a:r>
              <a:rPr lang="zh-CN" altLang="en-US" sz="1600" kern="100" dirty="0">
                <a:effectLst/>
                <a:latin typeface="Times New Roman" panose="02020603050405020304" pitchFamily="18" charset="0"/>
                <a:ea typeface="宋体" panose="02010600030101010101" pitchFamily="2" charset="-122"/>
              </a:rPr>
              <a:t>为了避免实际节点较少而引起数据倾斜，将虚拟节点映射成哈希值分布在哈希环上，并将虚拟节点映射到实际节点。</a:t>
            </a:r>
            <a:r>
              <a:rPr lang="zh-CN" altLang="en-US" dirty="0"/>
              <a:t>在一致性哈希部分提供四个方法：初始化、获取地址、增加节点、删除节点</a:t>
            </a:r>
            <a:endParaRPr lang="en-US" altLang="zh-CN" dirty="0"/>
          </a:p>
          <a:p>
            <a:r>
              <a:rPr lang="zh-CN" altLang="en-US" dirty="0"/>
              <a:t>在初始化方法中，初始化虚拟节点和实际节点的数量，从而实现虚拟节点哈希值计算和虚拟节点与实际节点的映射。</a:t>
            </a:r>
            <a:endParaRPr lang="en-US" altLang="zh-CN" dirty="0"/>
          </a:p>
          <a:p>
            <a:r>
              <a:rPr lang="zh-CN" altLang="en-US" dirty="0"/>
              <a:t>在获取地址方法中，将</a:t>
            </a:r>
            <a:r>
              <a:rPr lang="en-US" altLang="zh-CN" dirty="0"/>
              <a:t>key</a:t>
            </a:r>
            <a:r>
              <a:rPr lang="zh-CN" altLang="en-US" dirty="0"/>
              <a:t>值通过哈希算法映射到环上，</a:t>
            </a:r>
            <a:r>
              <a:rPr lang="zh-CN" altLang="zh-CN" sz="1600" kern="100" dirty="0">
                <a:effectLst/>
                <a:latin typeface="Times New Roman" panose="02020603050405020304" pitchFamily="18" charset="0"/>
                <a:ea typeface="宋体" panose="02010600030101010101" pitchFamily="2" charset="-122"/>
              </a:rPr>
              <a:t>然后顺时针找到距离其最近的</a:t>
            </a:r>
            <a:r>
              <a:rPr lang="zh-CN" altLang="en-US" sz="1600" kern="100" dirty="0">
                <a:effectLst/>
                <a:latin typeface="Times New Roman" panose="02020603050405020304" pitchFamily="18" charset="0"/>
                <a:ea typeface="宋体" panose="02010600030101010101" pitchFamily="2" charset="-122"/>
              </a:rPr>
              <a:t>虚拟</a:t>
            </a:r>
            <a:r>
              <a:rPr lang="zh-CN" altLang="zh-CN" sz="1600" kern="100" dirty="0">
                <a:effectLst/>
                <a:latin typeface="Times New Roman" panose="02020603050405020304" pitchFamily="18" charset="0"/>
                <a:ea typeface="宋体" panose="02010600030101010101" pitchFamily="2" charset="-122"/>
              </a:rPr>
              <a:t>节点</a:t>
            </a:r>
            <a:r>
              <a:rPr lang="zh-CN" altLang="en-US" sz="1600" kern="100" dirty="0">
                <a:effectLst/>
                <a:latin typeface="Times New Roman" panose="02020603050405020304" pitchFamily="18" charset="0"/>
                <a:ea typeface="宋体" panose="02010600030101010101" pitchFamily="2" charset="-122"/>
              </a:rPr>
              <a:t>进行返回</a:t>
            </a:r>
            <a:r>
              <a:rPr lang="zh-CN" altLang="zh-CN" sz="1600" kern="100" dirty="0">
                <a:effectLst/>
                <a:latin typeface="Times New Roman" panose="02020603050405020304" pitchFamily="18" charset="0"/>
                <a:ea typeface="宋体" panose="02010600030101010101" pitchFamily="2" charset="-122"/>
              </a:rPr>
              <a:t>。</a:t>
            </a:r>
            <a:endParaRPr lang="en-US" altLang="zh-CN" sz="1600" kern="100" dirty="0">
              <a:effectLst/>
              <a:latin typeface="Times New Roman" panose="02020603050405020304" pitchFamily="18" charset="0"/>
              <a:ea typeface="宋体" panose="02010600030101010101" pitchFamily="2" charset="-122"/>
            </a:endParaRPr>
          </a:p>
          <a:p>
            <a:r>
              <a:rPr lang="zh-CN" altLang="en-US" sz="1600" kern="100" dirty="0">
                <a:effectLst/>
                <a:latin typeface="Times New Roman" panose="02020603050405020304" pitchFamily="18" charset="0"/>
                <a:ea typeface="宋体" panose="02010600030101010101" pitchFamily="2" charset="-122"/>
              </a:rPr>
              <a:t>在增加节点方法中，增加新的映射</a:t>
            </a:r>
            <a:endParaRPr lang="en-US" altLang="zh-CN" sz="1600" kern="100" dirty="0">
              <a:effectLst/>
              <a:latin typeface="Times New Roman" panose="02020603050405020304" pitchFamily="18" charset="0"/>
              <a:ea typeface="宋体" panose="02010600030101010101" pitchFamily="2" charset="-122"/>
            </a:endParaRPr>
          </a:p>
          <a:p>
            <a:r>
              <a:rPr lang="zh-CN" altLang="en-US" dirty="0"/>
              <a:t>在删除节点方法中，删除最后一个映射。</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8</a:t>
            </a:fld>
            <a:endParaRPr lang="zh-CN" altLang="en-US" dirty="0"/>
          </a:p>
        </p:txBody>
      </p:sp>
    </p:spTree>
    <p:extLst>
      <p:ext uri="{BB962C8B-B14F-4D97-AF65-F5344CB8AC3E}">
        <p14:creationId xmlns:p14="http://schemas.microsoft.com/office/powerpoint/2010/main" val="1951008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pPr/>
              <a:t>9</a:t>
            </a:fld>
            <a:endParaRPr lang="zh-CN" altLang="en-US" dirty="0"/>
          </a:p>
        </p:txBody>
      </p:sp>
    </p:spTree>
    <p:extLst>
      <p:ext uri="{BB962C8B-B14F-4D97-AF65-F5344CB8AC3E}">
        <p14:creationId xmlns:p14="http://schemas.microsoft.com/office/powerpoint/2010/main" val="827064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9154D-0F59-4EDE-A62B-D5F69AD87DB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A51FD6-1CEA-45C1-B76E-15E55F6C5C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AD728C1-1C55-4728-848D-1109865A7BAA}"/>
              </a:ext>
            </a:extLst>
          </p:cNvPr>
          <p:cNvSpPr>
            <a:spLocks noGrp="1"/>
          </p:cNvSpPr>
          <p:nvPr>
            <p:ph type="dt" sz="half" idx="10"/>
          </p:nvPr>
        </p:nvSpPr>
        <p:spPr/>
        <p:txBody>
          <a:bodyPr/>
          <a:lstStyle/>
          <a:p>
            <a:fld id="{D9AF9D5C-6C1F-4D88-A3CB-7D9D45B307DF}"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0B2E0D29-BFED-469C-BDC8-F2626D9696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C7F875-7C16-48D6-90B6-B04C193E1531}"/>
              </a:ext>
            </a:extLst>
          </p:cNvPr>
          <p:cNvSpPr>
            <a:spLocks noGrp="1"/>
          </p:cNvSpPr>
          <p:nvPr>
            <p:ph type="sldNum" sz="quarter" idx="12"/>
          </p:nvPr>
        </p:nvSpPr>
        <p:spPr/>
        <p:txBody>
          <a:bodyPr/>
          <a:lstStyle/>
          <a:p>
            <a:fld id="{23F01B25-318D-4F05-AF21-A8B9802DA36D}" type="slidenum">
              <a:rPr lang="zh-CN" altLang="en-US" smtClean="0"/>
              <a:t>‹#›</a:t>
            </a:fld>
            <a:endParaRPr lang="zh-CN" altLang="en-US"/>
          </a:p>
        </p:txBody>
      </p:sp>
    </p:spTree>
    <p:extLst>
      <p:ext uri="{BB962C8B-B14F-4D97-AF65-F5344CB8AC3E}">
        <p14:creationId xmlns:p14="http://schemas.microsoft.com/office/powerpoint/2010/main" val="102944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F0367-6EA7-4E6C-9A4C-66110327AB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2085FE-7B2F-4428-BD8A-D01BB94C009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CA70EB8-0CB2-4ADB-9B82-BFE5425FBADF}"/>
              </a:ext>
            </a:extLst>
          </p:cNvPr>
          <p:cNvSpPr>
            <a:spLocks noGrp="1"/>
          </p:cNvSpPr>
          <p:nvPr>
            <p:ph type="dt" sz="half" idx="10"/>
          </p:nvPr>
        </p:nvSpPr>
        <p:spPr/>
        <p:txBody>
          <a:bodyPr/>
          <a:lstStyle/>
          <a:p>
            <a:fld id="{D9AF9D5C-6C1F-4D88-A3CB-7D9D45B307DF}"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B4F9E726-C407-4D4A-BA44-931E1DEE05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DA83B3-F2B4-4495-88A8-37FDB2863DA2}"/>
              </a:ext>
            </a:extLst>
          </p:cNvPr>
          <p:cNvSpPr>
            <a:spLocks noGrp="1"/>
          </p:cNvSpPr>
          <p:nvPr>
            <p:ph type="sldNum" sz="quarter" idx="12"/>
          </p:nvPr>
        </p:nvSpPr>
        <p:spPr/>
        <p:txBody>
          <a:bodyPr/>
          <a:lstStyle/>
          <a:p>
            <a:fld id="{23F01B25-318D-4F05-AF21-A8B9802DA36D}" type="slidenum">
              <a:rPr lang="zh-CN" altLang="en-US" smtClean="0"/>
              <a:t>‹#›</a:t>
            </a:fld>
            <a:endParaRPr lang="zh-CN" altLang="en-US"/>
          </a:p>
        </p:txBody>
      </p:sp>
    </p:spTree>
    <p:extLst>
      <p:ext uri="{BB962C8B-B14F-4D97-AF65-F5344CB8AC3E}">
        <p14:creationId xmlns:p14="http://schemas.microsoft.com/office/powerpoint/2010/main" val="1266570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5.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4.xml"/><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Grid">
          <a:fgClr>
            <a:srgbClr val="E5E7FB"/>
          </a:fgClr>
          <a:bgClr>
            <a:srgbClr val="F8F2EF"/>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8"/>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9"/>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0"/>
            </p:custDataLst>
          </p:nvPr>
        </p:nvSpPr>
        <p:spPr>
          <a:xfrm>
            <a:off x="879742" y="6349833"/>
            <a:ext cx="2700000" cy="316800"/>
          </a:xfrm>
          <a:prstGeom prst="rect">
            <a:avLst/>
          </a:prstGeom>
        </p:spPr>
        <p:txBody>
          <a:bodyPr vert="horz" lIns="91440" tIns="45720" rIns="91440" bIns="45720" rtlCol="0" anchor="ctr">
            <a:normAutofit/>
          </a:bodyPr>
          <a:lstStyle>
            <a:lvl1pPr algn="l">
              <a:defRPr sz="1200" b="0" i="0">
                <a:solidFill>
                  <a:schemeClr val="tx1">
                    <a:tint val="75000"/>
                  </a:schemeClr>
                </a:solidFill>
                <a:latin typeface="SimHei" panose="02010609060101010101" pitchFamily="49" charset="-122"/>
                <a:ea typeface="SimHei" panose="02010609060101010101" pitchFamily="49" charset="-122"/>
              </a:defRPr>
            </a:lvl1pPr>
          </a:lstStyle>
          <a:p>
            <a:fld id="{760FBDFE-C587-4B4C-A407-44438C67B59E}" type="datetimeFigureOut">
              <a:rPr lang="zh-CN" altLang="en-US" smtClean="0"/>
              <a:pPr/>
              <a:t>2021/12/17</a:t>
            </a:fld>
            <a:endParaRPr lang="zh-CN" altLang="en-US" dirty="0"/>
          </a:p>
        </p:txBody>
      </p:sp>
      <p:sp>
        <p:nvSpPr>
          <p:cNvPr id="5" name="页脚占位符 4"/>
          <p:cNvSpPr>
            <a:spLocks noGrp="1"/>
          </p:cNvSpPr>
          <p:nvPr>
            <p:ph type="ftr" sz="quarter" idx="3"/>
            <p:custDataLst>
              <p:tags r:id="rId11"/>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0" i="0">
                <a:solidFill>
                  <a:schemeClr val="tx1">
                    <a:tint val="75000"/>
                  </a:schemeClr>
                </a:solidFill>
                <a:latin typeface="SimHei" panose="02010609060101010101" pitchFamily="49" charset="-122"/>
                <a:ea typeface="SimHei" panose="02010609060101010101" pitchFamily="49" charset="-122"/>
              </a:defRPr>
            </a:lvl1pPr>
          </a:lstStyle>
          <a:p>
            <a:endParaRPr lang="zh-CN" altLang="en-US" dirty="0"/>
          </a:p>
        </p:txBody>
      </p:sp>
      <p:sp>
        <p:nvSpPr>
          <p:cNvPr id="6" name="灯片编号占位符 5"/>
          <p:cNvSpPr>
            <a:spLocks noGrp="1"/>
          </p:cNvSpPr>
          <p:nvPr>
            <p:ph type="sldNum" sz="quarter" idx="4"/>
            <p:custDataLst>
              <p:tags r:id="rId12"/>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0" i="0">
                <a:solidFill>
                  <a:schemeClr val="tx1">
                    <a:tint val="75000"/>
                  </a:schemeClr>
                </a:solidFill>
                <a:latin typeface="SimHei" panose="02010609060101010101" pitchFamily="49" charset="-122"/>
                <a:ea typeface="SimHei" panose="02010609060101010101" pitchFamily="49" charset="-122"/>
              </a:defRPr>
            </a:lvl1pPr>
          </a:lstStyle>
          <a:p>
            <a:fld id="{49AE70B2-8BF9-45C0-BB95-33D1B9D3A854}" type="slidenum">
              <a:rPr lang="zh-CN" altLang="en-US" smtClean="0"/>
              <a:pPr/>
              <a:t>‹#›</a:t>
            </a:fld>
            <a:endParaRPr lang="zh-CN" altLang="en-US" dirty="0"/>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a:latin typeface="SimHei" panose="02010609060101010101" pitchFamily="49" charset="-122"/>
              <a:ea typeface="SimHei"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fontAlgn="auto" latinLnBrk="0" hangingPunct="1">
        <a:lnSpc>
          <a:spcPct val="100000"/>
        </a:lnSpc>
        <a:spcBef>
          <a:spcPct val="0"/>
        </a:spcBef>
        <a:buNone/>
        <a:defRPr sz="2800" b="0" i="0" u="none" strike="noStrike" kern="1200" cap="none" spc="200" normalizeH="0">
          <a:solidFill>
            <a:schemeClr val="tx1"/>
          </a:solidFill>
          <a:uFillTx/>
          <a:latin typeface="SimHei" panose="02010609060101010101" pitchFamily="49" charset="-122"/>
          <a:ea typeface="SimHei" panose="02010609060101010101" pitchFamily="49"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b="0" i="0" u="none" strike="noStrike" kern="1200" cap="none" spc="150" normalizeH="0" baseline="0">
          <a:solidFill>
            <a:schemeClr val="tx1"/>
          </a:solidFill>
          <a:uFillTx/>
          <a:latin typeface="SimHei" panose="02010609060101010101" pitchFamily="49" charset="-122"/>
          <a:ea typeface="SimHei" panose="02010609060101010101" pitchFamily="49"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b="0" i="0" u="none" strike="noStrike" kern="1200" cap="none" spc="150" normalizeH="0" baseline="0">
          <a:solidFill>
            <a:schemeClr val="tx1"/>
          </a:solidFill>
          <a:uFillTx/>
          <a:latin typeface="SimHei" panose="02010609060101010101" pitchFamily="49" charset="-122"/>
          <a:ea typeface="SimHei" panose="02010609060101010101" pitchFamily="49"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b="0" i="0" u="none" strike="noStrike" kern="1200" cap="none" spc="150" normalizeH="0" baseline="0">
          <a:solidFill>
            <a:schemeClr val="tx1"/>
          </a:solidFill>
          <a:uFillTx/>
          <a:latin typeface="SimHei" panose="02010609060101010101" pitchFamily="49" charset="-122"/>
          <a:ea typeface="SimHei" panose="02010609060101010101" pitchFamily="49"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b="0" i="0" u="none" strike="noStrike" kern="1200" cap="none" spc="150" normalizeH="0" baseline="0">
          <a:solidFill>
            <a:schemeClr val="tx1"/>
          </a:solidFill>
          <a:uFillTx/>
          <a:latin typeface="SimHei" panose="02010609060101010101" pitchFamily="49" charset="-122"/>
          <a:ea typeface="SimHei" panose="02010609060101010101" pitchFamily="49"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b="0" i="0" u="none" strike="noStrike" kern="1200" cap="none" spc="150" normalizeH="0" baseline="0">
          <a:solidFill>
            <a:schemeClr val="tx1"/>
          </a:solidFill>
          <a:uFillTx/>
          <a:latin typeface="SimHei" panose="02010609060101010101" pitchFamily="49" charset="-122"/>
          <a:ea typeface="SimHei"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9.emf"/><Relationship Id="rId4" Type="http://schemas.openxmlformats.org/officeDocument/2006/relationships/package" Target="../embeddings/Microsoft_Visio___.vsdx"/></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1.emf"/><Relationship Id="rId4" Type="http://schemas.openxmlformats.org/officeDocument/2006/relationships/package" Target="../embeddings/Microsoft_Visio___1.vsdx"/></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22.emf"/><Relationship Id="rId4" Type="http://schemas.openxmlformats.org/officeDocument/2006/relationships/package" Target="../embeddings/Microsoft_Visio___2.vsdx"/></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4.e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package" Target="../embeddings/Microsoft_Visio___4.vsdx"/><Relationship Id="rId5" Type="http://schemas.openxmlformats.org/officeDocument/2006/relationships/image" Target="../media/image23.emf"/><Relationship Id="rId4" Type="http://schemas.openxmlformats.org/officeDocument/2006/relationships/package" Target="../embeddings/Microsoft_Visio___3.vsdx"/></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0863247-5B67-4947-851D-E9F4E4539BB3}"/>
              </a:ext>
            </a:extLst>
          </p:cNvPr>
          <p:cNvSpPr txBox="1"/>
          <p:nvPr/>
        </p:nvSpPr>
        <p:spPr>
          <a:xfrm>
            <a:off x="1737061" y="2105561"/>
            <a:ext cx="10083038" cy="1323439"/>
          </a:xfrm>
          <a:prstGeom prst="rect">
            <a:avLst/>
          </a:prstGeom>
          <a:noFill/>
        </p:spPr>
        <p:txBody>
          <a:bodyPr wrap="square" rtlCol="0">
            <a:spAutoFit/>
          </a:bodyPr>
          <a:lstStyle/>
          <a:p>
            <a:r>
              <a:rPr lang="zh-CN" altLang="en-US" sz="8000" dirty="0">
                <a:latin typeface="腾讯体" panose="02010600010101010101" pitchFamily="2" charset="-122"/>
                <a:ea typeface="腾讯体" panose="02010600010101010101" pitchFamily="2" charset="-122"/>
              </a:rPr>
              <a:t>简单分布式缓存系统</a:t>
            </a:r>
          </a:p>
        </p:txBody>
      </p:sp>
      <p:sp>
        <p:nvSpPr>
          <p:cNvPr id="2" name="文本框 1">
            <a:extLst>
              <a:ext uri="{FF2B5EF4-FFF2-40B4-BE49-F238E27FC236}">
                <a16:creationId xmlns:a16="http://schemas.microsoft.com/office/drawing/2014/main" id="{095A6B6F-2DFC-4070-9EAB-01311EC54149}"/>
              </a:ext>
            </a:extLst>
          </p:cNvPr>
          <p:cNvSpPr txBox="1"/>
          <p:nvPr/>
        </p:nvSpPr>
        <p:spPr>
          <a:xfrm>
            <a:off x="2766811" y="4533364"/>
            <a:ext cx="6658378" cy="369332"/>
          </a:xfrm>
          <a:prstGeom prst="rect">
            <a:avLst/>
          </a:prstGeom>
          <a:noFill/>
        </p:spPr>
        <p:txBody>
          <a:bodyPr wrap="square" rtlCol="0">
            <a:spAutoFit/>
          </a:bodyPr>
          <a:lstStyle/>
          <a:p>
            <a:r>
              <a:rPr lang="zh-CN" altLang="en-US" dirty="0">
                <a:latin typeface="腾讯体" panose="02010600010101010101" charset="-122"/>
                <a:ea typeface="腾讯体" panose="02010600010101010101" charset="-122"/>
              </a:rPr>
              <a:t>第二组：</a:t>
            </a:r>
            <a:r>
              <a:rPr lang="zh-CN" altLang="zh-CN" dirty="0">
                <a:latin typeface="腾讯体" panose="02010600010101010101" charset="-122"/>
                <a:ea typeface="腾讯体" panose="02010600010101010101" charset="-122"/>
              </a:rPr>
              <a:t>曹晨涛 王</a:t>
            </a:r>
            <a:r>
              <a:rPr lang="zh-CN" altLang="en-US" dirty="0">
                <a:latin typeface="腾讯体" panose="02010600010101010101" charset="-122"/>
                <a:ea typeface="腾讯体" panose="02010600010101010101" charset="-122"/>
              </a:rPr>
              <a:t>易</a:t>
            </a:r>
            <a:r>
              <a:rPr lang="zh-CN" altLang="zh-CN" dirty="0">
                <a:latin typeface="腾讯体" panose="02010600010101010101" charset="-122"/>
                <a:ea typeface="腾讯体" panose="02010600010101010101" charset="-122"/>
              </a:rPr>
              <a:t>航 王琛 庞家明</a:t>
            </a:r>
            <a:r>
              <a:rPr lang="en-US" altLang="zh-CN" dirty="0">
                <a:latin typeface="腾讯体" panose="02010600010101010101" charset="-122"/>
                <a:ea typeface="腾讯体" panose="02010600010101010101" charset="-122"/>
              </a:rPr>
              <a:t> </a:t>
            </a:r>
            <a:r>
              <a:rPr lang="zh-CN" altLang="zh-CN" dirty="0">
                <a:latin typeface="腾讯体" panose="02010600010101010101" charset="-122"/>
                <a:ea typeface="腾讯体" panose="02010600010101010101" charset="-122"/>
              </a:rPr>
              <a:t>牛鹏程 宋耀辉 李明悦</a:t>
            </a:r>
            <a:endParaRPr lang="zh-CN" altLang="en-US" dirty="0">
              <a:latin typeface="腾讯体" panose="02010600010101010101" charset="-122"/>
              <a:ea typeface="腾讯体" panose="02010600010101010101" charset="-122"/>
            </a:endParaRPr>
          </a:p>
        </p:txBody>
      </p:sp>
    </p:spTree>
    <p:extLst>
      <p:ext uri="{BB962C8B-B14F-4D97-AF65-F5344CB8AC3E}">
        <p14:creationId xmlns:p14="http://schemas.microsoft.com/office/powerpoint/2010/main" val="1508608910"/>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形 5">
            <a:extLst>
              <a:ext uri="{FF2B5EF4-FFF2-40B4-BE49-F238E27FC236}">
                <a16:creationId xmlns:a16="http://schemas.microsoft.com/office/drawing/2014/main" id="{9D021CDF-1E68-49BB-A444-AE58FF5331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68519" y="2004865"/>
            <a:ext cx="8934450" cy="3790950"/>
          </a:xfrm>
          <a:prstGeom prst="rect">
            <a:avLst/>
          </a:prstGeom>
        </p:spPr>
      </p:pic>
      <p:sp>
        <p:nvSpPr>
          <p:cNvPr id="7" name="文本框 6">
            <a:extLst>
              <a:ext uri="{FF2B5EF4-FFF2-40B4-BE49-F238E27FC236}">
                <a16:creationId xmlns:a16="http://schemas.microsoft.com/office/drawing/2014/main" id="{24002365-EF63-45ED-8037-E0DA99FEF334}"/>
              </a:ext>
            </a:extLst>
          </p:cNvPr>
          <p:cNvSpPr txBox="1"/>
          <p:nvPr/>
        </p:nvSpPr>
        <p:spPr>
          <a:xfrm>
            <a:off x="689317" y="464233"/>
            <a:ext cx="2441694" cy="769441"/>
          </a:xfrm>
          <a:prstGeom prst="rect">
            <a:avLst/>
          </a:prstGeom>
          <a:noFill/>
        </p:spPr>
        <p:txBody>
          <a:bodyPr wrap="none" rtlCol="0">
            <a:spAutoFit/>
          </a:bodyPr>
          <a:lstStyle/>
          <a:p>
            <a:r>
              <a:rPr lang="zh-CN" altLang="en-US" sz="4400" dirty="0">
                <a:latin typeface="腾讯体" panose="02010600010101010101" pitchFamily="2" charset="-122"/>
                <a:ea typeface="腾讯体" panose="02010600010101010101" pitchFamily="2" charset="-122"/>
              </a:rPr>
              <a:t>运行流程</a:t>
            </a:r>
          </a:p>
        </p:txBody>
      </p:sp>
      <p:sp>
        <p:nvSpPr>
          <p:cNvPr id="8" name="文本框 7">
            <a:extLst>
              <a:ext uri="{FF2B5EF4-FFF2-40B4-BE49-F238E27FC236}">
                <a16:creationId xmlns:a16="http://schemas.microsoft.com/office/drawing/2014/main" id="{3810CAF7-5D04-422F-B81B-7D2BBB157021}"/>
              </a:ext>
            </a:extLst>
          </p:cNvPr>
          <p:cNvSpPr txBox="1"/>
          <p:nvPr/>
        </p:nvSpPr>
        <p:spPr>
          <a:xfrm>
            <a:off x="689317" y="1429691"/>
            <a:ext cx="4600136" cy="461665"/>
          </a:xfrm>
          <a:prstGeom prst="rect">
            <a:avLst/>
          </a:prstGeom>
          <a:noFill/>
        </p:spPr>
        <p:txBody>
          <a:bodyPr wrap="square" rtlCol="0">
            <a:spAutoFit/>
          </a:bodyPr>
          <a:lstStyle/>
          <a:p>
            <a:r>
              <a:rPr lang="zh-CN" altLang="en-US" sz="2400" dirty="0">
                <a:latin typeface="腾讯体" panose="02010600010101010101" pitchFamily="2" charset="-122"/>
                <a:ea typeface="腾讯体" panose="02010600010101010101" pitchFamily="2" charset="-122"/>
              </a:rPr>
              <a:t>多进程</a:t>
            </a:r>
          </a:p>
        </p:txBody>
      </p:sp>
    </p:spTree>
    <p:extLst>
      <p:ext uri="{BB962C8B-B14F-4D97-AF65-F5344CB8AC3E}">
        <p14:creationId xmlns:p14="http://schemas.microsoft.com/office/powerpoint/2010/main" val="1128405185"/>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E6D931D-3E97-4664-8842-65BBFA969D5D}"/>
              </a:ext>
            </a:extLst>
          </p:cNvPr>
          <p:cNvSpPr txBox="1"/>
          <p:nvPr/>
        </p:nvSpPr>
        <p:spPr>
          <a:xfrm>
            <a:off x="689317" y="464233"/>
            <a:ext cx="2441694" cy="769441"/>
          </a:xfrm>
          <a:prstGeom prst="rect">
            <a:avLst/>
          </a:prstGeom>
          <a:noFill/>
        </p:spPr>
        <p:txBody>
          <a:bodyPr wrap="none" rtlCol="0">
            <a:spAutoFit/>
          </a:bodyPr>
          <a:lstStyle/>
          <a:p>
            <a:r>
              <a:rPr lang="zh-CN" altLang="en-US" sz="4400" dirty="0">
                <a:latin typeface="腾讯体" panose="02010600010101010101" pitchFamily="2" charset="-122"/>
                <a:ea typeface="腾讯体" panose="02010600010101010101" pitchFamily="2" charset="-122"/>
              </a:rPr>
              <a:t>运行流程</a:t>
            </a:r>
          </a:p>
        </p:txBody>
      </p:sp>
      <p:sp>
        <p:nvSpPr>
          <p:cNvPr id="3" name="文本框 2">
            <a:extLst>
              <a:ext uri="{FF2B5EF4-FFF2-40B4-BE49-F238E27FC236}">
                <a16:creationId xmlns:a16="http://schemas.microsoft.com/office/drawing/2014/main" id="{A018CFE0-7C27-45E1-9277-5720AEFB4009}"/>
              </a:ext>
            </a:extLst>
          </p:cNvPr>
          <p:cNvSpPr txBox="1"/>
          <p:nvPr/>
        </p:nvSpPr>
        <p:spPr>
          <a:xfrm>
            <a:off x="689317" y="1429691"/>
            <a:ext cx="4600136" cy="461665"/>
          </a:xfrm>
          <a:prstGeom prst="rect">
            <a:avLst/>
          </a:prstGeom>
          <a:noFill/>
        </p:spPr>
        <p:txBody>
          <a:bodyPr wrap="square" rtlCol="0">
            <a:spAutoFit/>
          </a:bodyPr>
          <a:lstStyle/>
          <a:p>
            <a:r>
              <a:rPr lang="en-US" altLang="zh-CN" sz="2400" dirty="0" err="1">
                <a:latin typeface="腾讯体" panose="02010600010101010101" pitchFamily="2" charset="-122"/>
                <a:ea typeface="腾讯体" panose="02010600010101010101" pitchFamily="2" charset="-122"/>
              </a:rPr>
              <a:t>epoll</a:t>
            </a:r>
            <a:endParaRPr lang="zh-CN" altLang="en-US" sz="2400" dirty="0">
              <a:latin typeface="腾讯体" panose="02010600010101010101" pitchFamily="2" charset="-122"/>
              <a:ea typeface="腾讯体" panose="02010600010101010101" pitchFamily="2" charset="-122"/>
            </a:endParaRPr>
          </a:p>
        </p:txBody>
      </p:sp>
      <p:pic>
        <p:nvPicPr>
          <p:cNvPr id="9" name="图形 8">
            <a:extLst>
              <a:ext uri="{FF2B5EF4-FFF2-40B4-BE49-F238E27FC236}">
                <a16:creationId xmlns:a16="http://schemas.microsoft.com/office/drawing/2014/main" id="{C6D36F62-614B-43FD-BB28-A8F9CE9834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9769" y="659330"/>
            <a:ext cx="4243811" cy="5941336"/>
          </a:xfrm>
          <a:prstGeom prst="rect">
            <a:avLst/>
          </a:prstGeom>
        </p:spPr>
      </p:pic>
      <p:sp>
        <p:nvSpPr>
          <p:cNvPr id="10" name="文本框 9">
            <a:extLst>
              <a:ext uri="{FF2B5EF4-FFF2-40B4-BE49-F238E27FC236}">
                <a16:creationId xmlns:a16="http://schemas.microsoft.com/office/drawing/2014/main" id="{8318DD95-FE10-4D7A-804F-60A8D7C21D31}"/>
              </a:ext>
            </a:extLst>
          </p:cNvPr>
          <p:cNvSpPr txBox="1"/>
          <p:nvPr/>
        </p:nvSpPr>
        <p:spPr>
          <a:xfrm>
            <a:off x="9854239" y="5203100"/>
            <a:ext cx="2019488" cy="461665"/>
          </a:xfrm>
          <a:prstGeom prst="rect">
            <a:avLst/>
          </a:prstGeom>
          <a:noFill/>
        </p:spPr>
        <p:txBody>
          <a:bodyPr wrap="square" rtlCol="0">
            <a:spAutoFit/>
          </a:bodyPr>
          <a:lstStyle/>
          <a:p>
            <a:r>
              <a:rPr lang="zh-CN" altLang="en-US" sz="2400" dirty="0">
                <a:latin typeface="腾讯体" panose="02010600010101010101" pitchFamily="2" charset="-122"/>
                <a:ea typeface="腾讯体" panose="02010600010101010101" pitchFamily="2" charset="-122"/>
              </a:rPr>
              <a:t>收发包管理</a:t>
            </a:r>
          </a:p>
        </p:txBody>
      </p:sp>
      <p:cxnSp>
        <p:nvCxnSpPr>
          <p:cNvPr id="12" name="直接箭头连接符 11">
            <a:extLst>
              <a:ext uri="{FF2B5EF4-FFF2-40B4-BE49-F238E27FC236}">
                <a16:creationId xmlns:a16="http://schemas.microsoft.com/office/drawing/2014/main" id="{1F625A26-BF3E-4EB0-A83A-B3C7102A55E5}"/>
              </a:ext>
            </a:extLst>
          </p:cNvPr>
          <p:cNvCxnSpPr>
            <a:cxnSpLocks/>
          </p:cNvCxnSpPr>
          <p:nvPr/>
        </p:nvCxnSpPr>
        <p:spPr>
          <a:xfrm flipV="1">
            <a:off x="7553325" y="5649344"/>
            <a:ext cx="2190967" cy="741931"/>
          </a:xfrm>
          <a:prstGeom prst="straightConnector1">
            <a:avLst/>
          </a:prstGeom>
          <a:ln w="38100">
            <a:solidFill>
              <a:srgbClr val="1E6FF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51DA30E-330C-4699-8E4F-1926479E67FB}"/>
              </a:ext>
            </a:extLst>
          </p:cNvPr>
          <p:cNvCxnSpPr>
            <a:cxnSpLocks/>
          </p:cNvCxnSpPr>
          <p:nvPr/>
        </p:nvCxnSpPr>
        <p:spPr>
          <a:xfrm>
            <a:off x="7788297" y="4382735"/>
            <a:ext cx="2040836" cy="963420"/>
          </a:xfrm>
          <a:prstGeom prst="straightConnector1">
            <a:avLst/>
          </a:prstGeom>
          <a:ln w="38100">
            <a:solidFill>
              <a:srgbClr val="1E6FFF"/>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AA29F62F-0C75-4C4A-86A2-864E9246FECC}"/>
              </a:ext>
            </a:extLst>
          </p:cNvPr>
          <p:cNvSpPr txBox="1"/>
          <p:nvPr/>
        </p:nvSpPr>
        <p:spPr>
          <a:xfrm>
            <a:off x="449167" y="4151903"/>
            <a:ext cx="2372439" cy="461665"/>
          </a:xfrm>
          <a:prstGeom prst="rect">
            <a:avLst/>
          </a:prstGeom>
          <a:noFill/>
        </p:spPr>
        <p:txBody>
          <a:bodyPr wrap="square" rtlCol="0">
            <a:spAutoFit/>
          </a:bodyPr>
          <a:lstStyle/>
          <a:p>
            <a:r>
              <a:rPr lang="zh-CN" altLang="en-US" sz="2400" dirty="0">
                <a:latin typeface="腾讯体" panose="02010600010101010101" pitchFamily="2" charset="-122"/>
                <a:ea typeface="腾讯体" panose="02010600010101010101" pitchFamily="2" charset="-122"/>
              </a:rPr>
              <a:t>应用层超时重传</a:t>
            </a:r>
          </a:p>
        </p:txBody>
      </p:sp>
      <p:cxnSp>
        <p:nvCxnSpPr>
          <p:cNvPr id="17" name="直接箭头连接符 16">
            <a:extLst>
              <a:ext uri="{FF2B5EF4-FFF2-40B4-BE49-F238E27FC236}">
                <a16:creationId xmlns:a16="http://schemas.microsoft.com/office/drawing/2014/main" id="{9B4A2B52-F3A8-4059-BB80-F8A820E18E12}"/>
              </a:ext>
            </a:extLst>
          </p:cNvPr>
          <p:cNvCxnSpPr>
            <a:cxnSpLocks/>
          </p:cNvCxnSpPr>
          <p:nvPr/>
        </p:nvCxnSpPr>
        <p:spPr>
          <a:xfrm flipH="1">
            <a:off x="1961937" y="2078927"/>
            <a:ext cx="2457663" cy="2072976"/>
          </a:xfrm>
          <a:prstGeom prst="straightConnector1">
            <a:avLst/>
          </a:prstGeom>
          <a:ln w="38100">
            <a:solidFill>
              <a:srgbClr val="1E6F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1BCCC1B-72B5-48C2-9666-69E96385E989}"/>
              </a:ext>
            </a:extLst>
          </p:cNvPr>
          <p:cNvCxnSpPr>
            <a:cxnSpLocks/>
          </p:cNvCxnSpPr>
          <p:nvPr/>
        </p:nvCxnSpPr>
        <p:spPr>
          <a:xfrm flipH="1" flipV="1">
            <a:off x="2040127" y="4675278"/>
            <a:ext cx="2208023" cy="189167"/>
          </a:xfrm>
          <a:prstGeom prst="straightConnector1">
            <a:avLst/>
          </a:prstGeom>
          <a:ln w="38100">
            <a:solidFill>
              <a:srgbClr val="1E6F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640884"/>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17977D2-4740-45A4-85CE-207B21C6EADA}"/>
              </a:ext>
            </a:extLst>
          </p:cNvPr>
          <p:cNvSpPr txBox="1"/>
          <p:nvPr/>
        </p:nvSpPr>
        <p:spPr>
          <a:xfrm>
            <a:off x="689317" y="464233"/>
            <a:ext cx="3382657" cy="769441"/>
          </a:xfrm>
          <a:prstGeom prst="rect">
            <a:avLst/>
          </a:prstGeom>
          <a:noFill/>
        </p:spPr>
        <p:txBody>
          <a:bodyPr wrap="none" rtlCol="0">
            <a:spAutoFit/>
          </a:bodyPr>
          <a:lstStyle/>
          <a:p>
            <a:r>
              <a:rPr lang="en-US" altLang="zh-CN" sz="4400" dirty="0">
                <a:latin typeface="腾讯体" panose="02010600010101010101" pitchFamily="2" charset="-122"/>
                <a:ea typeface="腾讯体" panose="02010600010101010101" pitchFamily="2" charset="-122"/>
              </a:rPr>
              <a:t>Class Timer</a:t>
            </a:r>
            <a:endParaRPr lang="zh-CN" altLang="en-US" sz="4400" dirty="0">
              <a:latin typeface="腾讯体" panose="02010600010101010101" pitchFamily="2" charset="-122"/>
              <a:ea typeface="腾讯体" panose="02010600010101010101" pitchFamily="2" charset="-122"/>
            </a:endParaRPr>
          </a:p>
        </p:txBody>
      </p:sp>
      <p:pic>
        <p:nvPicPr>
          <p:cNvPr id="12" name="图片 11" descr="文本&#10;&#10;描述已自动生成">
            <a:extLst>
              <a:ext uri="{FF2B5EF4-FFF2-40B4-BE49-F238E27FC236}">
                <a16:creationId xmlns:a16="http://schemas.microsoft.com/office/drawing/2014/main" id="{B8D0F679-AFC7-4053-B5F3-7AAAC85E9B4F}"/>
              </a:ext>
            </a:extLst>
          </p:cNvPr>
          <p:cNvPicPr>
            <a:picLocks noChangeAspect="1"/>
          </p:cNvPicPr>
          <p:nvPr/>
        </p:nvPicPr>
        <p:blipFill>
          <a:blip r:embed="rId3"/>
          <a:stretch>
            <a:fillRect/>
          </a:stretch>
        </p:blipFill>
        <p:spPr>
          <a:xfrm>
            <a:off x="689317" y="2087373"/>
            <a:ext cx="10211235" cy="3741005"/>
          </a:xfrm>
          <a:prstGeom prst="rect">
            <a:avLst/>
          </a:prstGeom>
        </p:spPr>
      </p:pic>
      <p:sp>
        <p:nvSpPr>
          <p:cNvPr id="10" name="文本框 9">
            <a:extLst>
              <a:ext uri="{FF2B5EF4-FFF2-40B4-BE49-F238E27FC236}">
                <a16:creationId xmlns:a16="http://schemas.microsoft.com/office/drawing/2014/main" id="{98C51004-9876-4B76-AD37-4F34D154773B}"/>
              </a:ext>
            </a:extLst>
          </p:cNvPr>
          <p:cNvSpPr txBox="1"/>
          <p:nvPr/>
        </p:nvSpPr>
        <p:spPr>
          <a:xfrm>
            <a:off x="689317" y="1429691"/>
            <a:ext cx="4600136" cy="461665"/>
          </a:xfrm>
          <a:prstGeom prst="rect">
            <a:avLst/>
          </a:prstGeom>
          <a:noFill/>
        </p:spPr>
        <p:txBody>
          <a:bodyPr wrap="square" rtlCol="0">
            <a:spAutoFit/>
          </a:bodyPr>
          <a:lstStyle/>
          <a:p>
            <a:r>
              <a:rPr lang="zh-CN" altLang="zh-CN" sz="2400" dirty="0">
                <a:effectLst/>
                <a:latin typeface="腾讯体" panose="02010600010101010101" pitchFamily="2" charset="-122"/>
                <a:ea typeface="腾讯体" panose="02010600010101010101" pitchFamily="2" charset="-122"/>
                <a:cs typeface="Times New Roman" panose="02020603050405020304" pitchFamily="18" charset="0"/>
              </a:rPr>
              <a:t>基于链表和信号</a:t>
            </a:r>
            <a:r>
              <a:rPr lang="zh-CN" altLang="en-US" sz="2400" dirty="0">
                <a:effectLst/>
                <a:latin typeface="腾讯体" panose="02010600010101010101" pitchFamily="2" charset="-122"/>
                <a:ea typeface="腾讯体" panose="02010600010101010101" pitchFamily="2" charset="-122"/>
                <a:cs typeface="Times New Roman" panose="02020603050405020304" pitchFamily="18" charset="0"/>
              </a:rPr>
              <a:t>的定时器</a:t>
            </a:r>
            <a:endParaRPr lang="zh-CN" altLang="en-US" sz="2400" dirty="0">
              <a:latin typeface="腾讯体" panose="02010600010101010101" pitchFamily="2" charset="-122"/>
              <a:ea typeface="腾讯体" panose="02010600010101010101" pitchFamily="2" charset="-122"/>
            </a:endParaRPr>
          </a:p>
        </p:txBody>
      </p:sp>
      <p:sp>
        <p:nvSpPr>
          <p:cNvPr id="15" name="文本框 14">
            <a:extLst>
              <a:ext uri="{FF2B5EF4-FFF2-40B4-BE49-F238E27FC236}">
                <a16:creationId xmlns:a16="http://schemas.microsoft.com/office/drawing/2014/main" id="{EF9A4F30-1B5A-40DA-B81A-3391E552E9B7}"/>
              </a:ext>
            </a:extLst>
          </p:cNvPr>
          <p:cNvSpPr txBox="1"/>
          <p:nvPr/>
        </p:nvSpPr>
        <p:spPr>
          <a:xfrm>
            <a:off x="9040306" y="618120"/>
            <a:ext cx="2462378" cy="461665"/>
          </a:xfrm>
          <a:prstGeom prst="rect">
            <a:avLst/>
          </a:prstGeom>
          <a:noFill/>
        </p:spPr>
        <p:txBody>
          <a:bodyPr wrap="square" rtlCol="0">
            <a:spAutoFit/>
          </a:bodyPr>
          <a:lstStyle/>
          <a:p>
            <a:r>
              <a:rPr lang="zh-CN" altLang="en-US" sz="2400" dirty="0">
                <a:solidFill>
                  <a:srgbClr val="1E6FFF"/>
                </a:solidFill>
                <a:latin typeface="腾讯体" panose="02010600010101010101" pitchFamily="2" charset="-122"/>
                <a:ea typeface="腾讯体" panose="02010600010101010101" pitchFamily="2" charset="-122"/>
              </a:rPr>
              <a:t>应用层超时重传</a:t>
            </a:r>
          </a:p>
        </p:txBody>
      </p:sp>
    </p:spTree>
    <p:extLst>
      <p:ext uri="{BB962C8B-B14F-4D97-AF65-F5344CB8AC3E}">
        <p14:creationId xmlns:p14="http://schemas.microsoft.com/office/powerpoint/2010/main" val="711171504"/>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17977D2-4740-45A4-85CE-207B21C6EADA}"/>
              </a:ext>
            </a:extLst>
          </p:cNvPr>
          <p:cNvSpPr txBox="1"/>
          <p:nvPr/>
        </p:nvSpPr>
        <p:spPr>
          <a:xfrm>
            <a:off x="689317" y="464233"/>
            <a:ext cx="3382657" cy="769441"/>
          </a:xfrm>
          <a:prstGeom prst="rect">
            <a:avLst/>
          </a:prstGeom>
          <a:noFill/>
        </p:spPr>
        <p:txBody>
          <a:bodyPr wrap="none" rtlCol="0">
            <a:spAutoFit/>
          </a:bodyPr>
          <a:lstStyle/>
          <a:p>
            <a:r>
              <a:rPr lang="en-US" altLang="zh-CN" sz="4400" dirty="0">
                <a:latin typeface="腾讯体" panose="02010600010101010101" pitchFamily="2" charset="-122"/>
                <a:ea typeface="腾讯体" panose="02010600010101010101" pitchFamily="2" charset="-122"/>
              </a:rPr>
              <a:t>Class Timer</a:t>
            </a:r>
            <a:endParaRPr lang="zh-CN" altLang="en-US" sz="4400" dirty="0">
              <a:latin typeface="腾讯体" panose="02010600010101010101" pitchFamily="2" charset="-122"/>
              <a:ea typeface="腾讯体" panose="02010600010101010101" pitchFamily="2" charset="-122"/>
            </a:endParaRPr>
          </a:p>
        </p:txBody>
      </p:sp>
      <p:sp>
        <p:nvSpPr>
          <p:cNvPr id="10" name="文本框 9">
            <a:extLst>
              <a:ext uri="{FF2B5EF4-FFF2-40B4-BE49-F238E27FC236}">
                <a16:creationId xmlns:a16="http://schemas.microsoft.com/office/drawing/2014/main" id="{98C51004-9876-4B76-AD37-4F34D154773B}"/>
              </a:ext>
            </a:extLst>
          </p:cNvPr>
          <p:cNvSpPr txBox="1"/>
          <p:nvPr/>
        </p:nvSpPr>
        <p:spPr>
          <a:xfrm>
            <a:off x="689317" y="1429691"/>
            <a:ext cx="4600136" cy="461665"/>
          </a:xfrm>
          <a:prstGeom prst="rect">
            <a:avLst/>
          </a:prstGeom>
          <a:noFill/>
        </p:spPr>
        <p:txBody>
          <a:bodyPr wrap="square" rtlCol="0">
            <a:spAutoFit/>
          </a:bodyPr>
          <a:lstStyle/>
          <a:p>
            <a:r>
              <a:rPr lang="zh-CN" altLang="zh-CN" sz="2400" dirty="0">
                <a:effectLst/>
                <a:latin typeface="腾讯体" panose="02010600010101010101" pitchFamily="2" charset="-122"/>
                <a:ea typeface="腾讯体" panose="02010600010101010101" pitchFamily="2" charset="-122"/>
                <a:cs typeface="Times New Roman" panose="02020603050405020304" pitchFamily="18" charset="0"/>
              </a:rPr>
              <a:t>基于链表和信号</a:t>
            </a:r>
            <a:r>
              <a:rPr lang="zh-CN" altLang="en-US" sz="2400" dirty="0">
                <a:effectLst/>
                <a:latin typeface="腾讯体" panose="02010600010101010101" pitchFamily="2" charset="-122"/>
                <a:ea typeface="腾讯体" panose="02010600010101010101" pitchFamily="2" charset="-122"/>
                <a:cs typeface="Times New Roman" panose="02020603050405020304" pitchFamily="18" charset="0"/>
              </a:rPr>
              <a:t>的定时器</a:t>
            </a:r>
            <a:endParaRPr lang="zh-CN" altLang="en-US" sz="2400" dirty="0">
              <a:latin typeface="腾讯体" panose="02010600010101010101" pitchFamily="2" charset="-122"/>
              <a:ea typeface="腾讯体" panose="02010600010101010101" pitchFamily="2" charset="-122"/>
            </a:endParaRPr>
          </a:p>
        </p:txBody>
      </p:sp>
      <p:sp>
        <p:nvSpPr>
          <p:cNvPr id="15" name="文本框 14">
            <a:extLst>
              <a:ext uri="{FF2B5EF4-FFF2-40B4-BE49-F238E27FC236}">
                <a16:creationId xmlns:a16="http://schemas.microsoft.com/office/drawing/2014/main" id="{EF9A4F30-1B5A-40DA-B81A-3391E552E9B7}"/>
              </a:ext>
            </a:extLst>
          </p:cNvPr>
          <p:cNvSpPr txBox="1"/>
          <p:nvPr/>
        </p:nvSpPr>
        <p:spPr>
          <a:xfrm>
            <a:off x="9040306" y="618120"/>
            <a:ext cx="2337847" cy="461665"/>
          </a:xfrm>
          <a:prstGeom prst="rect">
            <a:avLst/>
          </a:prstGeom>
          <a:noFill/>
        </p:spPr>
        <p:txBody>
          <a:bodyPr wrap="square" rtlCol="0">
            <a:spAutoFit/>
          </a:bodyPr>
          <a:lstStyle/>
          <a:p>
            <a:r>
              <a:rPr lang="zh-CN" altLang="en-US" sz="2400" dirty="0">
                <a:solidFill>
                  <a:srgbClr val="1E6FFF"/>
                </a:solidFill>
                <a:latin typeface="腾讯体" panose="02010600010101010101" pitchFamily="2" charset="-122"/>
                <a:ea typeface="腾讯体" panose="02010600010101010101" pitchFamily="2" charset="-122"/>
              </a:rPr>
              <a:t>应用层超时重传</a:t>
            </a:r>
          </a:p>
        </p:txBody>
      </p:sp>
      <p:pic>
        <p:nvPicPr>
          <p:cNvPr id="6" name="图片 5" descr="文本&#10;&#10;描述已自动生成">
            <a:extLst>
              <a:ext uri="{FF2B5EF4-FFF2-40B4-BE49-F238E27FC236}">
                <a16:creationId xmlns:a16="http://schemas.microsoft.com/office/drawing/2014/main" id="{178F8658-F7E3-476E-8690-96DCBD227A53}"/>
              </a:ext>
            </a:extLst>
          </p:cNvPr>
          <p:cNvPicPr>
            <a:picLocks noChangeAspect="1"/>
          </p:cNvPicPr>
          <p:nvPr/>
        </p:nvPicPr>
        <p:blipFill>
          <a:blip r:embed="rId3"/>
          <a:stretch>
            <a:fillRect/>
          </a:stretch>
        </p:blipFill>
        <p:spPr>
          <a:xfrm>
            <a:off x="724972" y="2439435"/>
            <a:ext cx="10511779" cy="3310916"/>
          </a:xfrm>
          <a:prstGeom prst="rect">
            <a:avLst/>
          </a:prstGeom>
        </p:spPr>
      </p:pic>
    </p:spTree>
    <p:extLst>
      <p:ext uri="{BB962C8B-B14F-4D97-AF65-F5344CB8AC3E}">
        <p14:creationId xmlns:p14="http://schemas.microsoft.com/office/powerpoint/2010/main" val="1962369747"/>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1EDD513-8FE8-46CE-912D-95E5DAF2D6BB}"/>
              </a:ext>
            </a:extLst>
          </p:cNvPr>
          <p:cNvSpPr txBox="1"/>
          <p:nvPr/>
        </p:nvSpPr>
        <p:spPr>
          <a:xfrm>
            <a:off x="689317" y="464233"/>
            <a:ext cx="2451312" cy="769441"/>
          </a:xfrm>
          <a:prstGeom prst="rect">
            <a:avLst/>
          </a:prstGeom>
          <a:noFill/>
        </p:spPr>
        <p:txBody>
          <a:bodyPr wrap="none" rtlCol="0">
            <a:spAutoFit/>
          </a:bodyPr>
          <a:lstStyle/>
          <a:p>
            <a:r>
              <a:rPr lang="en-US" altLang="zh-CN" sz="4400" dirty="0">
                <a:latin typeface="腾讯体" panose="02010600010101010101" pitchFamily="2" charset="-122"/>
                <a:ea typeface="腾讯体" panose="02010600010101010101" pitchFamily="2" charset="-122"/>
              </a:rPr>
              <a:t>Key-List</a:t>
            </a:r>
            <a:endParaRPr lang="zh-CN" altLang="en-US" sz="4400" dirty="0">
              <a:latin typeface="腾讯体" panose="02010600010101010101" pitchFamily="2" charset="-122"/>
              <a:ea typeface="腾讯体" panose="02010600010101010101" pitchFamily="2" charset="-122"/>
            </a:endParaRPr>
          </a:p>
        </p:txBody>
      </p:sp>
      <p:sp>
        <p:nvSpPr>
          <p:cNvPr id="3" name="文本框 2">
            <a:extLst>
              <a:ext uri="{FF2B5EF4-FFF2-40B4-BE49-F238E27FC236}">
                <a16:creationId xmlns:a16="http://schemas.microsoft.com/office/drawing/2014/main" id="{7BEE6D9F-561E-478B-89E8-877A2E297362}"/>
              </a:ext>
            </a:extLst>
          </p:cNvPr>
          <p:cNvSpPr txBox="1"/>
          <p:nvPr/>
        </p:nvSpPr>
        <p:spPr>
          <a:xfrm>
            <a:off x="689317" y="1310566"/>
            <a:ext cx="2298980" cy="461665"/>
          </a:xfrm>
          <a:prstGeom prst="rect">
            <a:avLst/>
          </a:prstGeom>
          <a:noFill/>
        </p:spPr>
        <p:txBody>
          <a:bodyPr wrap="square" rtlCol="0">
            <a:spAutoFit/>
          </a:bodyPr>
          <a:lstStyle/>
          <a:p>
            <a:r>
              <a:rPr lang="zh-CN" altLang="en-US" sz="2400" dirty="0">
                <a:effectLst/>
                <a:latin typeface="腾讯体" panose="02010600010101010101" pitchFamily="2" charset="-122"/>
                <a:ea typeface="腾讯体" panose="02010600010101010101" pitchFamily="2" charset="-122"/>
                <a:cs typeface="Times New Roman" panose="02020603050405020304" pitchFamily="18" charset="0"/>
              </a:rPr>
              <a:t>哈希表</a:t>
            </a:r>
            <a:r>
              <a:rPr lang="zh-CN" altLang="en-US" sz="2400" dirty="0">
                <a:latin typeface="腾讯体" panose="02010600010101010101" pitchFamily="2" charset="-122"/>
                <a:ea typeface="腾讯体" panose="02010600010101010101" pitchFamily="2" charset="-122"/>
                <a:cs typeface="Times New Roman" panose="02020603050405020304" pitchFamily="18" charset="0"/>
              </a:rPr>
              <a:t>、链表</a:t>
            </a:r>
            <a:endParaRPr lang="zh-CN" altLang="en-US" sz="2400" dirty="0">
              <a:latin typeface="腾讯体" panose="02010600010101010101" pitchFamily="2" charset="-122"/>
              <a:ea typeface="腾讯体" panose="02010600010101010101" pitchFamily="2" charset="-122"/>
            </a:endParaRPr>
          </a:p>
        </p:txBody>
      </p:sp>
      <p:sp>
        <p:nvSpPr>
          <p:cNvPr id="4" name="文本框 3">
            <a:extLst>
              <a:ext uri="{FF2B5EF4-FFF2-40B4-BE49-F238E27FC236}">
                <a16:creationId xmlns:a16="http://schemas.microsoft.com/office/drawing/2014/main" id="{028B4E18-F6CB-4B04-9E46-599C54E1F288}"/>
              </a:ext>
            </a:extLst>
          </p:cNvPr>
          <p:cNvSpPr txBox="1"/>
          <p:nvPr/>
        </p:nvSpPr>
        <p:spPr>
          <a:xfrm>
            <a:off x="9643772" y="618120"/>
            <a:ext cx="1858911" cy="461665"/>
          </a:xfrm>
          <a:prstGeom prst="rect">
            <a:avLst/>
          </a:prstGeom>
          <a:noFill/>
        </p:spPr>
        <p:txBody>
          <a:bodyPr wrap="square" rtlCol="0">
            <a:spAutoFit/>
          </a:bodyPr>
          <a:lstStyle/>
          <a:p>
            <a:r>
              <a:rPr lang="zh-CN" altLang="en-US" sz="2400" dirty="0">
                <a:solidFill>
                  <a:srgbClr val="1E6FFF"/>
                </a:solidFill>
                <a:latin typeface="腾讯体" panose="02010600010101010101" pitchFamily="2" charset="-122"/>
                <a:ea typeface="腾讯体" panose="02010600010101010101" pitchFamily="2" charset="-122"/>
              </a:rPr>
              <a:t>收发包管理</a:t>
            </a:r>
          </a:p>
        </p:txBody>
      </p:sp>
      <p:pic>
        <p:nvPicPr>
          <p:cNvPr id="5" name="图片 4" descr="手机屏幕截图&#10;&#10;描述已自动生成">
            <a:extLst>
              <a:ext uri="{FF2B5EF4-FFF2-40B4-BE49-F238E27FC236}">
                <a16:creationId xmlns:a16="http://schemas.microsoft.com/office/drawing/2014/main" id="{AFDCDC5E-ADD6-4358-B63D-886D47B2C5B5}"/>
              </a:ext>
            </a:extLst>
          </p:cNvPr>
          <p:cNvPicPr>
            <a:picLocks noChangeAspect="1"/>
          </p:cNvPicPr>
          <p:nvPr/>
        </p:nvPicPr>
        <p:blipFill>
          <a:blip r:embed="rId3"/>
          <a:stretch>
            <a:fillRect/>
          </a:stretch>
        </p:blipFill>
        <p:spPr>
          <a:xfrm>
            <a:off x="689317" y="2070913"/>
            <a:ext cx="10488818" cy="1136520"/>
          </a:xfrm>
          <a:prstGeom prst="rect">
            <a:avLst/>
          </a:prstGeom>
        </p:spPr>
      </p:pic>
      <p:sp>
        <p:nvSpPr>
          <p:cNvPr id="6" name="文本框 5">
            <a:extLst>
              <a:ext uri="{FF2B5EF4-FFF2-40B4-BE49-F238E27FC236}">
                <a16:creationId xmlns:a16="http://schemas.microsoft.com/office/drawing/2014/main" id="{CA7F3DC6-48BE-474E-BD93-990993E52E9B}"/>
              </a:ext>
            </a:extLst>
          </p:cNvPr>
          <p:cNvSpPr txBox="1"/>
          <p:nvPr/>
        </p:nvSpPr>
        <p:spPr>
          <a:xfrm>
            <a:off x="689317" y="3739192"/>
            <a:ext cx="1313180" cy="769441"/>
          </a:xfrm>
          <a:prstGeom prst="rect">
            <a:avLst/>
          </a:prstGeom>
          <a:noFill/>
        </p:spPr>
        <p:txBody>
          <a:bodyPr wrap="none" rtlCol="0">
            <a:spAutoFit/>
          </a:bodyPr>
          <a:lstStyle/>
          <a:p>
            <a:r>
              <a:rPr lang="zh-CN" altLang="en-US" sz="4400" dirty="0">
                <a:latin typeface="腾讯体" panose="02010600010101010101" pitchFamily="2" charset="-122"/>
                <a:ea typeface="腾讯体" panose="02010600010101010101" pitchFamily="2" charset="-122"/>
              </a:rPr>
              <a:t>日志</a:t>
            </a:r>
          </a:p>
        </p:txBody>
      </p:sp>
      <p:sp>
        <p:nvSpPr>
          <p:cNvPr id="7" name="文本框 6">
            <a:extLst>
              <a:ext uri="{FF2B5EF4-FFF2-40B4-BE49-F238E27FC236}">
                <a16:creationId xmlns:a16="http://schemas.microsoft.com/office/drawing/2014/main" id="{F12C376B-B067-4756-929F-8CC12EC3EEBE}"/>
              </a:ext>
            </a:extLst>
          </p:cNvPr>
          <p:cNvSpPr txBox="1"/>
          <p:nvPr/>
        </p:nvSpPr>
        <p:spPr>
          <a:xfrm>
            <a:off x="689317" y="4508633"/>
            <a:ext cx="2619491" cy="461665"/>
          </a:xfrm>
          <a:prstGeom prst="rect">
            <a:avLst/>
          </a:prstGeom>
          <a:noFill/>
        </p:spPr>
        <p:txBody>
          <a:bodyPr wrap="square" rtlCol="0">
            <a:spAutoFit/>
          </a:bodyPr>
          <a:lstStyle/>
          <a:p>
            <a:r>
              <a:rPr lang="en-US" altLang="zh-CN" sz="2400" dirty="0">
                <a:effectLst/>
                <a:latin typeface="腾讯体" panose="02010600010101010101" pitchFamily="2" charset="-122"/>
                <a:ea typeface="腾讯体" panose="02010600010101010101" pitchFamily="2" charset="-122"/>
                <a:cs typeface="Times New Roman" panose="02020603050405020304" pitchFamily="18" charset="0"/>
              </a:rPr>
              <a:t>easylogging++</a:t>
            </a:r>
            <a:endParaRPr lang="zh-CN" altLang="en-US" sz="2400" dirty="0">
              <a:latin typeface="腾讯体" panose="02010600010101010101" pitchFamily="2" charset="-122"/>
              <a:ea typeface="腾讯体" panose="02010600010101010101" pitchFamily="2" charset="-122"/>
            </a:endParaRPr>
          </a:p>
        </p:txBody>
      </p:sp>
      <p:pic>
        <p:nvPicPr>
          <p:cNvPr id="10" name="图片 9">
            <a:extLst>
              <a:ext uri="{FF2B5EF4-FFF2-40B4-BE49-F238E27FC236}">
                <a16:creationId xmlns:a16="http://schemas.microsoft.com/office/drawing/2014/main" id="{130A9F5A-EFF8-4338-B404-F807DF48B9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317" y="5171479"/>
            <a:ext cx="10591399" cy="1136520"/>
          </a:xfrm>
          <a:prstGeom prst="rect">
            <a:avLst/>
          </a:prstGeom>
        </p:spPr>
      </p:pic>
    </p:spTree>
    <p:extLst>
      <p:ext uri="{BB962C8B-B14F-4D97-AF65-F5344CB8AC3E}">
        <p14:creationId xmlns:p14="http://schemas.microsoft.com/office/powerpoint/2010/main" val="1174975477"/>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BA5701-560E-4464-B310-0D5DC4C5E104}"/>
              </a:ext>
            </a:extLst>
          </p:cNvPr>
          <p:cNvSpPr txBox="1"/>
          <p:nvPr/>
        </p:nvSpPr>
        <p:spPr>
          <a:xfrm>
            <a:off x="689317" y="464233"/>
            <a:ext cx="2451312" cy="769441"/>
          </a:xfrm>
          <a:prstGeom prst="rect">
            <a:avLst/>
          </a:prstGeom>
          <a:noFill/>
        </p:spPr>
        <p:txBody>
          <a:bodyPr wrap="none" rtlCol="0">
            <a:spAutoFit/>
          </a:bodyPr>
          <a:lstStyle/>
          <a:p>
            <a:r>
              <a:rPr lang="zh-CN" altLang="en-US" sz="4400" dirty="0">
                <a:latin typeface="腾讯体" panose="02010600010101010101" pitchFamily="2" charset="-122"/>
                <a:ea typeface="腾讯体" panose="02010600010101010101" pitchFamily="2" charset="-122"/>
              </a:rPr>
              <a:t>不足之处</a:t>
            </a:r>
          </a:p>
        </p:txBody>
      </p:sp>
      <p:sp>
        <p:nvSpPr>
          <p:cNvPr id="3" name="文本框 2">
            <a:extLst>
              <a:ext uri="{FF2B5EF4-FFF2-40B4-BE49-F238E27FC236}">
                <a16:creationId xmlns:a16="http://schemas.microsoft.com/office/drawing/2014/main" id="{BC157EEB-3722-4EF2-8453-6979B17F37A7}"/>
              </a:ext>
            </a:extLst>
          </p:cNvPr>
          <p:cNvSpPr txBox="1"/>
          <p:nvPr/>
        </p:nvSpPr>
        <p:spPr>
          <a:xfrm>
            <a:off x="689317" y="1633458"/>
            <a:ext cx="10905652" cy="3785652"/>
          </a:xfrm>
          <a:prstGeom prst="rect">
            <a:avLst/>
          </a:prstGeom>
          <a:noFill/>
        </p:spPr>
        <p:txBody>
          <a:bodyPr wrap="square" rtlCol="0">
            <a:spAutoFit/>
          </a:bodyPr>
          <a:lstStyle/>
          <a:p>
            <a:r>
              <a:rPr lang="en-US" altLang="zh-CN" sz="2000" dirty="0">
                <a:solidFill>
                  <a:srgbClr val="1E6FFF"/>
                </a:solidFill>
                <a:effectLst/>
                <a:latin typeface="腾讯体" panose="02010600010101010101" pitchFamily="2" charset="-122"/>
                <a:ea typeface="腾讯体" panose="02010600010101010101" pitchFamily="2" charset="-122"/>
                <a:cs typeface="Times New Roman" panose="02020603050405020304" pitchFamily="18" charset="0"/>
              </a:rPr>
              <a:t>1.</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定时器定时时间只能是遍历间隔的整数倍，可以使用基于升序链表的定时器容器、时间轮、时间堆来处理多个定时事件</a:t>
            </a:r>
          </a:p>
          <a:p>
            <a:endParaRPr lang="en-US" altLang="zh-CN" sz="2000" dirty="0">
              <a:solidFill>
                <a:srgbClr val="1E6FFF"/>
              </a:solidFill>
              <a:effectLst/>
              <a:latin typeface="腾讯体" panose="02010600010101010101" pitchFamily="2" charset="-122"/>
              <a:ea typeface="腾讯体" panose="02010600010101010101" pitchFamily="2" charset="-122"/>
              <a:cs typeface="Times New Roman" panose="02020603050405020304" pitchFamily="18" charset="0"/>
            </a:endParaRPr>
          </a:p>
          <a:p>
            <a:r>
              <a:rPr lang="en-US" altLang="zh-CN" sz="2000" dirty="0">
                <a:solidFill>
                  <a:srgbClr val="1E6FFF"/>
                </a:solidFill>
                <a:effectLst/>
                <a:latin typeface="腾讯体" panose="02010600010101010101" pitchFamily="2" charset="-122"/>
                <a:ea typeface="腾讯体" panose="02010600010101010101" pitchFamily="2" charset="-122"/>
                <a:cs typeface="Times New Roman" panose="02020603050405020304" pitchFamily="18" charset="0"/>
              </a:rPr>
              <a:t>2.</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某个</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Cache-Server</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宕机后，</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Master-Server</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无法立刻发现其宕机，此时</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	</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若</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Client</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访问宕机的</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Cache-Server</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，将无法连接，那么</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Client</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会去</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Master-Server</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拉取最的分布，但此时</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Master-Server</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并不知道</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Cache-	Server</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宕机，因此其内部的分布信息依然是旧的</a:t>
            </a:r>
          </a:p>
          <a:p>
            <a:endParaRPr lang="en-US" altLang="zh-CN" sz="2000" dirty="0">
              <a:solidFill>
                <a:srgbClr val="1E6FFF"/>
              </a:solidFill>
              <a:effectLst/>
              <a:latin typeface="腾讯体" panose="02010600010101010101" pitchFamily="2" charset="-122"/>
              <a:ea typeface="腾讯体" panose="02010600010101010101" pitchFamily="2" charset="-122"/>
              <a:cs typeface="Times New Roman" panose="02020603050405020304" pitchFamily="18" charset="0"/>
            </a:endParaRPr>
          </a:p>
          <a:p>
            <a:r>
              <a:rPr lang="en-US" altLang="zh-CN" sz="2000" dirty="0">
                <a:solidFill>
                  <a:srgbClr val="1E6FFF"/>
                </a:solidFill>
                <a:effectLst/>
                <a:latin typeface="腾讯体" panose="02010600010101010101" pitchFamily="2" charset="-122"/>
                <a:ea typeface="腾讯体" panose="02010600010101010101" pitchFamily="2" charset="-122"/>
                <a:cs typeface="Times New Roman" panose="02020603050405020304" pitchFamily="18" charset="0"/>
              </a:rPr>
              <a:t>3.</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在</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Client</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上线初期，将多次访问</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Master-Server</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以建立本地缓存，若很多</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Client</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仅仅只查询少量几次数据，则</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Client</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本地的</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Key-Address</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缓存可能无法被使用到，即在此种情况下</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Key-Address</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缓存失效，造成</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Master-Server</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压力增大</a:t>
            </a:r>
          </a:p>
          <a:p>
            <a:endParaRPr lang="en-US" altLang="zh-CN" sz="2000" dirty="0">
              <a:solidFill>
                <a:srgbClr val="1E6FFF"/>
              </a:solidFill>
              <a:effectLst/>
              <a:latin typeface="腾讯体" panose="02010600010101010101" pitchFamily="2" charset="-122"/>
              <a:ea typeface="腾讯体" panose="02010600010101010101" pitchFamily="2" charset="-122"/>
              <a:cs typeface="Times New Roman" panose="02020603050405020304" pitchFamily="18" charset="0"/>
            </a:endParaRPr>
          </a:p>
          <a:p>
            <a:r>
              <a:rPr lang="en-US" altLang="zh-CN" sz="2000" dirty="0">
                <a:solidFill>
                  <a:srgbClr val="1E6FFF"/>
                </a:solidFill>
                <a:effectLst/>
                <a:latin typeface="腾讯体" panose="02010600010101010101" pitchFamily="2" charset="-122"/>
                <a:ea typeface="腾讯体" panose="02010600010101010101" pitchFamily="2" charset="-122"/>
                <a:cs typeface="Times New Roman" panose="02020603050405020304" pitchFamily="18" charset="0"/>
              </a:rPr>
              <a:t>4.</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无法实现透明传输，数据包采用</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为控制符，</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Key</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或</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Value</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中出现</a:t>
            </a:r>
            <a:r>
              <a:rPr lang="en-US" altLang="zh-CN" sz="2000" dirty="0">
                <a:effectLst/>
                <a:latin typeface="腾讯体" panose="02010600010101010101" pitchFamily="2" charset="-122"/>
                <a:ea typeface="腾讯体" panose="02010600010101010101" pitchFamily="2" charset="-122"/>
                <a:cs typeface="Times New Roman" panose="02020603050405020304" pitchFamily="18" charset="0"/>
              </a:rPr>
              <a:t>'#’</a:t>
            </a:r>
            <a:r>
              <a:rPr lang="zh-CN" altLang="en-US" sz="2000" dirty="0">
                <a:effectLst/>
                <a:latin typeface="腾讯体" panose="02010600010101010101" pitchFamily="2" charset="-122"/>
                <a:ea typeface="腾讯体" panose="02010600010101010101" pitchFamily="2" charset="-122"/>
                <a:cs typeface="Times New Roman" panose="02020603050405020304" pitchFamily="18" charset="0"/>
              </a:rPr>
              <a:t>会产生错误</a:t>
            </a:r>
          </a:p>
        </p:txBody>
      </p:sp>
    </p:spTree>
    <p:extLst>
      <p:ext uri="{BB962C8B-B14F-4D97-AF65-F5344CB8AC3E}">
        <p14:creationId xmlns:p14="http://schemas.microsoft.com/office/powerpoint/2010/main" val="3486531586"/>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52632C8-DDEA-4A53-A0A0-3DFD5BA8572D}"/>
              </a:ext>
            </a:extLst>
          </p:cNvPr>
          <p:cNvSpPr>
            <a:spLocks noGrp="1"/>
          </p:cNvSpPr>
          <p:nvPr>
            <p:ph type="subTitle" idx="1"/>
          </p:nvPr>
        </p:nvSpPr>
        <p:spPr>
          <a:xfrm>
            <a:off x="1719622" y="2360488"/>
            <a:ext cx="9144000" cy="1655762"/>
          </a:xfrm>
        </p:spPr>
        <p:txBody>
          <a:bodyPr>
            <a:normAutofit/>
          </a:bodyPr>
          <a:lstStyle/>
          <a:p>
            <a:r>
              <a:rPr lang="en-US" altLang="zh-CN" sz="8000" dirty="0">
                <a:latin typeface="腾讯体" panose="02010600010101010101" charset="-122"/>
                <a:ea typeface="腾讯体" panose="02010600010101010101" charset="-122"/>
              </a:rPr>
              <a:t>Cache</a:t>
            </a:r>
            <a:endParaRPr lang="zh-CN" altLang="en-US" sz="8000" dirty="0">
              <a:latin typeface="腾讯体" panose="02010600010101010101" charset="-122"/>
              <a:ea typeface="腾讯体" panose="02010600010101010101" charset="-122"/>
            </a:endParaRPr>
          </a:p>
        </p:txBody>
      </p:sp>
    </p:spTree>
    <p:extLst>
      <p:ext uri="{BB962C8B-B14F-4D97-AF65-F5344CB8AC3E}">
        <p14:creationId xmlns:p14="http://schemas.microsoft.com/office/powerpoint/2010/main" val="43406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490B9-E868-4509-B3A6-0F8E3B8F2A79}"/>
              </a:ext>
            </a:extLst>
          </p:cNvPr>
          <p:cNvSpPr>
            <a:spLocks noGrp="1"/>
          </p:cNvSpPr>
          <p:nvPr>
            <p:ph type="title"/>
          </p:nvPr>
        </p:nvSpPr>
        <p:spPr/>
        <p:txBody>
          <a:bodyPr>
            <a:normAutofit/>
          </a:bodyPr>
          <a:lstStyle/>
          <a:p>
            <a:r>
              <a:rPr lang="zh-CN" altLang="en-US" sz="3200" dirty="0">
                <a:latin typeface="腾讯体" panose="02010600030101010101" charset="-122"/>
                <a:ea typeface="腾讯体" panose="02010600030101010101" charset="-122"/>
              </a:rPr>
              <a:t>主流程</a:t>
            </a:r>
          </a:p>
        </p:txBody>
      </p:sp>
      <p:sp>
        <p:nvSpPr>
          <p:cNvPr id="5" name="Rectangle 2">
            <a:extLst>
              <a:ext uri="{FF2B5EF4-FFF2-40B4-BE49-F238E27FC236}">
                <a16:creationId xmlns:a16="http://schemas.microsoft.com/office/drawing/2014/main" id="{DFD5F523-B95D-42B1-BA07-56E6A4C0D4E0}"/>
              </a:ext>
            </a:extLst>
          </p:cNvPr>
          <p:cNvSpPr>
            <a:spLocks noChangeArrowheads="1"/>
          </p:cNvSpPr>
          <p:nvPr/>
        </p:nvSpPr>
        <p:spPr bwMode="auto">
          <a:xfrm>
            <a:off x="3424136" y="15888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 name="图片 13">
            <a:extLst>
              <a:ext uri="{FF2B5EF4-FFF2-40B4-BE49-F238E27FC236}">
                <a16:creationId xmlns:a16="http://schemas.microsoft.com/office/drawing/2014/main" id="{72D37F5D-C7B6-4EDB-95AD-ABE340C7089C}"/>
              </a:ext>
            </a:extLst>
          </p:cNvPr>
          <p:cNvPicPr>
            <a:picLocks noChangeAspect="1"/>
          </p:cNvPicPr>
          <p:nvPr/>
        </p:nvPicPr>
        <p:blipFill>
          <a:blip r:embed="rId3"/>
          <a:stretch>
            <a:fillRect/>
          </a:stretch>
        </p:blipFill>
        <p:spPr>
          <a:xfrm>
            <a:off x="2699036" y="1234900"/>
            <a:ext cx="7403527" cy="4388200"/>
          </a:xfrm>
          <a:prstGeom prst="rect">
            <a:avLst/>
          </a:prstGeom>
        </p:spPr>
      </p:pic>
    </p:spTree>
    <p:extLst>
      <p:ext uri="{BB962C8B-B14F-4D97-AF65-F5344CB8AC3E}">
        <p14:creationId xmlns:p14="http://schemas.microsoft.com/office/powerpoint/2010/main" val="300131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56384-28BB-414B-A786-C24EB269936D}"/>
              </a:ext>
            </a:extLst>
          </p:cNvPr>
          <p:cNvSpPr>
            <a:spLocks noGrp="1"/>
          </p:cNvSpPr>
          <p:nvPr>
            <p:ph type="title"/>
          </p:nvPr>
        </p:nvSpPr>
        <p:spPr/>
        <p:txBody>
          <a:bodyPr>
            <a:normAutofit/>
          </a:bodyPr>
          <a:lstStyle/>
          <a:p>
            <a:r>
              <a:rPr lang="en-US" altLang="zh-CN" sz="3200" dirty="0">
                <a:latin typeface="腾讯体" panose="02010600010101010101" charset="-122"/>
                <a:ea typeface="腾讯体" panose="02010600010101010101" charset="-122"/>
              </a:rPr>
              <a:t>LRU</a:t>
            </a:r>
            <a:r>
              <a:rPr lang="zh-CN" altLang="en-US" sz="3200" dirty="0">
                <a:latin typeface="腾讯体" panose="02010600010101010101" charset="-122"/>
                <a:ea typeface="腾讯体" panose="02010600010101010101" charset="-122"/>
              </a:rPr>
              <a:t>缓存算法</a:t>
            </a:r>
          </a:p>
        </p:txBody>
      </p:sp>
      <p:sp>
        <p:nvSpPr>
          <p:cNvPr id="3" name="内容占位符 2">
            <a:extLst>
              <a:ext uri="{FF2B5EF4-FFF2-40B4-BE49-F238E27FC236}">
                <a16:creationId xmlns:a16="http://schemas.microsoft.com/office/drawing/2014/main" id="{172E6082-AC12-4762-838C-EDF8F32129AD}"/>
              </a:ext>
            </a:extLst>
          </p:cNvPr>
          <p:cNvSpPr>
            <a:spLocks noGrp="1"/>
          </p:cNvSpPr>
          <p:nvPr>
            <p:ph idx="1"/>
          </p:nvPr>
        </p:nvSpPr>
        <p:spPr>
          <a:xfrm>
            <a:off x="838200" y="1690688"/>
            <a:ext cx="4602804" cy="4351338"/>
          </a:xfrm>
        </p:spPr>
        <p:txBody>
          <a:bodyPr/>
          <a:lstStyle/>
          <a:p>
            <a:pPr marL="0" indent="0">
              <a:buNone/>
            </a:pPr>
            <a:r>
              <a:rPr lang="en-US" altLang="zh-CN" sz="1800" dirty="0" err="1">
                <a:solidFill>
                  <a:srgbClr val="1E6FFF"/>
                </a:solidFill>
                <a:latin typeface="腾讯体" panose="02010600010101010101" charset="-122"/>
                <a:ea typeface="腾讯体" panose="02010600010101010101" charset="-122"/>
              </a:rPr>
              <a:t>Hashmap</a:t>
            </a:r>
            <a:r>
              <a:rPr lang="en-US" altLang="zh-CN" sz="1800" dirty="0">
                <a:solidFill>
                  <a:srgbClr val="1E6FFF"/>
                </a:solidFill>
                <a:latin typeface="腾讯体" panose="02010600010101010101" charset="-122"/>
                <a:ea typeface="腾讯体" panose="02010600010101010101" charset="-122"/>
              </a:rPr>
              <a:t>+</a:t>
            </a:r>
            <a:r>
              <a:rPr lang="zh-CN" altLang="en-US" sz="1800" dirty="0">
                <a:solidFill>
                  <a:srgbClr val="1E6FFF"/>
                </a:solidFill>
                <a:latin typeface="腾讯体" panose="02010600010101010101" charset="-122"/>
                <a:ea typeface="腾讯体" panose="02010600010101010101" charset="-122"/>
              </a:rPr>
              <a:t> </a:t>
            </a:r>
            <a:r>
              <a:rPr lang="en-US" altLang="zh-CN" sz="1800" dirty="0" err="1">
                <a:solidFill>
                  <a:srgbClr val="1E6FFF"/>
                </a:solidFill>
                <a:latin typeface="腾讯体" panose="02010600010101010101" charset="-122"/>
                <a:ea typeface="腾讯体" panose="02010600010101010101" charset="-122"/>
              </a:rPr>
              <a:t>Doublelinkedlist</a:t>
            </a:r>
            <a:endParaRPr lang="en-US" altLang="zh-CN" sz="1800" dirty="0">
              <a:solidFill>
                <a:srgbClr val="1E6FFF"/>
              </a:solidFill>
              <a:latin typeface="腾讯体" panose="02010600010101010101" charset="-122"/>
              <a:ea typeface="腾讯体" panose="02010600010101010101" charset="-122"/>
            </a:endParaRPr>
          </a:p>
          <a:p>
            <a:pPr marL="0" indent="0">
              <a:buNone/>
            </a:pPr>
            <a:endParaRPr lang="en-US" altLang="zh-CN" sz="1800" dirty="0">
              <a:latin typeface="腾讯体" panose="02010600010101010101" charset="-122"/>
              <a:ea typeface="腾讯体" panose="02010600010101010101" charset="-122"/>
            </a:endParaRPr>
          </a:p>
          <a:p>
            <a:r>
              <a:rPr lang="zh-CN" altLang="en-US" sz="1800" dirty="0">
                <a:latin typeface="腾讯体" panose="02010600010101010101" charset="-122"/>
                <a:ea typeface="腾讯体" panose="02010600010101010101" charset="-122"/>
              </a:rPr>
              <a:t>取、存数据</a:t>
            </a:r>
            <a:endParaRPr lang="en-US" altLang="zh-CN" sz="1800" dirty="0">
              <a:latin typeface="腾讯体" panose="02010600010101010101" charset="-122"/>
              <a:ea typeface="腾讯体" panose="02010600010101010101" charset="-122"/>
            </a:endParaRPr>
          </a:p>
          <a:p>
            <a:pPr marL="0" indent="0">
              <a:buNone/>
            </a:pPr>
            <a:r>
              <a:rPr lang="en-US" altLang="zh-CN" sz="1800" dirty="0" err="1">
                <a:solidFill>
                  <a:srgbClr val="1E6FFF"/>
                </a:solidFill>
                <a:latin typeface="腾讯体" panose="02010600010101010101" charset="-122"/>
                <a:ea typeface="腾讯体" panose="02010600010101010101" charset="-122"/>
              </a:rPr>
              <a:t>Hashmap</a:t>
            </a:r>
            <a:endParaRPr lang="en-US" altLang="zh-CN" sz="1800" dirty="0">
              <a:solidFill>
                <a:srgbClr val="1E6FFF"/>
              </a:solidFill>
              <a:latin typeface="腾讯体" panose="02010600010101010101" charset="-122"/>
              <a:ea typeface="腾讯体" panose="02010600010101010101" charset="-122"/>
            </a:endParaRPr>
          </a:p>
          <a:p>
            <a:endParaRPr lang="en-US" altLang="zh-CN" sz="1800" dirty="0">
              <a:latin typeface="腾讯体" panose="02010600010101010101" charset="-122"/>
              <a:ea typeface="腾讯体" panose="02010600010101010101" charset="-122"/>
            </a:endParaRPr>
          </a:p>
          <a:p>
            <a:r>
              <a:rPr lang="zh-CN" altLang="en-US" sz="1800" dirty="0">
                <a:latin typeface="腾讯体" panose="02010600010101010101" charset="-122"/>
                <a:ea typeface="腾讯体" panose="02010600010101010101" charset="-122"/>
              </a:rPr>
              <a:t>新增和删除数据</a:t>
            </a:r>
            <a:endParaRPr lang="en-US" altLang="zh-CN" sz="1800" dirty="0">
              <a:latin typeface="腾讯体" panose="02010600010101010101" charset="-122"/>
              <a:ea typeface="腾讯体" panose="02010600010101010101" charset="-122"/>
            </a:endParaRPr>
          </a:p>
          <a:p>
            <a:pPr marL="0" indent="0">
              <a:buNone/>
            </a:pPr>
            <a:r>
              <a:rPr lang="en-US" altLang="zh-CN" sz="1800" dirty="0" err="1">
                <a:solidFill>
                  <a:srgbClr val="1E6FFF"/>
                </a:solidFill>
                <a:latin typeface="腾讯体" panose="02010600010101010101" charset="-122"/>
                <a:ea typeface="腾讯体" panose="02010600010101010101" charset="-122"/>
              </a:rPr>
              <a:t>Doublelinkedlist</a:t>
            </a:r>
            <a:endParaRPr lang="en-US" altLang="zh-CN" sz="1800" dirty="0">
              <a:solidFill>
                <a:srgbClr val="1E6FFF"/>
              </a:solidFill>
            </a:endParaRPr>
          </a:p>
          <a:p>
            <a:endParaRPr lang="zh-CN" altLang="en-US" dirty="0"/>
          </a:p>
        </p:txBody>
      </p:sp>
      <p:sp>
        <p:nvSpPr>
          <p:cNvPr id="9" name="文本框 8">
            <a:extLst>
              <a:ext uri="{FF2B5EF4-FFF2-40B4-BE49-F238E27FC236}">
                <a16:creationId xmlns:a16="http://schemas.microsoft.com/office/drawing/2014/main" id="{A9DF3905-7CD3-467D-99AB-7E2350E0FF48}"/>
              </a:ext>
            </a:extLst>
          </p:cNvPr>
          <p:cNvSpPr txBox="1"/>
          <p:nvPr/>
        </p:nvSpPr>
        <p:spPr>
          <a:xfrm>
            <a:off x="8167363" y="6458700"/>
            <a:ext cx="2315183" cy="369332"/>
          </a:xfrm>
          <a:prstGeom prst="rect">
            <a:avLst/>
          </a:prstGeom>
          <a:noFill/>
        </p:spPr>
        <p:txBody>
          <a:bodyPr wrap="square" rtlCol="0">
            <a:spAutoFit/>
          </a:bodyPr>
          <a:lstStyle/>
          <a:p>
            <a:r>
              <a:rPr lang="zh-CN" altLang="en-US" dirty="0">
                <a:latin typeface="腾讯体" panose="02010600010101010101" charset="-122"/>
                <a:ea typeface="腾讯体" panose="02010600010101010101" charset="-122"/>
              </a:rPr>
              <a:t>图 </a:t>
            </a:r>
            <a:r>
              <a:rPr lang="en-US" altLang="zh-CN" dirty="0">
                <a:latin typeface="腾讯体" panose="02010600010101010101" charset="-122"/>
                <a:ea typeface="腾讯体" panose="02010600010101010101" charset="-122"/>
              </a:rPr>
              <a:t>LRU</a:t>
            </a:r>
            <a:r>
              <a:rPr lang="zh-CN" altLang="en-US" dirty="0">
                <a:latin typeface="腾讯体" panose="02010600010101010101" charset="-122"/>
                <a:ea typeface="腾讯体" panose="02010600010101010101" charset="-122"/>
              </a:rPr>
              <a:t>原理</a:t>
            </a:r>
          </a:p>
        </p:txBody>
      </p:sp>
      <p:pic>
        <p:nvPicPr>
          <p:cNvPr id="11" name="图片 10">
            <a:extLst>
              <a:ext uri="{FF2B5EF4-FFF2-40B4-BE49-F238E27FC236}">
                <a16:creationId xmlns:a16="http://schemas.microsoft.com/office/drawing/2014/main" id="{FFCBCCAB-7FDE-4302-8D55-BE2481EEFFB7}"/>
              </a:ext>
            </a:extLst>
          </p:cNvPr>
          <p:cNvPicPr>
            <a:picLocks noChangeAspect="1"/>
          </p:cNvPicPr>
          <p:nvPr/>
        </p:nvPicPr>
        <p:blipFill>
          <a:blip r:embed="rId3"/>
          <a:stretch>
            <a:fillRect/>
          </a:stretch>
        </p:blipFill>
        <p:spPr>
          <a:xfrm>
            <a:off x="4681292" y="424500"/>
            <a:ext cx="7483328" cy="2846367"/>
          </a:xfrm>
          <a:prstGeom prst="rect">
            <a:avLst/>
          </a:prstGeom>
        </p:spPr>
      </p:pic>
      <p:pic>
        <p:nvPicPr>
          <p:cNvPr id="12" name="图片 11">
            <a:extLst>
              <a:ext uri="{FF2B5EF4-FFF2-40B4-BE49-F238E27FC236}">
                <a16:creationId xmlns:a16="http://schemas.microsoft.com/office/drawing/2014/main" id="{E0A61914-1E9F-4A88-8F2A-560085082DEA}"/>
              </a:ext>
            </a:extLst>
          </p:cNvPr>
          <p:cNvPicPr>
            <a:picLocks noChangeAspect="1"/>
          </p:cNvPicPr>
          <p:nvPr/>
        </p:nvPicPr>
        <p:blipFill>
          <a:blip r:embed="rId4"/>
          <a:stretch>
            <a:fillRect/>
          </a:stretch>
        </p:blipFill>
        <p:spPr>
          <a:xfrm>
            <a:off x="4681292" y="3512289"/>
            <a:ext cx="7510709" cy="2913711"/>
          </a:xfrm>
          <a:prstGeom prst="rect">
            <a:avLst/>
          </a:prstGeom>
        </p:spPr>
      </p:pic>
    </p:spTree>
    <p:extLst>
      <p:ext uri="{BB962C8B-B14F-4D97-AF65-F5344CB8AC3E}">
        <p14:creationId xmlns:p14="http://schemas.microsoft.com/office/powerpoint/2010/main" val="36410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490B9-E868-4509-B3A6-0F8E3B8F2A79}"/>
              </a:ext>
            </a:extLst>
          </p:cNvPr>
          <p:cNvSpPr>
            <a:spLocks noGrp="1"/>
          </p:cNvSpPr>
          <p:nvPr>
            <p:ph type="title"/>
          </p:nvPr>
        </p:nvSpPr>
        <p:spPr/>
        <p:txBody>
          <a:bodyPr>
            <a:normAutofit/>
          </a:bodyPr>
          <a:lstStyle/>
          <a:p>
            <a:r>
              <a:rPr lang="zh-CN" altLang="en-US" sz="3200" dirty="0">
                <a:latin typeface="腾讯体" panose="02010600030101010101" charset="-122"/>
                <a:ea typeface="腾讯体" panose="02010600030101010101" charset="-122"/>
              </a:rPr>
              <a:t>键值查询功能</a:t>
            </a:r>
          </a:p>
        </p:txBody>
      </p:sp>
      <p:sp>
        <p:nvSpPr>
          <p:cNvPr id="3" name="内容占位符 2">
            <a:extLst>
              <a:ext uri="{FF2B5EF4-FFF2-40B4-BE49-F238E27FC236}">
                <a16:creationId xmlns:a16="http://schemas.microsoft.com/office/drawing/2014/main" id="{94C2E043-A2C4-41B8-B071-E0856967D8E8}"/>
              </a:ext>
            </a:extLst>
          </p:cNvPr>
          <p:cNvSpPr>
            <a:spLocks noGrp="1"/>
          </p:cNvSpPr>
          <p:nvPr>
            <p:ph idx="1"/>
          </p:nvPr>
        </p:nvSpPr>
        <p:spPr/>
        <p:txBody>
          <a:bodyPr>
            <a:normAutofit/>
          </a:bodyPr>
          <a:lstStyle/>
          <a:p>
            <a:r>
              <a:rPr lang="zh-CN" altLang="en-US" sz="1800" dirty="0">
                <a:latin typeface="腾讯体" panose="02010600010101010101" charset="-122"/>
                <a:ea typeface="腾讯体" panose="02010600010101010101" charset="-122"/>
              </a:rPr>
              <a:t>键值写入</a:t>
            </a:r>
            <a:endParaRPr lang="en-US" altLang="zh-CN" sz="1800" dirty="0">
              <a:latin typeface="腾讯体" panose="02010600010101010101" charset="-122"/>
              <a:ea typeface="腾讯体" panose="02010600010101010101" charset="-122"/>
            </a:endParaRPr>
          </a:p>
          <a:p>
            <a:pPr marL="0" indent="0">
              <a:buNone/>
            </a:pPr>
            <a:r>
              <a:rPr lang="en-US" altLang="zh-CN" sz="1800" dirty="0">
                <a:solidFill>
                  <a:srgbClr val="1E6FFF"/>
                </a:solidFill>
                <a:latin typeface="腾讯体" panose="02010600010101010101" charset="-122"/>
                <a:ea typeface="腾讯体" panose="02010600010101010101" charset="-122"/>
              </a:rPr>
              <a:t>put(key, </a:t>
            </a:r>
            <a:r>
              <a:rPr lang="en-US" altLang="zh-CN" sz="1800" dirty="0" err="1">
                <a:solidFill>
                  <a:srgbClr val="1E6FFF"/>
                </a:solidFill>
                <a:latin typeface="腾讯体" panose="02010600010101010101" charset="-122"/>
                <a:ea typeface="腾讯体" panose="02010600010101010101" charset="-122"/>
              </a:rPr>
              <a:t>val</a:t>
            </a:r>
            <a:r>
              <a:rPr lang="en-US" altLang="zh-CN" sz="1800" dirty="0">
                <a:solidFill>
                  <a:srgbClr val="1E6FFF"/>
                </a:solidFill>
                <a:latin typeface="腾讯体" panose="02010600010101010101" charset="-122"/>
                <a:ea typeface="腾讯体" panose="02010600010101010101" charset="-122"/>
              </a:rPr>
              <a:t>)</a:t>
            </a:r>
          </a:p>
          <a:p>
            <a:pPr marL="0" indent="0">
              <a:buNone/>
            </a:pPr>
            <a:endParaRPr lang="en-US" altLang="zh-CN" sz="1800" dirty="0">
              <a:latin typeface="腾讯体" panose="02010600010101010101" charset="-122"/>
              <a:ea typeface="腾讯体" panose="02010600010101010101" charset="-122"/>
            </a:endParaRPr>
          </a:p>
          <a:p>
            <a:r>
              <a:rPr lang="zh-CN" altLang="en-US" sz="1800" dirty="0">
                <a:latin typeface="腾讯体" panose="02010600010101010101" charset="-122"/>
                <a:ea typeface="腾讯体" panose="02010600010101010101" charset="-122"/>
              </a:rPr>
              <a:t>键值读取</a:t>
            </a:r>
            <a:endParaRPr lang="en-US" altLang="zh-CN" sz="1800" dirty="0">
              <a:latin typeface="腾讯体" panose="02010600010101010101" charset="-122"/>
              <a:ea typeface="腾讯体" panose="02010600010101010101" charset="-122"/>
            </a:endParaRPr>
          </a:p>
          <a:p>
            <a:r>
              <a:rPr lang="en-US" altLang="zh-CN" sz="1800" dirty="0">
                <a:solidFill>
                  <a:srgbClr val="1E6FFF"/>
                </a:solidFill>
                <a:latin typeface="腾讯体" panose="02010600010101010101" charset="-122"/>
                <a:ea typeface="腾讯体" panose="02010600010101010101" charset="-122"/>
              </a:rPr>
              <a:t>get(key)</a:t>
            </a:r>
          </a:p>
          <a:p>
            <a:pPr marL="0" indent="0">
              <a:buNone/>
            </a:pPr>
            <a:endParaRPr lang="en-US" altLang="zh-CN" sz="1800" dirty="0">
              <a:latin typeface="腾讯体" panose="02010600010101010101" charset="-122"/>
              <a:ea typeface="腾讯体" panose="02010600010101010101" charset="-122"/>
            </a:endParaRPr>
          </a:p>
          <a:p>
            <a:r>
              <a:rPr lang="zh-CN" altLang="en-US" sz="1800" dirty="0">
                <a:latin typeface="腾讯体" panose="02010600010101010101" charset="-122"/>
                <a:ea typeface="腾讯体" panose="02010600010101010101" charset="-122"/>
              </a:rPr>
              <a:t>线程调用与同步 </a:t>
            </a:r>
            <a:endParaRPr lang="en-US" altLang="zh-CN" sz="1800" dirty="0">
              <a:latin typeface="腾讯体" panose="02010600010101010101" charset="-122"/>
              <a:ea typeface="腾讯体" panose="02010600010101010101" charset="-122"/>
            </a:endParaRPr>
          </a:p>
          <a:p>
            <a:pPr marL="0" indent="0">
              <a:buNone/>
            </a:pPr>
            <a:r>
              <a:rPr lang="en-US" altLang="zh-CN" sz="1800" dirty="0">
                <a:solidFill>
                  <a:srgbClr val="1E6FFF"/>
                </a:solidFill>
                <a:latin typeface="腾讯体" panose="02010600010101010101" charset="-122"/>
                <a:ea typeface="腾讯体" panose="02010600010101010101" charset="-122"/>
              </a:rPr>
              <a:t>future-promise</a:t>
            </a:r>
            <a:r>
              <a:rPr lang="zh-CN" altLang="en-US" sz="1800" dirty="0">
                <a:latin typeface="腾讯体" panose="02010600010101010101" charset="-122"/>
                <a:ea typeface="腾讯体" panose="02010600010101010101" charset="-122"/>
              </a:rPr>
              <a:t> </a:t>
            </a:r>
          </a:p>
        </p:txBody>
      </p:sp>
      <p:sp>
        <p:nvSpPr>
          <p:cNvPr id="5" name="Rectangle 2">
            <a:extLst>
              <a:ext uri="{FF2B5EF4-FFF2-40B4-BE49-F238E27FC236}">
                <a16:creationId xmlns:a16="http://schemas.microsoft.com/office/drawing/2014/main" id="{DFD5F523-B95D-42B1-BA07-56E6A4C0D4E0}"/>
              </a:ext>
            </a:extLst>
          </p:cNvPr>
          <p:cNvSpPr>
            <a:spLocks noChangeArrowheads="1"/>
          </p:cNvSpPr>
          <p:nvPr/>
        </p:nvSpPr>
        <p:spPr bwMode="auto">
          <a:xfrm>
            <a:off x="3424136" y="15888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31E32C8A-F735-4784-9503-117AEFC361CE}"/>
              </a:ext>
            </a:extLst>
          </p:cNvPr>
          <p:cNvGraphicFramePr>
            <a:graphicFrameLocks noChangeAspect="1"/>
          </p:cNvGraphicFramePr>
          <p:nvPr>
            <p:extLst>
              <p:ext uri="{D42A27DB-BD31-4B8C-83A1-F6EECF244321}">
                <p14:modId xmlns:p14="http://schemas.microsoft.com/office/powerpoint/2010/main" val="690248319"/>
              </p:ext>
            </p:extLst>
          </p:nvPr>
        </p:nvGraphicFramePr>
        <p:xfrm>
          <a:off x="4495621" y="1985329"/>
          <a:ext cx="6664325" cy="3425825"/>
        </p:xfrm>
        <a:graphic>
          <a:graphicData uri="http://schemas.openxmlformats.org/presentationml/2006/ole">
            <mc:AlternateContent xmlns:mc="http://schemas.openxmlformats.org/markup-compatibility/2006">
              <mc:Choice xmlns:v="urn:schemas-microsoft-com:vml" Requires="v">
                <p:oleObj spid="_x0000_s2067" name="Visio" r:id="rId4" imgW="6316246" imgH="3250346" progId="Visio.Drawing.15">
                  <p:embed/>
                </p:oleObj>
              </mc:Choice>
              <mc:Fallback>
                <p:oleObj name="Visio" r:id="rId4" imgW="6316246" imgH="3250346" progId="Visio.Drawing.15">
                  <p:embed/>
                  <p:pic>
                    <p:nvPicPr>
                      <p:cNvPr id="7" name="对象 6">
                        <a:extLst>
                          <a:ext uri="{FF2B5EF4-FFF2-40B4-BE49-F238E27FC236}">
                            <a16:creationId xmlns:a16="http://schemas.microsoft.com/office/drawing/2014/main" id="{31E32C8A-F735-4784-9503-117AEFC361CE}"/>
                          </a:ext>
                        </a:extLst>
                      </p:cNvPr>
                      <p:cNvPicPr>
                        <a:picLocks noChangeAspect="1" noChangeArrowheads="1"/>
                      </p:cNvPicPr>
                      <p:nvPr/>
                    </p:nvPicPr>
                    <p:blipFill>
                      <a:blip r:embed="rId5"/>
                      <a:srcRect/>
                      <a:stretch>
                        <a:fillRect/>
                      </a:stretch>
                    </p:blipFill>
                    <p:spPr bwMode="auto">
                      <a:xfrm>
                        <a:off x="4495621" y="1985329"/>
                        <a:ext cx="6664325" cy="3425825"/>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id="{4BA96919-4DFF-451A-80E6-249A003C5F5D}"/>
              </a:ext>
            </a:extLst>
          </p:cNvPr>
          <p:cNvSpPr txBox="1"/>
          <p:nvPr/>
        </p:nvSpPr>
        <p:spPr>
          <a:xfrm>
            <a:off x="7460387" y="5807631"/>
            <a:ext cx="1659429" cy="369332"/>
          </a:xfrm>
          <a:prstGeom prst="rect">
            <a:avLst/>
          </a:prstGeom>
          <a:noFill/>
        </p:spPr>
        <p:txBody>
          <a:bodyPr wrap="none" rtlCol="0">
            <a:spAutoFit/>
          </a:bodyPr>
          <a:lstStyle/>
          <a:p>
            <a:r>
              <a:rPr lang="zh-CN" altLang="en-US" dirty="0">
                <a:latin typeface="腾讯体" panose="02010600010101010101" charset="-122"/>
                <a:ea typeface="腾讯体" panose="02010600010101010101" charset="-122"/>
              </a:rPr>
              <a:t>图 线程池原理</a:t>
            </a:r>
          </a:p>
        </p:txBody>
      </p:sp>
    </p:spTree>
    <p:extLst>
      <p:ext uri="{BB962C8B-B14F-4D97-AF65-F5344CB8AC3E}">
        <p14:creationId xmlns:p14="http://schemas.microsoft.com/office/powerpoint/2010/main" val="149593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0863247-5B67-4947-851D-E9F4E4539BB3}"/>
              </a:ext>
            </a:extLst>
          </p:cNvPr>
          <p:cNvSpPr txBox="1"/>
          <p:nvPr/>
        </p:nvSpPr>
        <p:spPr>
          <a:xfrm>
            <a:off x="3942055" y="2767280"/>
            <a:ext cx="4307889" cy="1323439"/>
          </a:xfrm>
          <a:prstGeom prst="rect">
            <a:avLst/>
          </a:prstGeom>
          <a:noFill/>
        </p:spPr>
        <p:txBody>
          <a:bodyPr wrap="square" rtlCol="0">
            <a:spAutoFit/>
          </a:bodyPr>
          <a:lstStyle/>
          <a:p>
            <a:r>
              <a:rPr lang="en-US" altLang="zh-CN" sz="8000" dirty="0">
                <a:latin typeface="腾讯体" panose="02010600010101010101" pitchFamily="2" charset="-122"/>
                <a:ea typeface="腾讯体" panose="02010600010101010101" pitchFamily="2" charset="-122"/>
              </a:rPr>
              <a:t>Master</a:t>
            </a:r>
            <a:endParaRPr lang="zh-CN" altLang="en-US" sz="8000" dirty="0">
              <a:latin typeface="腾讯体" panose="02010600010101010101" pitchFamily="2" charset="-122"/>
              <a:ea typeface="腾讯体" panose="02010600010101010101" pitchFamily="2" charset="-122"/>
            </a:endParaRPr>
          </a:p>
        </p:txBody>
      </p:sp>
    </p:spTree>
    <p:extLst>
      <p:ext uri="{BB962C8B-B14F-4D97-AF65-F5344CB8AC3E}">
        <p14:creationId xmlns:p14="http://schemas.microsoft.com/office/powerpoint/2010/main" val="836284108"/>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61FA1E-7CA6-4227-A062-450905DF2FAE}"/>
              </a:ext>
            </a:extLst>
          </p:cNvPr>
          <p:cNvSpPr>
            <a:spLocks noGrp="1"/>
          </p:cNvSpPr>
          <p:nvPr>
            <p:ph idx="1"/>
          </p:nvPr>
        </p:nvSpPr>
        <p:spPr/>
        <p:txBody>
          <a:bodyPr>
            <a:normAutofit/>
          </a:bodyPr>
          <a:lstStyle/>
          <a:p>
            <a:endParaRPr lang="en-US" altLang="zh-CN" sz="1800" dirty="0">
              <a:latin typeface="腾讯体" panose="02010600010101010101" charset="-122"/>
              <a:ea typeface="腾讯体" panose="02010600010101010101" charset="-122"/>
            </a:endParaRPr>
          </a:p>
          <a:p>
            <a:r>
              <a:rPr lang="en-US" altLang="zh-CN" sz="1800" dirty="0">
                <a:latin typeface="腾讯体" panose="02010600010101010101" charset="-122"/>
                <a:ea typeface="腾讯体" panose="02010600010101010101" charset="-122"/>
              </a:rPr>
              <a:t>cache</a:t>
            </a:r>
            <a:r>
              <a:rPr lang="zh-CN" altLang="en-US" sz="1800" dirty="0">
                <a:latin typeface="腾讯体" panose="02010600010101010101" charset="-122"/>
                <a:ea typeface="腾讯体" panose="02010600010101010101" charset="-122"/>
              </a:rPr>
              <a:t>上传心跳包</a:t>
            </a:r>
            <a:endParaRPr lang="en-US" altLang="zh-CN" sz="1800" dirty="0">
              <a:latin typeface="腾讯体" panose="02010600010101010101" charset="-122"/>
              <a:ea typeface="腾讯体" panose="02010600010101010101" charset="-122"/>
            </a:endParaRPr>
          </a:p>
          <a:p>
            <a:endParaRPr lang="en-US" altLang="zh-CN" sz="1800" dirty="0">
              <a:latin typeface="腾讯体" panose="02010600010101010101" charset="-122"/>
              <a:ea typeface="腾讯体" panose="02010600010101010101" charset="-122"/>
            </a:endParaRPr>
          </a:p>
          <a:p>
            <a:r>
              <a:rPr lang="en-US" altLang="zh-CN" sz="1800" dirty="0">
                <a:latin typeface="腾讯体" panose="02010600010101010101" charset="-122"/>
                <a:ea typeface="腾讯体" panose="02010600010101010101" charset="-122"/>
              </a:rPr>
              <a:t>Master</a:t>
            </a:r>
            <a:r>
              <a:rPr lang="zh-CN" altLang="en-US" sz="1800" dirty="0">
                <a:latin typeface="腾讯体" panose="02010600010101010101" charset="-122"/>
                <a:ea typeface="腾讯体" panose="02010600010101010101" charset="-122"/>
              </a:rPr>
              <a:t>回复主从状态</a:t>
            </a:r>
            <a:endParaRPr lang="en-US" altLang="zh-CN" sz="1800" dirty="0">
              <a:latin typeface="腾讯体" panose="02010600010101010101" charset="-122"/>
              <a:ea typeface="腾讯体" panose="02010600010101010101" charset="-122"/>
            </a:endParaRPr>
          </a:p>
          <a:p>
            <a:endParaRPr lang="en-US" altLang="zh-CN" sz="1800" dirty="0">
              <a:latin typeface="腾讯体" panose="02010600010101010101" charset="-122"/>
              <a:ea typeface="腾讯体" panose="02010600010101010101" charset="-122"/>
            </a:endParaRPr>
          </a:p>
          <a:p>
            <a:r>
              <a:rPr lang="zh-CN" altLang="en-US" sz="1800" dirty="0">
                <a:latin typeface="腾讯体" panose="02010600010101010101" charset="-122"/>
                <a:ea typeface="腾讯体" panose="02010600010101010101" charset="-122"/>
              </a:rPr>
              <a:t>每隔一段时间重复上述操作</a:t>
            </a:r>
            <a:endParaRPr lang="en-US" altLang="zh-CN" sz="1800" dirty="0">
              <a:latin typeface="腾讯体" panose="02010600010101010101" charset="-122"/>
              <a:ea typeface="腾讯体" panose="02010600010101010101" charset="-122"/>
            </a:endParaRPr>
          </a:p>
          <a:p>
            <a:endParaRPr lang="en-US" altLang="zh-CN" sz="1800" dirty="0">
              <a:latin typeface="腾讯体" panose="02010600010101010101" charset="-122"/>
              <a:ea typeface="腾讯体" panose="02010600010101010101" charset="-122"/>
            </a:endParaRPr>
          </a:p>
          <a:p>
            <a:r>
              <a:rPr lang="zh-CN" altLang="en-US" sz="1800" dirty="0">
                <a:latin typeface="腾讯体" panose="02010600010101010101" charset="-122"/>
                <a:ea typeface="腾讯体" panose="02010600010101010101" charset="-122"/>
              </a:rPr>
              <a:t>固定时间内未收到心跳包则采取容灾操作</a:t>
            </a:r>
            <a:endParaRPr lang="en-US" altLang="zh-CN" sz="1800" dirty="0">
              <a:latin typeface="腾讯体" panose="02010600010101010101" charset="-122"/>
              <a:ea typeface="腾讯体" panose="02010600010101010101" charset="-122"/>
            </a:endParaRPr>
          </a:p>
          <a:p>
            <a:endParaRPr lang="zh-CN" altLang="en-US" sz="1800" dirty="0">
              <a:latin typeface="腾讯体" panose="02010600010101010101" charset="-122"/>
              <a:ea typeface="腾讯体" panose="02010600010101010101" charset="-122"/>
            </a:endParaRPr>
          </a:p>
        </p:txBody>
      </p:sp>
      <p:sp>
        <p:nvSpPr>
          <p:cNvPr id="4" name="标题 1">
            <a:extLst>
              <a:ext uri="{FF2B5EF4-FFF2-40B4-BE49-F238E27FC236}">
                <a16:creationId xmlns:a16="http://schemas.microsoft.com/office/drawing/2014/main" id="{1344A578-8C66-4142-8831-2C088B9C49ED}"/>
              </a:ext>
            </a:extLst>
          </p:cNvPr>
          <p:cNvSpPr>
            <a:spLocks noGrp="1"/>
          </p:cNvSpPr>
          <p:nvPr>
            <p:ph type="title"/>
          </p:nvPr>
        </p:nvSpPr>
        <p:spPr>
          <a:xfrm>
            <a:off x="838200" y="365125"/>
            <a:ext cx="10515600" cy="1325563"/>
          </a:xfrm>
        </p:spPr>
        <p:txBody>
          <a:bodyPr>
            <a:normAutofit/>
          </a:bodyPr>
          <a:lstStyle/>
          <a:p>
            <a:r>
              <a:rPr lang="zh-CN" altLang="en-US" sz="3200" dirty="0">
                <a:latin typeface="腾讯体" panose="02010600010101010101" charset="-122"/>
                <a:ea typeface="腾讯体" panose="02010600010101010101" charset="-122"/>
              </a:rPr>
              <a:t>心跳功能</a:t>
            </a:r>
          </a:p>
        </p:txBody>
      </p:sp>
      <p:pic>
        <p:nvPicPr>
          <p:cNvPr id="5" name="图片 4">
            <a:extLst>
              <a:ext uri="{FF2B5EF4-FFF2-40B4-BE49-F238E27FC236}">
                <a16:creationId xmlns:a16="http://schemas.microsoft.com/office/drawing/2014/main" id="{9E194416-FDBD-4358-88BC-553320C28FD7}"/>
              </a:ext>
            </a:extLst>
          </p:cNvPr>
          <p:cNvPicPr>
            <a:picLocks noChangeAspect="1"/>
          </p:cNvPicPr>
          <p:nvPr/>
        </p:nvPicPr>
        <p:blipFill>
          <a:blip r:embed="rId3"/>
          <a:stretch>
            <a:fillRect/>
          </a:stretch>
        </p:blipFill>
        <p:spPr>
          <a:xfrm>
            <a:off x="6232073" y="1421600"/>
            <a:ext cx="5179341" cy="5071275"/>
          </a:xfrm>
          <a:prstGeom prst="rect">
            <a:avLst/>
          </a:prstGeom>
        </p:spPr>
      </p:pic>
    </p:spTree>
    <p:extLst>
      <p:ext uri="{BB962C8B-B14F-4D97-AF65-F5344CB8AC3E}">
        <p14:creationId xmlns:p14="http://schemas.microsoft.com/office/powerpoint/2010/main" val="3397797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5103C65F-2F05-4D32-8F69-F5E529DBA7B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a:extLst>
              <a:ext uri="{FF2B5EF4-FFF2-40B4-BE49-F238E27FC236}">
                <a16:creationId xmlns:a16="http://schemas.microsoft.com/office/drawing/2014/main" id="{126A41D2-D58F-4ADB-9E4F-7186AE6A2DB8}"/>
              </a:ext>
            </a:extLst>
          </p:cNvPr>
          <p:cNvGraphicFramePr>
            <a:graphicFrameLocks noChangeAspect="1"/>
          </p:cNvGraphicFramePr>
          <p:nvPr/>
        </p:nvGraphicFramePr>
        <p:xfrm>
          <a:off x="5765495" y="1955376"/>
          <a:ext cx="5965825" cy="4351337"/>
        </p:xfrm>
        <a:graphic>
          <a:graphicData uri="http://schemas.openxmlformats.org/presentationml/2006/ole">
            <mc:AlternateContent xmlns:mc="http://schemas.openxmlformats.org/markup-compatibility/2006">
              <mc:Choice xmlns:v="urn:schemas-microsoft-com:vml" Requires="v">
                <p:oleObj spid="_x0000_s3091" name="Visio" r:id="rId4" imgW="3771855" imgH="2752672" progId="Visio.Drawing.15">
                  <p:embed/>
                </p:oleObj>
              </mc:Choice>
              <mc:Fallback>
                <p:oleObj name="Visio" r:id="rId4" imgW="3771855" imgH="2752672" progId="Visio.Drawing.15">
                  <p:embed/>
                  <p:pic>
                    <p:nvPicPr>
                      <p:cNvPr id="13" name="对象 12">
                        <a:extLst>
                          <a:ext uri="{FF2B5EF4-FFF2-40B4-BE49-F238E27FC236}">
                            <a16:creationId xmlns:a16="http://schemas.microsoft.com/office/drawing/2014/main" id="{126A41D2-D58F-4ADB-9E4F-7186AE6A2D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5495" y="1955376"/>
                        <a:ext cx="5965825" cy="4351337"/>
                      </a:xfrm>
                      <a:prstGeom prst="rect">
                        <a:avLst/>
                      </a:prstGeom>
                      <a:noFill/>
                    </p:spPr>
                  </p:pic>
                </p:oleObj>
              </mc:Fallback>
            </mc:AlternateContent>
          </a:graphicData>
        </a:graphic>
      </p:graphicFrame>
      <p:sp>
        <p:nvSpPr>
          <p:cNvPr id="17" name="标题 1">
            <a:extLst>
              <a:ext uri="{FF2B5EF4-FFF2-40B4-BE49-F238E27FC236}">
                <a16:creationId xmlns:a16="http://schemas.microsoft.com/office/drawing/2014/main" id="{A2491BA8-E479-409D-8AE2-24EC62D2ACAE}"/>
              </a:ext>
            </a:extLst>
          </p:cNvPr>
          <p:cNvSpPr>
            <a:spLocks noGrp="1"/>
          </p:cNvSpPr>
          <p:nvPr>
            <p:ph type="title"/>
          </p:nvPr>
        </p:nvSpPr>
        <p:spPr>
          <a:xfrm>
            <a:off x="838200" y="365125"/>
            <a:ext cx="10515600" cy="1325563"/>
          </a:xfrm>
        </p:spPr>
        <p:txBody>
          <a:bodyPr>
            <a:normAutofit/>
          </a:bodyPr>
          <a:lstStyle/>
          <a:p>
            <a:r>
              <a:rPr lang="en-US" altLang="zh-CN" sz="3200" dirty="0">
                <a:latin typeface="腾讯体" panose="02010600010101010101" charset="-122"/>
                <a:ea typeface="腾讯体" panose="02010600010101010101" charset="-122"/>
              </a:rPr>
              <a:t>Cache</a:t>
            </a:r>
            <a:r>
              <a:rPr lang="zh-CN" altLang="en-US" sz="3200" dirty="0">
                <a:latin typeface="腾讯体" panose="02010600010101010101" charset="-122"/>
                <a:ea typeface="腾讯体" panose="02010600010101010101" charset="-122"/>
              </a:rPr>
              <a:t>扩容功能</a:t>
            </a:r>
          </a:p>
        </p:txBody>
      </p:sp>
      <p:sp>
        <p:nvSpPr>
          <p:cNvPr id="18" name="文本框 17">
            <a:extLst>
              <a:ext uri="{FF2B5EF4-FFF2-40B4-BE49-F238E27FC236}">
                <a16:creationId xmlns:a16="http://schemas.microsoft.com/office/drawing/2014/main" id="{70ED988F-1963-43AE-993E-CED3B4EC79AB}"/>
              </a:ext>
            </a:extLst>
          </p:cNvPr>
          <p:cNvSpPr txBox="1"/>
          <p:nvPr/>
        </p:nvSpPr>
        <p:spPr>
          <a:xfrm>
            <a:off x="838201" y="1951672"/>
            <a:ext cx="4927294" cy="563231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腾讯体" panose="02010600010101010101" charset="-122"/>
                <a:ea typeface="腾讯体" panose="02010600010101010101" charset="-122"/>
              </a:rPr>
              <a:t>上线</a:t>
            </a:r>
            <a:r>
              <a:rPr lang="en-US" altLang="zh-CN" dirty="0" err="1">
                <a:latin typeface="腾讯体" panose="02010600010101010101" charset="-122"/>
                <a:ea typeface="腾讯体" panose="02010600010101010101" charset="-122"/>
              </a:rPr>
              <a:t>new_cache</a:t>
            </a:r>
            <a:r>
              <a:rPr lang="zh-CN" altLang="en-US" dirty="0">
                <a:latin typeface="腾讯体" panose="02010600010101010101" charset="-122"/>
                <a:ea typeface="腾讯体" panose="02010600010101010101" charset="-122"/>
              </a:rPr>
              <a:t>，发送心跳包</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Master</a:t>
            </a:r>
            <a:r>
              <a:rPr lang="zh-CN" altLang="en-US" dirty="0">
                <a:latin typeface="腾讯体" panose="02010600010101010101" charset="-122"/>
                <a:ea typeface="腾讯体" panose="02010600010101010101" charset="-122"/>
              </a:rPr>
              <a:t>初始化</a:t>
            </a:r>
            <a:r>
              <a:rPr lang="en-US" altLang="zh-CN" dirty="0" err="1">
                <a:latin typeface="腾讯体" panose="02010600010101010101" charset="-122"/>
                <a:ea typeface="腾讯体" panose="02010600010101010101" charset="-122"/>
              </a:rPr>
              <a:t>new_cache</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Master</a:t>
            </a:r>
            <a:r>
              <a:rPr lang="zh-CN" altLang="en-US" dirty="0">
                <a:latin typeface="腾讯体" panose="02010600010101010101" charset="-122"/>
                <a:ea typeface="腾讯体" panose="02010600010101010101" charset="-122"/>
              </a:rPr>
              <a:t>广播新节点地址</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err="1">
                <a:latin typeface="腾讯体" panose="02010600010101010101" charset="-122"/>
                <a:ea typeface="腾讯体" panose="02010600010101010101" charset="-122"/>
              </a:rPr>
              <a:t>Other_cache</a:t>
            </a:r>
            <a:r>
              <a:rPr lang="zh-CN" altLang="en-US" dirty="0">
                <a:latin typeface="腾讯体" panose="02010600010101010101" charset="-122"/>
                <a:ea typeface="腾讯体" panose="02010600010101010101" charset="-122"/>
              </a:rPr>
              <a:t>更新地址表</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342900" indent="-342900">
              <a:buAutoNum type="arabicPeriod" startAt="2"/>
            </a:pPr>
            <a:endParaRPr lang="en-US" altLang="zh-CN" dirty="0">
              <a:latin typeface="腾讯体" panose="02010600010101010101" charset="-122"/>
              <a:ea typeface="腾讯体" panose="02010600010101010101" charset="-122"/>
            </a:endParaRPr>
          </a:p>
          <a:p>
            <a:pPr marL="342900" indent="-342900">
              <a:buAutoNum type="arabicPeriod" startAt="2"/>
            </a:pPr>
            <a:endParaRPr lang="en-US" altLang="zh-CN" dirty="0">
              <a:latin typeface="腾讯体" panose="02010600010101010101" charset="-122"/>
              <a:ea typeface="腾讯体" panose="02010600010101010101" charset="-122"/>
            </a:endParaRPr>
          </a:p>
          <a:p>
            <a:pPr marL="342900" indent="-342900">
              <a:buAutoNum type="arabicPeriod" startAt="2"/>
            </a:pPr>
            <a:endParaRPr lang="en-US" altLang="zh-CN" dirty="0">
              <a:solidFill>
                <a:schemeClr val="accent2">
                  <a:lumMod val="75000"/>
                </a:schemeClr>
              </a:solidFill>
            </a:endParaRPr>
          </a:p>
          <a:p>
            <a:endParaRPr lang="en-US" altLang="zh-CN" dirty="0">
              <a:solidFill>
                <a:schemeClr val="accent2">
                  <a:lumMod val="75000"/>
                </a:schemeClr>
              </a:solidFill>
            </a:endParaRPr>
          </a:p>
          <a:p>
            <a:endParaRPr lang="en-US" altLang="zh-CN" dirty="0">
              <a:solidFill>
                <a:schemeClr val="accent2">
                  <a:lumMod val="75000"/>
                </a:schemeClr>
              </a:solidFill>
            </a:endParaRPr>
          </a:p>
          <a:p>
            <a:endParaRPr lang="en-US" altLang="zh-CN" dirty="0">
              <a:solidFill>
                <a:schemeClr val="accent2">
                  <a:lumMod val="75000"/>
                </a:schemeClr>
              </a:solidFill>
            </a:endParaRPr>
          </a:p>
          <a:p>
            <a:endParaRPr lang="en-US" altLang="zh-CN" dirty="0">
              <a:solidFill>
                <a:schemeClr val="accent2">
                  <a:lumMod val="75000"/>
                </a:schemeClr>
              </a:solidFill>
            </a:endParaRPr>
          </a:p>
          <a:p>
            <a:endParaRPr lang="en-US" altLang="zh-CN" dirty="0"/>
          </a:p>
        </p:txBody>
      </p:sp>
    </p:spTree>
    <p:extLst>
      <p:ext uri="{BB962C8B-B14F-4D97-AF65-F5344CB8AC3E}">
        <p14:creationId xmlns:p14="http://schemas.microsoft.com/office/powerpoint/2010/main" val="2004724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ABAE0-105B-469D-ABEF-30B1964798B0}"/>
              </a:ext>
            </a:extLst>
          </p:cNvPr>
          <p:cNvSpPr>
            <a:spLocks noGrp="1"/>
          </p:cNvSpPr>
          <p:nvPr>
            <p:ph type="title"/>
          </p:nvPr>
        </p:nvSpPr>
        <p:spPr/>
        <p:txBody>
          <a:bodyPr>
            <a:normAutofit/>
          </a:bodyPr>
          <a:lstStyle/>
          <a:p>
            <a:r>
              <a:rPr lang="en-US" altLang="zh-CN" sz="3200" dirty="0">
                <a:latin typeface="腾讯体" panose="02010600010101010101" charset="-122"/>
                <a:ea typeface="腾讯体" panose="02010600010101010101" charset="-122"/>
              </a:rPr>
              <a:t>Cache</a:t>
            </a:r>
            <a:r>
              <a:rPr lang="zh-CN" altLang="en-US" sz="3200" dirty="0">
                <a:latin typeface="腾讯体" panose="02010600010101010101" charset="-122"/>
                <a:ea typeface="腾讯体" panose="02010600010101010101" charset="-122"/>
              </a:rPr>
              <a:t>缩容功能</a:t>
            </a:r>
          </a:p>
        </p:txBody>
      </p:sp>
      <p:sp>
        <p:nvSpPr>
          <p:cNvPr id="3" name="内容占位符 2">
            <a:extLst>
              <a:ext uri="{FF2B5EF4-FFF2-40B4-BE49-F238E27FC236}">
                <a16:creationId xmlns:a16="http://schemas.microsoft.com/office/drawing/2014/main" id="{2EBA4214-65BC-47C2-B0A7-15D80974C092}"/>
              </a:ext>
            </a:extLst>
          </p:cNvPr>
          <p:cNvSpPr>
            <a:spLocks noGrp="1"/>
          </p:cNvSpPr>
          <p:nvPr>
            <p:ph idx="1"/>
          </p:nvPr>
        </p:nvSpPr>
        <p:spPr>
          <a:xfrm>
            <a:off x="838200" y="1825625"/>
            <a:ext cx="5050277" cy="4351338"/>
          </a:xfrm>
        </p:spPr>
        <p:txBody>
          <a:bodyPr>
            <a:normAutofit/>
          </a:bodyPr>
          <a:lstStyle/>
          <a:p>
            <a:r>
              <a:rPr lang="en-US" altLang="zh-CN" sz="1800" dirty="0">
                <a:latin typeface="腾讯体" panose="02010600010101010101" charset="-122"/>
                <a:ea typeface="腾讯体" panose="02010600010101010101" charset="-122"/>
              </a:rPr>
              <a:t>Master</a:t>
            </a:r>
            <a:r>
              <a:rPr lang="zh-CN" altLang="en-US" sz="1800" dirty="0">
                <a:latin typeface="腾讯体" panose="02010600010101010101" charset="-122"/>
                <a:ea typeface="腾讯体" panose="02010600010101010101" charset="-122"/>
              </a:rPr>
              <a:t>广播</a:t>
            </a:r>
            <a:r>
              <a:rPr lang="en-US" altLang="zh-CN" sz="1800" dirty="0" err="1">
                <a:latin typeface="腾讯体" panose="02010600010101010101" charset="-122"/>
                <a:ea typeface="腾讯体" panose="02010600010101010101" charset="-122"/>
              </a:rPr>
              <a:t>dying_cache</a:t>
            </a:r>
            <a:r>
              <a:rPr lang="zh-CN" altLang="en-US" sz="1800" dirty="0">
                <a:latin typeface="腾讯体" panose="02010600010101010101" charset="-122"/>
                <a:ea typeface="腾讯体" panose="02010600010101010101" charset="-122"/>
              </a:rPr>
              <a:t>地址</a:t>
            </a:r>
            <a:endParaRPr lang="en-US" altLang="zh-CN" sz="1800" dirty="0">
              <a:solidFill>
                <a:schemeClr val="accent2">
                  <a:lumMod val="75000"/>
                </a:schemeClr>
              </a:solidFill>
              <a:latin typeface="腾讯体" panose="02010600010101010101" charset="-122"/>
              <a:ea typeface="腾讯体" panose="02010600010101010101" charset="-122"/>
            </a:endParaRPr>
          </a:p>
          <a:p>
            <a:endParaRPr lang="en-US" altLang="zh-CN" sz="1800" dirty="0">
              <a:latin typeface="腾讯体" panose="02010600010101010101" charset="-122"/>
              <a:ea typeface="腾讯体" panose="02010600010101010101" charset="-122"/>
            </a:endParaRPr>
          </a:p>
          <a:p>
            <a:r>
              <a:rPr lang="en-US" altLang="zh-CN" sz="1800" dirty="0" err="1">
                <a:latin typeface="腾讯体" panose="02010600010101010101" charset="-122"/>
                <a:ea typeface="腾讯体" panose="02010600010101010101" charset="-122"/>
              </a:rPr>
              <a:t>dying_cache</a:t>
            </a:r>
            <a:r>
              <a:rPr lang="zh-CN" altLang="en-US" sz="1800" dirty="0">
                <a:latin typeface="腾讯体" panose="02010600010101010101" charset="-122"/>
                <a:ea typeface="腾讯体" panose="02010600010101010101" charset="-122"/>
              </a:rPr>
              <a:t>迁移数据，其从节点关停，其它节点更新地址表</a:t>
            </a:r>
            <a:endParaRPr lang="en-US" altLang="zh-CN" sz="1800" dirty="0">
              <a:latin typeface="腾讯体" panose="02010600010101010101" charset="-122"/>
              <a:ea typeface="腾讯体" panose="02010600010101010101" charset="-122"/>
            </a:endParaRPr>
          </a:p>
          <a:p>
            <a:endParaRPr lang="en-US" altLang="zh-CN" sz="1800" dirty="0">
              <a:latin typeface="腾讯体" panose="02010600010101010101" charset="-122"/>
              <a:ea typeface="腾讯体" panose="02010600010101010101" charset="-122"/>
            </a:endParaRPr>
          </a:p>
          <a:p>
            <a:r>
              <a:rPr lang="en-US" altLang="zh-CN" sz="1800" dirty="0" err="1">
                <a:latin typeface="腾讯体" panose="02010600010101010101" charset="-122"/>
                <a:ea typeface="腾讯体" panose="02010600010101010101" charset="-122"/>
              </a:rPr>
              <a:t>dying_cache</a:t>
            </a:r>
            <a:r>
              <a:rPr lang="zh-CN" altLang="en-US" sz="1800" dirty="0">
                <a:latin typeface="腾讯体" panose="02010600010101010101" charset="-122"/>
                <a:ea typeface="腾讯体" panose="02010600010101010101" charset="-122"/>
              </a:rPr>
              <a:t>关停</a:t>
            </a:r>
            <a:endParaRPr lang="en-US" altLang="zh-CN" sz="1800" dirty="0">
              <a:latin typeface="腾讯体" panose="02010600010101010101" charset="-122"/>
              <a:ea typeface="腾讯体" panose="02010600010101010101" charset="-122"/>
            </a:endParaRPr>
          </a:p>
          <a:p>
            <a:endParaRPr lang="en-US" altLang="zh-CN" sz="1800" dirty="0">
              <a:latin typeface="腾讯体" panose="02010600010101010101" charset="-122"/>
              <a:ea typeface="腾讯体" panose="02010600010101010101" charset="-122"/>
            </a:endParaRPr>
          </a:p>
          <a:p>
            <a:r>
              <a:rPr lang="en-US" altLang="zh-CN" sz="1800" dirty="0">
                <a:latin typeface="腾讯体" panose="02010600010101010101" charset="-122"/>
                <a:ea typeface="腾讯体" panose="02010600010101010101" charset="-122"/>
              </a:rPr>
              <a:t>Master</a:t>
            </a:r>
            <a:r>
              <a:rPr lang="zh-CN" altLang="en-US" sz="1800" dirty="0">
                <a:latin typeface="腾讯体" panose="02010600010101010101" charset="-122"/>
                <a:ea typeface="腾讯体" panose="02010600010101010101" charset="-122"/>
              </a:rPr>
              <a:t>更新地址表</a:t>
            </a:r>
            <a:endParaRPr lang="en-US" altLang="zh-CN" sz="1800" dirty="0">
              <a:latin typeface="腾讯体" panose="02010600010101010101" charset="-122"/>
              <a:ea typeface="腾讯体" panose="02010600010101010101" charset="-122"/>
            </a:endParaRPr>
          </a:p>
          <a:p>
            <a:pPr marL="0" indent="0">
              <a:buNone/>
            </a:pPr>
            <a:endParaRPr lang="en-US" altLang="zh-CN" sz="1800" dirty="0">
              <a:latin typeface="腾讯体" panose="02010600010101010101" charset="-122"/>
              <a:ea typeface="腾讯体" panose="02010600010101010101" charset="-122"/>
            </a:endParaRPr>
          </a:p>
          <a:p>
            <a:pPr marL="0" indent="0">
              <a:buNone/>
            </a:pPr>
            <a:endParaRPr lang="en-US" altLang="zh-CN" sz="1800" dirty="0">
              <a:latin typeface="腾讯体" panose="02010600010101010101" charset="-122"/>
              <a:ea typeface="腾讯体" panose="02010600010101010101" charset="-122"/>
            </a:endParaRPr>
          </a:p>
          <a:p>
            <a:pPr marL="0" indent="0">
              <a:buNone/>
            </a:pPr>
            <a:endParaRPr lang="zh-CN" altLang="en-US" sz="1800" dirty="0">
              <a:latin typeface="腾讯体" panose="02010600010101010101" charset="-122"/>
              <a:ea typeface="腾讯体" panose="02010600010101010101" charset="-122"/>
            </a:endParaRPr>
          </a:p>
        </p:txBody>
      </p:sp>
      <p:sp>
        <p:nvSpPr>
          <p:cNvPr id="5" name="Rectangle 2">
            <a:extLst>
              <a:ext uri="{FF2B5EF4-FFF2-40B4-BE49-F238E27FC236}">
                <a16:creationId xmlns:a16="http://schemas.microsoft.com/office/drawing/2014/main" id="{BE378881-072F-4D68-98C0-40F0FFB68C81}"/>
              </a:ext>
            </a:extLst>
          </p:cNvPr>
          <p:cNvSpPr>
            <a:spLocks noChangeArrowheads="1"/>
          </p:cNvSpPr>
          <p:nvPr/>
        </p:nvSpPr>
        <p:spPr bwMode="auto">
          <a:xfrm>
            <a:off x="3455987" y="12710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8F41430C-8CD8-43B3-870C-9819B2CFF810}"/>
              </a:ext>
            </a:extLst>
          </p:cNvPr>
          <p:cNvGraphicFramePr>
            <a:graphicFrameLocks noChangeAspect="1"/>
          </p:cNvGraphicFramePr>
          <p:nvPr/>
        </p:nvGraphicFramePr>
        <p:xfrm>
          <a:off x="5590193" y="1271081"/>
          <a:ext cx="6505106" cy="5526291"/>
        </p:xfrm>
        <a:graphic>
          <a:graphicData uri="http://schemas.openxmlformats.org/presentationml/2006/ole">
            <mc:AlternateContent xmlns:mc="http://schemas.openxmlformats.org/markup-compatibility/2006">
              <mc:Choice xmlns:v="urn:schemas-microsoft-com:vml" Requires="v">
                <p:oleObj spid="_x0000_s4115" name="Visio" r:id="rId4" imgW="5486400" imgH="4314785" progId="Visio.Drawing.15">
                  <p:embed/>
                </p:oleObj>
              </mc:Choice>
              <mc:Fallback>
                <p:oleObj name="Visio" r:id="rId4" imgW="5486400" imgH="4314785" progId="Visio.Drawing.15">
                  <p:embed/>
                  <p:pic>
                    <p:nvPicPr>
                      <p:cNvPr id="6" name="对象 5">
                        <a:extLst>
                          <a:ext uri="{FF2B5EF4-FFF2-40B4-BE49-F238E27FC236}">
                            <a16:creationId xmlns:a16="http://schemas.microsoft.com/office/drawing/2014/main" id="{8F41430C-8CD8-43B3-870C-9819B2CFF8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0193" y="1271081"/>
                        <a:ext cx="6505106" cy="5526291"/>
                      </a:xfrm>
                      <a:prstGeom prst="rect">
                        <a:avLst/>
                      </a:prstGeom>
                      <a:noFill/>
                    </p:spPr>
                  </p:pic>
                </p:oleObj>
              </mc:Fallback>
            </mc:AlternateContent>
          </a:graphicData>
        </a:graphic>
      </p:graphicFrame>
    </p:spTree>
    <p:extLst>
      <p:ext uri="{BB962C8B-B14F-4D97-AF65-F5344CB8AC3E}">
        <p14:creationId xmlns:p14="http://schemas.microsoft.com/office/powerpoint/2010/main" val="123087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5736C9-FA26-4B44-9252-8A947F597462}"/>
              </a:ext>
            </a:extLst>
          </p:cNvPr>
          <p:cNvSpPr>
            <a:spLocks noGrp="1"/>
          </p:cNvSpPr>
          <p:nvPr>
            <p:ph type="title"/>
          </p:nvPr>
        </p:nvSpPr>
        <p:spPr/>
        <p:txBody>
          <a:bodyPr>
            <a:normAutofit/>
          </a:bodyPr>
          <a:lstStyle/>
          <a:p>
            <a:r>
              <a:rPr lang="zh-CN" altLang="en-US" sz="3200" dirty="0">
                <a:latin typeface="腾讯体" panose="02010600010101010101" charset="-122"/>
                <a:ea typeface="腾讯体" panose="02010600010101010101" charset="-122"/>
              </a:rPr>
              <a:t>容灾功能</a:t>
            </a:r>
          </a:p>
        </p:txBody>
      </p:sp>
      <p:sp>
        <p:nvSpPr>
          <p:cNvPr id="5" name="Rectangle 2">
            <a:extLst>
              <a:ext uri="{FF2B5EF4-FFF2-40B4-BE49-F238E27FC236}">
                <a16:creationId xmlns:a16="http://schemas.microsoft.com/office/drawing/2014/main" id="{FED7B64A-1DD0-4FF7-838A-9C75E926233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F1983ECF-6315-49F6-9D26-B8121B8AA7E5}"/>
              </a:ext>
            </a:extLst>
          </p:cNvPr>
          <p:cNvGraphicFramePr>
            <a:graphicFrameLocks noChangeAspect="1"/>
          </p:cNvGraphicFramePr>
          <p:nvPr/>
        </p:nvGraphicFramePr>
        <p:xfrm>
          <a:off x="5612780" y="1614672"/>
          <a:ext cx="6142743" cy="5076050"/>
        </p:xfrm>
        <a:graphic>
          <a:graphicData uri="http://schemas.openxmlformats.org/presentationml/2006/ole">
            <mc:AlternateContent xmlns:mc="http://schemas.openxmlformats.org/markup-compatibility/2006">
              <mc:Choice xmlns:v="urn:schemas-microsoft-com:vml" Requires="v">
                <p:oleObj spid="_x0000_s5156" name="Visio" r:id="rId4" imgW="5438614" imgH="4495707" progId="Visio.Drawing.15">
                  <p:embed/>
                </p:oleObj>
              </mc:Choice>
              <mc:Fallback>
                <p:oleObj name="Visio" r:id="rId4" imgW="5438614" imgH="4495707" progId="Visio.Drawing.15">
                  <p:embed/>
                  <p:pic>
                    <p:nvPicPr>
                      <p:cNvPr id="6" name="对象 5">
                        <a:extLst>
                          <a:ext uri="{FF2B5EF4-FFF2-40B4-BE49-F238E27FC236}">
                            <a16:creationId xmlns:a16="http://schemas.microsoft.com/office/drawing/2014/main" id="{F1983ECF-6315-49F6-9D26-B8121B8AA7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2780" y="1614672"/>
                        <a:ext cx="6142743" cy="5076050"/>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E84A1DE6-18B0-4405-AC9A-8B3F3E8A8BF7}"/>
              </a:ext>
            </a:extLst>
          </p:cNvPr>
          <p:cNvGraphicFramePr>
            <a:graphicFrameLocks noChangeAspect="1"/>
          </p:cNvGraphicFramePr>
          <p:nvPr>
            <p:extLst>
              <p:ext uri="{D42A27DB-BD31-4B8C-83A1-F6EECF244321}">
                <p14:modId xmlns:p14="http://schemas.microsoft.com/office/powerpoint/2010/main" val="2992325323"/>
              </p:ext>
            </p:extLst>
          </p:nvPr>
        </p:nvGraphicFramePr>
        <p:xfrm>
          <a:off x="6492976" y="1573099"/>
          <a:ext cx="5061686" cy="5284901"/>
        </p:xfrm>
        <a:graphic>
          <a:graphicData uri="http://schemas.openxmlformats.org/presentationml/2006/ole">
            <mc:AlternateContent xmlns:mc="http://schemas.openxmlformats.org/markup-compatibility/2006">
              <mc:Choice xmlns:v="urn:schemas-microsoft-com:vml" Requires="v">
                <p:oleObj spid="_x0000_s5157" name="Visio" r:id="rId6" imgW="3781556" imgH="3943230" progId="Visio.Drawing.15">
                  <p:embed/>
                </p:oleObj>
              </mc:Choice>
              <mc:Fallback>
                <p:oleObj name="Visio" r:id="rId6" imgW="3781556" imgH="3943230" progId="Visio.Drawing.15">
                  <p:embed/>
                  <p:pic>
                    <p:nvPicPr>
                      <p:cNvPr id="7" name="对象 6">
                        <a:extLst>
                          <a:ext uri="{FF2B5EF4-FFF2-40B4-BE49-F238E27FC236}">
                            <a16:creationId xmlns:a16="http://schemas.microsoft.com/office/drawing/2014/main" id="{E84A1DE6-18B0-4405-AC9A-8B3F3E8A8B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2976" y="1573099"/>
                        <a:ext cx="5061686" cy="5284901"/>
                      </a:xfrm>
                      <a:prstGeom prst="rect">
                        <a:avLst/>
                      </a:prstGeom>
                      <a:noFill/>
                    </p:spPr>
                  </p:pic>
                </p:oleObj>
              </mc:Fallback>
            </mc:AlternateContent>
          </a:graphicData>
        </a:graphic>
      </p:graphicFrame>
      <p:sp>
        <p:nvSpPr>
          <p:cNvPr id="4" name="文本框 3">
            <a:extLst>
              <a:ext uri="{FF2B5EF4-FFF2-40B4-BE49-F238E27FC236}">
                <a16:creationId xmlns:a16="http://schemas.microsoft.com/office/drawing/2014/main" id="{8FF14216-6148-4AA5-A943-3507BFA1D6B8}"/>
              </a:ext>
            </a:extLst>
          </p:cNvPr>
          <p:cNvSpPr txBox="1"/>
          <p:nvPr/>
        </p:nvSpPr>
        <p:spPr>
          <a:xfrm>
            <a:off x="838200" y="1761893"/>
            <a:ext cx="4706738" cy="3693319"/>
          </a:xfrm>
          <a:prstGeom prst="rect">
            <a:avLst/>
          </a:prstGeom>
          <a:noFill/>
        </p:spPr>
        <p:txBody>
          <a:bodyPr wrap="none" rtlCol="0">
            <a:spAutoFit/>
          </a:bodyPr>
          <a:lstStyle/>
          <a:p>
            <a:r>
              <a:rPr lang="zh-CN" altLang="en-US" dirty="0">
                <a:solidFill>
                  <a:srgbClr val="1E6FFF"/>
                </a:solidFill>
                <a:latin typeface="腾讯体" panose="02010600010101010101" charset="-122"/>
                <a:ea typeface="腾讯体" panose="02010600010101010101" charset="-122"/>
              </a:rPr>
              <a:t>正常备份</a:t>
            </a:r>
            <a:endParaRPr lang="en-US" altLang="zh-CN" dirty="0">
              <a:solidFill>
                <a:srgbClr val="1E6FFF"/>
              </a:solidFill>
              <a:latin typeface="腾讯体" panose="02010600010101010101" charset="-122"/>
              <a:ea typeface="腾讯体" panose="02010600010101010101" charset="-122"/>
            </a:endParaRPr>
          </a:p>
          <a:p>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Client</a:t>
            </a:r>
            <a:r>
              <a:rPr lang="zh-CN" altLang="en-US" dirty="0">
                <a:latin typeface="腾讯体" panose="02010600010101010101" charset="-122"/>
                <a:ea typeface="腾讯体" panose="02010600010101010101" charset="-122"/>
              </a:rPr>
              <a:t>写请求</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zh-CN" altLang="en-US" dirty="0">
                <a:latin typeface="腾讯体" panose="02010600010101010101" charset="-122"/>
                <a:ea typeface="腾讯体" panose="02010600010101010101" charset="-122"/>
              </a:rPr>
              <a:t>主</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更新缓存</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zh-CN" altLang="en-US" dirty="0">
                <a:latin typeface="腾讯体" panose="02010600010101010101" charset="-122"/>
                <a:ea typeface="腾讯体" panose="02010600010101010101" charset="-122"/>
              </a:rPr>
              <a:t>反馈请求至</a:t>
            </a:r>
            <a:r>
              <a:rPr lang="en-US" altLang="zh-CN" dirty="0">
                <a:latin typeface="腾讯体" panose="02010600010101010101" charset="-122"/>
                <a:ea typeface="腾讯体" panose="02010600010101010101" charset="-122"/>
              </a:rPr>
              <a:t>client</a:t>
            </a:r>
            <a:r>
              <a:rPr lang="zh-CN" altLang="en-US" dirty="0">
                <a:latin typeface="腾讯体" panose="02010600010101010101" charset="-122"/>
                <a:ea typeface="腾讯体" panose="02010600010101010101" charset="-122"/>
              </a:rPr>
              <a:t>，转发请求至备份</a:t>
            </a:r>
            <a:r>
              <a:rPr lang="en-US" altLang="zh-CN" dirty="0">
                <a:latin typeface="腾讯体" panose="02010600010101010101" charset="-122"/>
                <a:ea typeface="腾讯体" panose="02010600010101010101" charset="-122"/>
              </a:rPr>
              <a:t>cache</a:t>
            </a: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zh-CN" altLang="en-US" dirty="0">
                <a:latin typeface="腾讯体" panose="02010600010101010101" charset="-122"/>
                <a:ea typeface="腾讯体" panose="02010600010101010101" charset="-122"/>
              </a:rPr>
              <a:t>备份</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更新缓存</a:t>
            </a:r>
            <a:endParaRPr lang="en-US" altLang="zh-CN" dirty="0">
              <a:latin typeface="腾讯体" panose="02010600010101010101" charset="-122"/>
              <a:ea typeface="腾讯体" panose="02010600010101010101" charset="-122"/>
            </a:endParaRPr>
          </a:p>
          <a:p>
            <a:endParaRPr lang="en-US" altLang="zh-CN" dirty="0">
              <a:latin typeface="腾讯体" panose="02010600010101010101" charset="-122"/>
              <a:ea typeface="腾讯体" panose="02010600010101010101" charset="-122"/>
            </a:endParaRPr>
          </a:p>
          <a:p>
            <a:endParaRPr lang="en-US" altLang="zh-CN" dirty="0">
              <a:latin typeface="腾讯体" panose="02010600010101010101" charset="-122"/>
              <a:ea typeface="腾讯体" panose="02010600010101010101" charset="-122"/>
            </a:endParaRPr>
          </a:p>
          <a:p>
            <a:endParaRPr lang="en-US" altLang="zh-CN" dirty="0">
              <a:latin typeface="腾讯体" panose="02010600010101010101" charset="-122"/>
              <a:ea typeface="腾讯体" panose="02010600010101010101" charset="-122"/>
            </a:endParaRPr>
          </a:p>
          <a:p>
            <a:endParaRPr lang="zh-CN" altLang="en-US" dirty="0">
              <a:latin typeface="腾讯体" panose="02010600010101010101" charset="-122"/>
              <a:ea typeface="腾讯体" panose="02010600010101010101" charset="-122"/>
            </a:endParaRPr>
          </a:p>
        </p:txBody>
      </p:sp>
      <p:sp>
        <p:nvSpPr>
          <p:cNvPr id="8" name="文本框 7">
            <a:extLst>
              <a:ext uri="{FF2B5EF4-FFF2-40B4-BE49-F238E27FC236}">
                <a16:creationId xmlns:a16="http://schemas.microsoft.com/office/drawing/2014/main" id="{8FB26103-F58D-4C84-9BE5-6152DE8E3C32}"/>
              </a:ext>
            </a:extLst>
          </p:cNvPr>
          <p:cNvSpPr txBox="1"/>
          <p:nvPr/>
        </p:nvSpPr>
        <p:spPr>
          <a:xfrm>
            <a:off x="1070517" y="1851102"/>
            <a:ext cx="3821151" cy="3970318"/>
          </a:xfrm>
          <a:prstGeom prst="rect">
            <a:avLst/>
          </a:prstGeom>
          <a:noFill/>
        </p:spPr>
        <p:txBody>
          <a:bodyPr wrap="square" rtlCol="0">
            <a:spAutoFit/>
          </a:bodyPr>
          <a:lstStyle/>
          <a:p>
            <a:r>
              <a:rPr lang="zh-CN" altLang="en-US" dirty="0">
                <a:solidFill>
                  <a:srgbClr val="FF0000"/>
                </a:solidFill>
                <a:latin typeface="腾讯体" panose="02010600010101010101" charset="-122"/>
                <a:ea typeface="腾讯体" panose="02010600010101010101" charset="-122"/>
              </a:rPr>
              <a:t>容灾</a:t>
            </a:r>
            <a:endParaRPr lang="en-US" altLang="zh-CN" dirty="0">
              <a:solidFill>
                <a:srgbClr val="FF0000"/>
              </a:solidFill>
              <a:latin typeface="腾讯体" panose="02010600010101010101" charset="-122"/>
              <a:ea typeface="腾讯体" panose="02010600010101010101" charset="-122"/>
            </a:endParaRPr>
          </a:p>
          <a:p>
            <a:endParaRPr lang="en-US" altLang="zh-CN" dirty="0">
              <a:solidFill>
                <a:srgbClr val="FF0000"/>
              </a:solidFill>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宕机</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Master</a:t>
            </a:r>
            <a:r>
              <a:rPr lang="zh-CN" altLang="en-US" dirty="0">
                <a:latin typeface="腾讯体" panose="02010600010101010101" charset="-122"/>
                <a:ea typeface="腾讯体" panose="02010600010101010101" charset="-122"/>
              </a:rPr>
              <a:t>监听心跳超时，更新地址表</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Master</a:t>
            </a:r>
            <a:r>
              <a:rPr lang="zh-CN" altLang="en-US" dirty="0">
                <a:latin typeface="腾讯体" panose="02010600010101010101" charset="-122"/>
                <a:ea typeface="腾讯体" panose="02010600010101010101" charset="-122"/>
              </a:rPr>
              <a:t>发送转正通知给备份</a:t>
            </a:r>
            <a:r>
              <a:rPr lang="en-US" altLang="zh-CN" dirty="0">
                <a:latin typeface="腾讯体" panose="02010600010101010101" charset="-122"/>
                <a:ea typeface="腾讯体" panose="02010600010101010101" charset="-122"/>
              </a:rPr>
              <a:t>cache</a:t>
            </a: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Master</a:t>
            </a:r>
            <a:r>
              <a:rPr lang="zh-CN" altLang="en-US" dirty="0">
                <a:latin typeface="腾讯体" panose="02010600010101010101" charset="-122"/>
                <a:ea typeface="腾讯体" panose="02010600010101010101" charset="-122"/>
              </a:rPr>
              <a:t>广播新的主</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地址</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err="1">
                <a:latin typeface="腾讯体" panose="02010600010101010101" charset="-122"/>
                <a:ea typeface="腾讯体" panose="02010600010101010101" charset="-122"/>
              </a:rPr>
              <a:t>Other_cache</a:t>
            </a:r>
            <a:r>
              <a:rPr lang="en-US" altLang="zh-CN" dirty="0">
                <a:latin typeface="腾讯体" panose="02010600010101010101" charset="-122"/>
                <a:ea typeface="腾讯体" panose="02010600010101010101" charset="-122"/>
              </a:rPr>
              <a:t> </a:t>
            </a:r>
            <a:r>
              <a:rPr lang="zh-CN" altLang="en-US" dirty="0">
                <a:latin typeface="腾讯体" panose="02010600010101010101" charset="-122"/>
                <a:ea typeface="腾讯体" panose="02010600010101010101" charset="-122"/>
              </a:rPr>
              <a:t>更新地址表</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p:txBody>
      </p:sp>
    </p:spTree>
    <p:extLst>
      <p:ext uri="{BB962C8B-B14F-4D97-AF65-F5344CB8AC3E}">
        <p14:creationId xmlns:p14="http://schemas.microsoft.com/office/powerpoint/2010/main" val="291964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4002365-EF63-45ED-8037-E0DA99FEF334}"/>
              </a:ext>
            </a:extLst>
          </p:cNvPr>
          <p:cNvSpPr txBox="1"/>
          <p:nvPr/>
        </p:nvSpPr>
        <p:spPr>
          <a:xfrm>
            <a:off x="689317" y="464233"/>
            <a:ext cx="1877437" cy="769441"/>
          </a:xfrm>
          <a:prstGeom prst="rect">
            <a:avLst/>
          </a:prstGeom>
          <a:noFill/>
        </p:spPr>
        <p:txBody>
          <a:bodyPr wrap="none" rtlCol="0">
            <a:spAutoFit/>
          </a:bodyPr>
          <a:lstStyle/>
          <a:p>
            <a:r>
              <a:rPr lang="zh-CN" altLang="en-US" sz="4400" dirty="0">
                <a:latin typeface="腾讯体" panose="02010600010101010101" pitchFamily="2" charset="-122"/>
                <a:ea typeface="腾讯体" panose="02010600010101010101" pitchFamily="2" charset="-122"/>
              </a:rPr>
              <a:t>主流程</a:t>
            </a:r>
          </a:p>
        </p:txBody>
      </p:sp>
      <p:pic>
        <p:nvPicPr>
          <p:cNvPr id="6" name="图片 5">
            <a:extLst>
              <a:ext uri="{FF2B5EF4-FFF2-40B4-BE49-F238E27FC236}">
                <a16:creationId xmlns:a16="http://schemas.microsoft.com/office/drawing/2014/main" id="{1C1E6364-CBB1-447A-BE80-72DCFBF6445E}"/>
              </a:ext>
            </a:extLst>
          </p:cNvPr>
          <p:cNvPicPr>
            <a:picLocks noChangeAspect="1"/>
          </p:cNvPicPr>
          <p:nvPr/>
        </p:nvPicPr>
        <p:blipFill>
          <a:blip r:embed="rId3"/>
          <a:stretch>
            <a:fillRect/>
          </a:stretch>
        </p:blipFill>
        <p:spPr>
          <a:xfrm>
            <a:off x="2051188" y="1890823"/>
            <a:ext cx="7534635" cy="3348727"/>
          </a:xfrm>
          <a:prstGeom prst="rect">
            <a:avLst/>
          </a:prstGeom>
        </p:spPr>
      </p:pic>
    </p:spTree>
    <p:extLst>
      <p:ext uri="{BB962C8B-B14F-4D97-AF65-F5344CB8AC3E}">
        <p14:creationId xmlns:p14="http://schemas.microsoft.com/office/powerpoint/2010/main" val="1902906711"/>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4002365-EF63-45ED-8037-E0DA99FEF334}"/>
              </a:ext>
            </a:extLst>
          </p:cNvPr>
          <p:cNvSpPr txBox="1"/>
          <p:nvPr/>
        </p:nvSpPr>
        <p:spPr>
          <a:xfrm>
            <a:off x="689317" y="464233"/>
            <a:ext cx="5014514" cy="769441"/>
          </a:xfrm>
          <a:prstGeom prst="rect">
            <a:avLst/>
          </a:prstGeom>
          <a:noFill/>
        </p:spPr>
        <p:txBody>
          <a:bodyPr wrap="none" rtlCol="0">
            <a:spAutoFit/>
          </a:bodyPr>
          <a:lstStyle/>
          <a:p>
            <a:r>
              <a:rPr lang="en-US" altLang="zh-CN" sz="4400" dirty="0">
                <a:latin typeface="腾讯体" panose="02010600010101010101" pitchFamily="2" charset="-122"/>
                <a:ea typeface="腾讯体" panose="02010600010101010101" pitchFamily="2" charset="-122"/>
              </a:rPr>
              <a:t>Master-client</a:t>
            </a:r>
            <a:r>
              <a:rPr lang="zh-CN" altLang="en-US" sz="4400" dirty="0">
                <a:latin typeface="腾讯体" panose="02010600010101010101" pitchFamily="2" charset="-122"/>
                <a:ea typeface="腾讯体" panose="02010600010101010101" pitchFamily="2" charset="-122"/>
              </a:rPr>
              <a:t>流程</a:t>
            </a:r>
          </a:p>
        </p:txBody>
      </p:sp>
      <p:pic>
        <p:nvPicPr>
          <p:cNvPr id="6" name="图片 5">
            <a:extLst>
              <a:ext uri="{FF2B5EF4-FFF2-40B4-BE49-F238E27FC236}">
                <a16:creationId xmlns:a16="http://schemas.microsoft.com/office/drawing/2014/main" id="{B406A128-8FEA-4661-8D25-C586F1EB2CBF}"/>
              </a:ext>
            </a:extLst>
          </p:cNvPr>
          <p:cNvPicPr>
            <a:picLocks noChangeAspect="1"/>
          </p:cNvPicPr>
          <p:nvPr/>
        </p:nvPicPr>
        <p:blipFill>
          <a:blip r:embed="rId3"/>
          <a:stretch>
            <a:fillRect/>
          </a:stretch>
        </p:blipFill>
        <p:spPr>
          <a:xfrm>
            <a:off x="1433278" y="1848707"/>
            <a:ext cx="5793761" cy="3457815"/>
          </a:xfrm>
          <a:prstGeom prst="rect">
            <a:avLst/>
          </a:prstGeom>
        </p:spPr>
      </p:pic>
      <p:sp>
        <p:nvSpPr>
          <p:cNvPr id="2" name="椭圆 1">
            <a:extLst>
              <a:ext uri="{FF2B5EF4-FFF2-40B4-BE49-F238E27FC236}">
                <a16:creationId xmlns:a16="http://schemas.microsoft.com/office/drawing/2014/main" id="{5D6F1546-8F59-FB43-8173-503D26CA7D7E}"/>
              </a:ext>
            </a:extLst>
          </p:cNvPr>
          <p:cNvSpPr/>
          <p:nvPr/>
        </p:nvSpPr>
        <p:spPr>
          <a:xfrm>
            <a:off x="3862331" y="1580970"/>
            <a:ext cx="3683000" cy="3993291"/>
          </a:xfrm>
          <a:prstGeom prst="ellipse">
            <a:avLst/>
          </a:prstGeom>
          <a:noFill/>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F8779367-07D4-2244-860F-86E74A1F9A2F}"/>
              </a:ext>
            </a:extLst>
          </p:cNvPr>
          <p:cNvSpPr/>
          <p:nvPr/>
        </p:nvSpPr>
        <p:spPr>
          <a:xfrm>
            <a:off x="7848599" y="1119305"/>
            <a:ext cx="3654083" cy="2585323"/>
          </a:xfrm>
          <a:prstGeom prst="rect">
            <a:avLst/>
          </a:prstGeom>
        </p:spPr>
        <p:txBody>
          <a:bodyPr wrap="square">
            <a:spAutoFit/>
          </a:bodyPr>
          <a:lstStyle/>
          <a:p>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en-US" altLang="zh-CN" dirty="0">
                <a:latin typeface="腾讯体" panose="02010600010101010101" charset="-122"/>
                <a:ea typeface="腾讯体" panose="02010600010101010101" charset="-122"/>
              </a:rPr>
              <a:t>master-client</a:t>
            </a:r>
            <a:r>
              <a:rPr lang="zh-CN" altLang="en-US" dirty="0">
                <a:latin typeface="腾讯体" panose="02010600010101010101" charset="-122"/>
                <a:ea typeface="腾讯体" panose="02010600010101010101" charset="-122"/>
              </a:rPr>
              <a:t>线程开启时，首先将</a:t>
            </a:r>
            <a:r>
              <a:rPr lang="zh-CN" altLang="en-US" spc="150" dirty="0">
                <a:solidFill>
                  <a:srgbClr val="1E6FFF"/>
                </a:solidFill>
                <a:latin typeface="腾讯体" panose="02010600010101010101" charset="-122"/>
                <a:ea typeface="腾讯体" panose="02010600010101010101" charset="-122"/>
              </a:rPr>
              <a:t>监听事件</a:t>
            </a:r>
            <a:r>
              <a:rPr lang="zh-CN" altLang="en-US" dirty="0">
                <a:latin typeface="腾讯体" panose="02010600010101010101" charset="-122"/>
                <a:ea typeface="腾讯体" panose="02010600010101010101" charset="-122"/>
              </a:rPr>
              <a:t>加入</a:t>
            </a:r>
            <a:r>
              <a:rPr lang="en-US" altLang="zh-CN" dirty="0" err="1">
                <a:latin typeface="腾讯体" panose="02010600010101010101" charset="-122"/>
                <a:ea typeface="腾讯体" panose="02010600010101010101" charset="-122"/>
              </a:rPr>
              <a:t>epoll</a:t>
            </a:r>
            <a:r>
              <a:rPr lang="zh-CN" altLang="en-US" dirty="0">
                <a:latin typeface="腾讯体" panose="02010600010101010101" charset="-122"/>
                <a:ea typeface="腾讯体" panose="02010600010101010101" charset="-122"/>
              </a:rPr>
              <a:t>事件表中，然后不断扫描</a:t>
            </a:r>
            <a:r>
              <a:rPr lang="en-US" altLang="zh-CN" dirty="0" err="1">
                <a:latin typeface="腾讯体" panose="02010600010101010101" charset="-122"/>
                <a:ea typeface="腾讯体" panose="02010600010101010101" charset="-122"/>
              </a:rPr>
              <a:t>epoll</a:t>
            </a:r>
            <a:r>
              <a:rPr lang="zh-CN" altLang="en-US" dirty="0">
                <a:latin typeface="腾讯体" panose="02010600010101010101" charset="-122"/>
                <a:ea typeface="腾讯体" panose="02010600010101010101" charset="-122"/>
              </a:rPr>
              <a:t>事件表</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r>
              <a:rPr lang="zh-CN" altLang="en-US" dirty="0">
                <a:latin typeface="腾讯体" panose="02010600010101010101" charset="-122"/>
                <a:ea typeface="腾讯体" panose="02010600010101010101" charset="-122"/>
              </a:rPr>
              <a:t>事件表就绪的事件只有两种：监听到</a:t>
            </a:r>
            <a:r>
              <a:rPr lang="zh-CN" altLang="en-US" spc="150" dirty="0">
                <a:solidFill>
                  <a:srgbClr val="1E6FFF"/>
                </a:solidFill>
                <a:latin typeface="腾讯体" panose="02010600010101010101" charset="-122"/>
                <a:ea typeface="腾讯体" panose="02010600010101010101" charset="-122"/>
              </a:rPr>
              <a:t>新的连接</a:t>
            </a:r>
            <a:r>
              <a:rPr lang="zh-CN" altLang="en-US" dirty="0">
                <a:latin typeface="腾讯体" panose="02010600010101010101" charset="-122"/>
                <a:ea typeface="腾讯体" panose="02010600010101010101" charset="-122"/>
              </a:rPr>
              <a:t>，</a:t>
            </a:r>
            <a:r>
              <a:rPr lang="en-US" altLang="zh-CN" dirty="0">
                <a:latin typeface="腾讯体" panose="02010600010101010101" charset="-122"/>
                <a:ea typeface="腾讯体" panose="02010600010101010101" charset="-122"/>
              </a:rPr>
              <a:t>client</a:t>
            </a:r>
            <a:r>
              <a:rPr lang="zh-CN" altLang="en-US" dirty="0">
                <a:latin typeface="腾讯体" panose="02010600010101010101" charset="-122"/>
                <a:ea typeface="腾讯体" panose="02010600010101010101" charset="-122"/>
              </a:rPr>
              <a:t>发读写送</a:t>
            </a:r>
            <a:r>
              <a:rPr lang="zh-CN" altLang="en-US" spc="150" dirty="0">
                <a:solidFill>
                  <a:srgbClr val="1E6FFF"/>
                </a:solidFill>
                <a:latin typeface="腾讯体" panose="02010600010101010101" charset="-122"/>
                <a:ea typeface="腾讯体" panose="02010600010101010101" charset="-122"/>
              </a:rPr>
              <a:t>请求</a:t>
            </a:r>
            <a:endParaRPr lang="en-US" altLang="zh-CN" spc="150" dirty="0">
              <a:solidFill>
                <a:srgbClr val="1E6FFF"/>
              </a:solidFill>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p:txBody>
      </p:sp>
      <p:sp>
        <p:nvSpPr>
          <p:cNvPr id="10" name="矩形 9">
            <a:extLst>
              <a:ext uri="{FF2B5EF4-FFF2-40B4-BE49-F238E27FC236}">
                <a16:creationId xmlns:a16="http://schemas.microsoft.com/office/drawing/2014/main" id="{ACF0727F-0295-2A46-A15E-FAFEB0B367B8}"/>
              </a:ext>
            </a:extLst>
          </p:cNvPr>
          <p:cNvSpPr/>
          <p:nvPr/>
        </p:nvSpPr>
        <p:spPr>
          <a:xfrm>
            <a:off x="7676650" y="4650931"/>
            <a:ext cx="3654083" cy="923330"/>
          </a:xfrm>
          <a:prstGeom prst="rect">
            <a:avLst/>
          </a:prstGeom>
        </p:spPr>
        <p:txBody>
          <a:bodyPr wrap="square">
            <a:spAutoFit/>
          </a:bodyPr>
          <a:lstStyle/>
          <a:p>
            <a:endParaRPr lang="en-US" altLang="zh-CN" dirty="0">
              <a:latin typeface="腾讯体" panose="02010600010101010101" charset="-122"/>
              <a:ea typeface="腾讯体" panose="02010600010101010101" charset="-122"/>
            </a:endParaRPr>
          </a:p>
          <a:p>
            <a:r>
              <a:rPr lang="zh-CN" altLang="en-US" dirty="0">
                <a:latin typeface="腾讯体" panose="02010600010101010101" charset="-122"/>
                <a:ea typeface="腾讯体" panose="02010600010101010101" charset="-122"/>
              </a:rPr>
              <a:t>根据得到的</a:t>
            </a:r>
            <a:r>
              <a:rPr lang="en-US" altLang="zh-CN" dirty="0">
                <a:latin typeface="腾讯体" panose="02010600010101010101" charset="-122"/>
                <a:ea typeface="腾讯体" panose="02010600010101010101" charset="-122"/>
              </a:rPr>
              <a:t>key</a:t>
            </a:r>
            <a:r>
              <a:rPr lang="zh-CN" altLang="en-US" dirty="0">
                <a:latin typeface="腾讯体" panose="02010600010101010101" charset="-122"/>
                <a:ea typeface="腾讯体" panose="02010600010101010101" charset="-122"/>
              </a:rPr>
              <a:t>计算</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地址</a:t>
            </a:r>
            <a:endParaRPr lang="en-US" altLang="zh-CN" dirty="0">
              <a:latin typeface="腾讯体" panose="02010600010101010101" charset="-122"/>
              <a:ea typeface="腾讯体" panose="02010600010101010101" charset="-122"/>
            </a:endParaRPr>
          </a:p>
          <a:p>
            <a:pPr marL="285750" indent="-285750">
              <a:buFont typeface="Arial" panose="020B0604020202020204" pitchFamily="34" charset="0"/>
              <a:buChar char="•"/>
            </a:pPr>
            <a:endParaRPr lang="en-US" altLang="zh-CN" dirty="0">
              <a:latin typeface="腾讯体" panose="02010600010101010101" charset="-122"/>
              <a:ea typeface="腾讯体" panose="02010600010101010101" charset="-122"/>
            </a:endParaRPr>
          </a:p>
        </p:txBody>
      </p:sp>
      <p:sp>
        <p:nvSpPr>
          <p:cNvPr id="11" name="左弧形箭头 10">
            <a:extLst>
              <a:ext uri="{FF2B5EF4-FFF2-40B4-BE49-F238E27FC236}">
                <a16:creationId xmlns:a16="http://schemas.microsoft.com/office/drawing/2014/main" id="{4B3B6CFB-0541-A447-A176-5CEFBABB5A23}"/>
              </a:ext>
            </a:extLst>
          </p:cNvPr>
          <p:cNvSpPr/>
          <p:nvPr/>
        </p:nvSpPr>
        <p:spPr>
          <a:xfrm rot="18987910">
            <a:off x="7907822" y="3808116"/>
            <a:ext cx="424218" cy="1221931"/>
          </a:xfrm>
          <a:prstGeom prst="curved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70636272"/>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4002365-EF63-45ED-8037-E0DA99FEF334}"/>
              </a:ext>
            </a:extLst>
          </p:cNvPr>
          <p:cNvSpPr txBox="1"/>
          <p:nvPr/>
        </p:nvSpPr>
        <p:spPr>
          <a:xfrm>
            <a:off x="689317" y="464233"/>
            <a:ext cx="5008102" cy="769441"/>
          </a:xfrm>
          <a:prstGeom prst="rect">
            <a:avLst/>
          </a:prstGeom>
          <a:noFill/>
        </p:spPr>
        <p:txBody>
          <a:bodyPr wrap="none" rtlCol="0">
            <a:spAutoFit/>
          </a:bodyPr>
          <a:lstStyle/>
          <a:p>
            <a:r>
              <a:rPr lang="en-US" altLang="zh-CN" sz="4400" dirty="0">
                <a:latin typeface="腾讯体" panose="02010600010101010101" pitchFamily="2" charset="-122"/>
                <a:ea typeface="腾讯体" panose="02010600010101010101" pitchFamily="2" charset="-122"/>
              </a:rPr>
              <a:t>Master-cache</a:t>
            </a:r>
            <a:r>
              <a:rPr lang="zh-CN" altLang="en-US" sz="4400" dirty="0">
                <a:latin typeface="腾讯体" panose="02010600010101010101" pitchFamily="2" charset="-122"/>
                <a:ea typeface="腾讯体" panose="02010600010101010101" pitchFamily="2" charset="-122"/>
              </a:rPr>
              <a:t>流程</a:t>
            </a:r>
          </a:p>
        </p:txBody>
      </p:sp>
      <p:pic>
        <p:nvPicPr>
          <p:cNvPr id="3" name="图片 2">
            <a:extLst>
              <a:ext uri="{FF2B5EF4-FFF2-40B4-BE49-F238E27FC236}">
                <a16:creationId xmlns:a16="http://schemas.microsoft.com/office/drawing/2014/main" id="{7E53C4A5-7EB2-48CD-82D6-7A4C97A5B1EC}"/>
              </a:ext>
            </a:extLst>
          </p:cNvPr>
          <p:cNvPicPr>
            <a:picLocks noChangeAspect="1"/>
          </p:cNvPicPr>
          <p:nvPr/>
        </p:nvPicPr>
        <p:blipFill>
          <a:blip r:embed="rId3"/>
          <a:stretch>
            <a:fillRect/>
          </a:stretch>
        </p:blipFill>
        <p:spPr>
          <a:xfrm>
            <a:off x="6014337" y="1457963"/>
            <a:ext cx="5494084" cy="4233903"/>
          </a:xfrm>
          <a:prstGeom prst="rect">
            <a:avLst/>
          </a:prstGeom>
        </p:spPr>
      </p:pic>
      <p:sp>
        <p:nvSpPr>
          <p:cNvPr id="6" name="文本框 5">
            <a:extLst>
              <a:ext uri="{FF2B5EF4-FFF2-40B4-BE49-F238E27FC236}">
                <a16:creationId xmlns:a16="http://schemas.microsoft.com/office/drawing/2014/main" id="{7754307B-9589-44A2-A920-CE29B9DEB7D0}"/>
              </a:ext>
            </a:extLst>
          </p:cNvPr>
          <p:cNvSpPr txBox="1"/>
          <p:nvPr/>
        </p:nvSpPr>
        <p:spPr>
          <a:xfrm>
            <a:off x="1029028" y="1899230"/>
            <a:ext cx="4328679" cy="335136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800" dirty="0">
                <a:latin typeface="腾讯体" panose="02010600010101010101" charset="-122"/>
                <a:ea typeface="腾讯体" panose="02010600010101010101" charset="-122"/>
              </a:rPr>
              <a:t>主备份</a:t>
            </a:r>
            <a:r>
              <a:rPr lang="en-US" altLang="zh-CN" sz="1800" dirty="0">
                <a:latin typeface="腾讯体" panose="02010600010101010101" charset="-122"/>
                <a:ea typeface="腾讯体" panose="02010600010101010101" charset="-122"/>
              </a:rPr>
              <a:t>cache</a:t>
            </a:r>
            <a:r>
              <a:rPr lang="zh-CN" altLang="en-US" sz="1800" dirty="0">
                <a:latin typeface="腾讯体" panose="02010600010101010101" charset="-122"/>
                <a:ea typeface="腾讯体" panose="02010600010101010101" charset="-122"/>
              </a:rPr>
              <a:t>分配：当主</a:t>
            </a:r>
            <a:r>
              <a:rPr lang="en-US" altLang="zh-CN" sz="1800" dirty="0">
                <a:latin typeface="腾讯体" panose="02010600010101010101" charset="-122"/>
                <a:ea typeface="腾讯体" panose="02010600010101010101" charset="-122"/>
              </a:rPr>
              <a:t>cache</a:t>
            </a:r>
            <a:r>
              <a:rPr lang="zh-CN" altLang="en-US" sz="1800" dirty="0">
                <a:latin typeface="腾讯体" panose="02010600010101010101" charset="-122"/>
                <a:ea typeface="腾讯体" panose="02010600010101010101" charset="-122"/>
              </a:rPr>
              <a:t>有</a:t>
            </a:r>
            <a:endParaRPr lang="en-US" altLang="zh-CN" sz="1800" dirty="0">
              <a:latin typeface="腾讯体" panose="02010600010101010101" charset="-122"/>
              <a:ea typeface="腾讯体" panose="02010600010101010101" charset="-122"/>
            </a:endParaRPr>
          </a:p>
          <a:p>
            <a:pPr marL="285750" indent="-285750">
              <a:lnSpc>
                <a:spcPct val="150000"/>
              </a:lnSpc>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lnSpc>
                <a:spcPct val="150000"/>
              </a:lnSpc>
              <a:buFont typeface="Arial" panose="020B0604020202020204" pitchFamily="34" charset="0"/>
              <a:buChar char="•"/>
            </a:pPr>
            <a:r>
              <a:rPr lang="zh-CN" altLang="en-US" dirty="0">
                <a:latin typeface="腾讯体" panose="02010600010101010101" charset="-122"/>
                <a:ea typeface="腾讯体" panose="02010600010101010101" charset="-122"/>
              </a:rPr>
              <a:t>扩容：更新本地哈希、</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列表、</a:t>
            </a:r>
            <a:r>
              <a:rPr lang="en-US" altLang="zh-CN" dirty="0" err="1">
                <a:latin typeface="腾讯体" panose="02010600010101010101" charset="-122"/>
                <a:ea typeface="腾讯体" panose="02010600010101010101" charset="-122"/>
              </a:rPr>
              <a:t>fd</a:t>
            </a:r>
            <a:r>
              <a:rPr lang="zh-CN" altLang="en-US" dirty="0">
                <a:latin typeface="腾讯体" panose="02010600010101010101" charset="-122"/>
                <a:ea typeface="腾讯体" panose="02010600010101010101" charset="-122"/>
              </a:rPr>
              <a:t>列表信息，并对新上线的</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和已有</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进行信息共享</a:t>
            </a:r>
            <a:endParaRPr lang="en-US" altLang="zh-CN" dirty="0">
              <a:latin typeface="腾讯体" panose="02010600010101010101" charset="-122"/>
              <a:ea typeface="腾讯体" panose="02010600010101010101" charset="-122"/>
            </a:endParaRPr>
          </a:p>
          <a:p>
            <a:pPr marL="285750" indent="-285750">
              <a:lnSpc>
                <a:spcPct val="150000"/>
              </a:lnSpc>
              <a:buFont typeface="Arial" panose="020B0604020202020204" pitchFamily="34" charset="0"/>
              <a:buChar char="•"/>
            </a:pPr>
            <a:endParaRPr lang="en-US" altLang="zh-CN" sz="1800" dirty="0">
              <a:latin typeface="腾讯体" panose="02010600010101010101" charset="-122"/>
              <a:ea typeface="腾讯体" panose="02010600010101010101" charset="-122"/>
            </a:endParaRPr>
          </a:p>
          <a:p>
            <a:pPr marL="285750" indent="-285750">
              <a:lnSpc>
                <a:spcPct val="150000"/>
              </a:lnSpc>
              <a:buFont typeface="Arial" panose="020B0604020202020204" pitchFamily="34" charset="0"/>
              <a:buChar char="•"/>
            </a:pPr>
            <a:r>
              <a:rPr lang="zh-CN" altLang="en-US" dirty="0">
                <a:latin typeface="腾讯体" panose="02010600010101010101" charset="-122"/>
                <a:ea typeface="腾讯体" panose="02010600010101010101" charset="-122"/>
              </a:rPr>
              <a:t>心跳响应：进行</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地址对应的心跳时间戳更新</a:t>
            </a:r>
            <a:endParaRPr lang="en-US" altLang="zh-CN" sz="1800" dirty="0">
              <a:latin typeface="腾讯体" panose="02010600010101010101" charset="-122"/>
              <a:ea typeface="腾讯体" panose="02010600010101010101" charset="-122"/>
            </a:endParaRPr>
          </a:p>
        </p:txBody>
      </p:sp>
    </p:spTree>
    <p:extLst>
      <p:ext uri="{BB962C8B-B14F-4D97-AF65-F5344CB8AC3E}">
        <p14:creationId xmlns:p14="http://schemas.microsoft.com/office/powerpoint/2010/main" val="1050383756"/>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4002365-EF63-45ED-8037-E0DA99FEF334}"/>
              </a:ext>
            </a:extLst>
          </p:cNvPr>
          <p:cNvSpPr txBox="1"/>
          <p:nvPr/>
        </p:nvSpPr>
        <p:spPr>
          <a:xfrm>
            <a:off x="689317" y="464233"/>
            <a:ext cx="5262979" cy="769441"/>
          </a:xfrm>
          <a:prstGeom prst="rect">
            <a:avLst/>
          </a:prstGeom>
          <a:noFill/>
        </p:spPr>
        <p:txBody>
          <a:bodyPr wrap="none" rtlCol="0">
            <a:spAutoFit/>
          </a:bodyPr>
          <a:lstStyle/>
          <a:p>
            <a:r>
              <a:rPr lang="zh-CN" altLang="en-US" sz="4400" dirty="0">
                <a:latin typeface="腾讯体" panose="02010600010101010101" pitchFamily="2" charset="-122"/>
                <a:ea typeface="腾讯体" panose="02010600010101010101" pitchFamily="2" charset="-122"/>
              </a:rPr>
              <a:t>周期性心跳检测流程</a:t>
            </a:r>
          </a:p>
        </p:txBody>
      </p:sp>
      <p:sp>
        <p:nvSpPr>
          <p:cNvPr id="4" name="椭圆 3">
            <a:extLst>
              <a:ext uri="{FF2B5EF4-FFF2-40B4-BE49-F238E27FC236}">
                <a16:creationId xmlns:a16="http://schemas.microsoft.com/office/drawing/2014/main" id="{A30C99E7-4E5A-C549-B0BF-B26F6660197D}"/>
              </a:ext>
            </a:extLst>
          </p:cNvPr>
          <p:cNvSpPr/>
          <p:nvPr/>
        </p:nvSpPr>
        <p:spPr>
          <a:xfrm>
            <a:off x="5834322" y="3429000"/>
            <a:ext cx="1856096" cy="1934570"/>
          </a:xfrm>
          <a:prstGeom prst="ellipse">
            <a:avLst/>
          </a:prstGeom>
          <a:noFill/>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5" name="椭圆 4">
            <a:extLst>
              <a:ext uri="{FF2B5EF4-FFF2-40B4-BE49-F238E27FC236}">
                <a16:creationId xmlns:a16="http://schemas.microsoft.com/office/drawing/2014/main" id="{5F988C61-1486-DC41-ACC6-584A7B3BDEEA}"/>
              </a:ext>
            </a:extLst>
          </p:cNvPr>
          <p:cNvSpPr/>
          <p:nvPr/>
        </p:nvSpPr>
        <p:spPr>
          <a:xfrm>
            <a:off x="7833828" y="3429000"/>
            <a:ext cx="1856096" cy="1934570"/>
          </a:xfrm>
          <a:prstGeom prst="ellipse">
            <a:avLst/>
          </a:prstGeom>
          <a:noFill/>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 name="椭圆 5">
            <a:extLst>
              <a:ext uri="{FF2B5EF4-FFF2-40B4-BE49-F238E27FC236}">
                <a16:creationId xmlns:a16="http://schemas.microsoft.com/office/drawing/2014/main" id="{B53F0C66-7DA3-E748-876E-2F277E486D6B}"/>
              </a:ext>
            </a:extLst>
          </p:cNvPr>
          <p:cNvSpPr/>
          <p:nvPr/>
        </p:nvSpPr>
        <p:spPr>
          <a:xfrm>
            <a:off x="9689924" y="2729551"/>
            <a:ext cx="1856096" cy="1378424"/>
          </a:xfrm>
          <a:prstGeom prst="ellipse">
            <a:avLst/>
          </a:prstGeom>
          <a:noFill/>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 name="上弧形箭头 1">
            <a:extLst>
              <a:ext uri="{FF2B5EF4-FFF2-40B4-BE49-F238E27FC236}">
                <a16:creationId xmlns:a16="http://schemas.microsoft.com/office/drawing/2014/main" id="{FED68D67-3CB7-D14C-B01A-B9D27116B339}"/>
              </a:ext>
            </a:extLst>
          </p:cNvPr>
          <p:cNvSpPr/>
          <p:nvPr/>
        </p:nvSpPr>
        <p:spPr>
          <a:xfrm rot="15733876">
            <a:off x="11335387" y="2420656"/>
            <a:ext cx="982639" cy="395785"/>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
        <p:nvSpPr>
          <p:cNvPr id="9" name="上弧形箭头 8">
            <a:extLst>
              <a:ext uri="{FF2B5EF4-FFF2-40B4-BE49-F238E27FC236}">
                <a16:creationId xmlns:a16="http://schemas.microsoft.com/office/drawing/2014/main" id="{2A9059AA-6A61-4C41-B680-60AD335745AB}"/>
              </a:ext>
            </a:extLst>
          </p:cNvPr>
          <p:cNvSpPr/>
          <p:nvPr/>
        </p:nvSpPr>
        <p:spPr>
          <a:xfrm rot="8700052">
            <a:off x="4755324" y="3921770"/>
            <a:ext cx="982639" cy="395785"/>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
        <p:nvSpPr>
          <p:cNvPr id="10" name="上弧形箭头 9">
            <a:extLst>
              <a:ext uri="{FF2B5EF4-FFF2-40B4-BE49-F238E27FC236}">
                <a16:creationId xmlns:a16="http://schemas.microsoft.com/office/drawing/2014/main" id="{63A2058B-54DC-BC4A-A830-AE18EBBBB567}"/>
              </a:ext>
            </a:extLst>
          </p:cNvPr>
          <p:cNvSpPr/>
          <p:nvPr/>
        </p:nvSpPr>
        <p:spPr>
          <a:xfrm rot="15733876">
            <a:off x="8697218" y="2560479"/>
            <a:ext cx="1264873" cy="395785"/>
          </a:xfrm>
          <a:prstGeom prst="curved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
        <p:nvSpPr>
          <p:cNvPr id="11" name="矩形 10">
            <a:extLst>
              <a:ext uri="{FF2B5EF4-FFF2-40B4-BE49-F238E27FC236}">
                <a16:creationId xmlns:a16="http://schemas.microsoft.com/office/drawing/2014/main" id="{1A68D210-A4A6-194E-8C29-365E0B8F0F4E}"/>
              </a:ext>
            </a:extLst>
          </p:cNvPr>
          <p:cNvSpPr/>
          <p:nvPr/>
        </p:nvSpPr>
        <p:spPr>
          <a:xfrm>
            <a:off x="7690418" y="1048062"/>
            <a:ext cx="2017702" cy="1200329"/>
          </a:xfrm>
          <a:prstGeom prst="rect">
            <a:avLst/>
          </a:prstGeom>
        </p:spPr>
        <p:txBody>
          <a:bodyPr wrap="square">
            <a:spAutoFit/>
          </a:bodyPr>
          <a:lstStyle/>
          <a:p>
            <a:endParaRPr lang="en-US" altLang="zh-CN" dirty="0">
              <a:latin typeface="腾讯体" panose="02010600010101010101" charset="-122"/>
              <a:ea typeface="腾讯体" panose="02010600010101010101" charset="-122"/>
            </a:endParaRPr>
          </a:p>
          <a:p>
            <a:r>
              <a:rPr lang="zh-CN" altLang="en-US" dirty="0">
                <a:latin typeface="腾讯体" panose="02010600010101010101" charset="-122"/>
                <a:ea typeface="腾讯体" panose="02010600010101010101" charset="-122"/>
              </a:rPr>
              <a:t>有备份</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的主</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失活：修改节点</a:t>
            </a:r>
            <a:endParaRPr lang="en-US" altLang="zh-CN" dirty="0">
              <a:latin typeface="腾讯体" panose="02010600010101010101" charset="-122"/>
              <a:ea typeface="腾讯体" panose="02010600010101010101" charset="-122"/>
            </a:endParaRPr>
          </a:p>
        </p:txBody>
      </p:sp>
      <p:sp>
        <p:nvSpPr>
          <p:cNvPr id="12" name="矩形 11">
            <a:extLst>
              <a:ext uri="{FF2B5EF4-FFF2-40B4-BE49-F238E27FC236}">
                <a16:creationId xmlns:a16="http://schemas.microsoft.com/office/drawing/2014/main" id="{41A01066-666F-794A-8752-3DDAC55FFD44}"/>
              </a:ext>
            </a:extLst>
          </p:cNvPr>
          <p:cNvSpPr/>
          <p:nvPr/>
        </p:nvSpPr>
        <p:spPr>
          <a:xfrm>
            <a:off x="10326255" y="1042857"/>
            <a:ext cx="2017702" cy="1200329"/>
          </a:xfrm>
          <a:prstGeom prst="rect">
            <a:avLst/>
          </a:prstGeom>
        </p:spPr>
        <p:txBody>
          <a:bodyPr wrap="square">
            <a:spAutoFit/>
          </a:bodyPr>
          <a:lstStyle/>
          <a:p>
            <a:endParaRPr lang="en-US" altLang="zh-CN" dirty="0">
              <a:latin typeface="腾讯体" panose="02010600010101010101" charset="-122"/>
              <a:ea typeface="腾讯体" panose="02010600010101010101" charset="-122"/>
            </a:endParaRPr>
          </a:p>
          <a:p>
            <a:r>
              <a:rPr lang="zh-CN" altLang="en-US" dirty="0">
                <a:latin typeface="腾讯体" panose="02010600010101010101" charset="-122"/>
                <a:ea typeface="腾讯体" panose="02010600010101010101" charset="-122"/>
              </a:rPr>
              <a:t>没有备份</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的主</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失活：删除节点</a:t>
            </a:r>
            <a:endParaRPr lang="en-US" altLang="zh-CN" dirty="0">
              <a:latin typeface="腾讯体" panose="02010600010101010101" charset="-122"/>
              <a:ea typeface="腾讯体" panose="02010600010101010101" charset="-122"/>
            </a:endParaRPr>
          </a:p>
        </p:txBody>
      </p:sp>
      <p:sp>
        <p:nvSpPr>
          <p:cNvPr id="13" name="矩形 12">
            <a:extLst>
              <a:ext uri="{FF2B5EF4-FFF2-40B4-BE49-F238E27FC236}">
                <a16:creationId xmlns:a16="http://schemas.microsoft.com/office/drawing/2014/main" id="{FA418AD9-C207-D140-A668-6C90A02D945F}"/>
              </a:ext>
            </a:extLst>
          </p:cNvPr>
          <p:cNvSpPr/>
          <p:nvPr/>
        </p:nvSpPr>
        <p:spPr>
          <a:xfrm>
            <a:off x="3816620" y="4278802"/>
            <a:ext cx="2017702" cy="1200329"/>
          </a:xfrm>
          <a:prstGeom prst="rect">
            <a:avLst/>
          </a:prstGeom>
        </p:spPr>
        <p:txBody>
          <a:bodyPr wrap="square">
            <a:spAutoFit/>
          </a:bodyPr>
          <a:lstStyle/>
          <a:p>
            <a:endParaRPr lang="en-US" altLang="zh-CN" dirty="0">
              <a:latin typeface="腾讯体" panose="02010600010101010101" charset="-122"/>
              <a:ea typeface="腾讯体" panose="02010600010101010101" charset="-122"/>
            </a:endParaRPr>
          </a:p>
          <a:p>
            <a:r>
              <a:rPr lang="zh-CN" altLang="en-US" dirty="0">
                <a:latin typeface="腾讯体" panose="02010600010101010101" charset="-122"/>
                <a:ea typeface="腾讯体" panose="02010600010101010101" charset="-122"/>
              </a:rPr>
              <a:t>备份</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失活：修改节点：修改主</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的配对信息</a:t>
            </a:r>
            <a:endParaRPr lang="en-US" altLang="zh-CN" dirty="0">
              <a:latin typeface="腾讯体" panose="02010600010101010101" charset="-122"/>
              <a:ea typeface="腾讯体" panose="02010600010101010101" charset="-122"/>
            </a:endParaRPr>
          </a:p>
        </p:txBody>
      </p:sp>
      <p:pic>
        <p:nvPicPr>
          <p:cNvPr id="15" name="图片 14">
            <a:extLst>
              <a:ext uri="{FF2B5EF4-FFF2-40B4-BE49-F238E27FC236}">
                <a16:creationId xmlns:a16="http://schemas.microsoft.com/office/drawing/2014/main" id="{344B485C-E98A-49FD-A7AC-18A6D9175B5C}"/>
              </a:ext>
            </a:extLst>
          </p:cNvPr>
          <p:cNvPicPr>
            <a:picLocks noChangeAspect="1"/>
          </p:cNvPicPr>
          <p:nvPr/>
        </p:nvPicPr>
        <p:blipFill>
          <a:blip r:embed="rId3"/>
          <a:stretch>
            <a:fillRect/>
          </a:stretch>
        </p:blipFill>
        <p:spPr>
          <a:xfrm>
            <a:off x="5583210" y="1048006"/>
            <a:ext cx="5962810" cy="5355771"/>
          </a:xfrm>
          <a:prstGeom prst="rect">
            <a:avLst/>
          </a:prstGeom>
        </p:spPr>
      </p:pic>
      <p:sp>
        <p:nvSpPr>
          <p:cNvPr id="16" name="文本框 15">
            <a:extLst>
              <a:ext uri="{FF2B5EF4-FFF2-40B4-BE49-F238E27FC236}">
                <a16:creationId xmlns:a16="http://schemas.microsoft.com/office/drawing/2014/main" id="{69146C79-FA12-4B30-9636-5EFE55A8E40E}"/>
              </a:ext>
            </a:extLst>
          </p:cNvPr>
          <p:cNvSpPr txBox="1"/>
          <p:nvPr/>
        </p:nvSpPr>
        <p:spPr>
          <a:xfrm>
            <a:off x="645980" y="1836723"/>
            <a:ext cx="4328679" cy="294708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800" dirty="0">
                <a:latin typeface="腾讯体" panose="02010600010101010101" charset="-122"/>
                <a:ea typeface="腾讯体" panose="02010600010101010101" charset="-122"/>
              </a:rPr>
              <a:t>存活检测：根据存储的</a:t>
            </a:r>
            <a:r>
              <a:rPr lang="en-US" altLang="zh-CN" sz="1800" dirty="0">
                <a:latin typeface="腾讯体" panose="02010600010101010101" charset="-122"/>
                <a:ea typeface="腾讯体" panose="02010600010101010101" charset="-122"/>
              </a:rPr>
              <a:t>cache</a:t>
            </a:r>
            <a:r>
              <a:rPr lang="zh-CN" altLang="en-US" sz="1800" dirty="0">
                <a:latin typeface="腾讯体" panose="02010600010101010101" charset="-122"/>
                <a:ea typeface="腾讯体" panose="02010600010101010101" charset="-122"/>
              </a:rPr>
              <a:t>时间戳和检测时刻的时间戳确定</a:t>
            </a:r>
            <a:r>
              <a:rPr lang="en-US" altLang="zh-CN" sz="1800" dirty="0">
                <a:latin typeface="腾讯体" panose="02010600010101010101" charset="-122"/>
                <a:ea typeface="腾讯体" panose="02010600010101010101" charset="-122"/>
              </a:rPr>
              <a:t>cache</a:t>
            </a:r>
            <a:r>
              <a:rPr lang="zh-CN" altLang="en-US" sz="1800" dirty="0">
                <a:latin typeface="腾讯体" panose="02010600010101010101" charset="-122"/>
                <a:ea typeface="腾讯体" panose="02010600010101010101" charset="-122"/>
              </a:rPr>
              <a:t>是否存活。</a:t>
            </a:r>
            <a:endParaRPr lang="en-US" altLang="zh-CN" sz="1800" dirty="0">
              <a:latin typeface="腾讯体" panose="02010600010101010101" charset="-122"/>
              <a:ea typeface="腾讯体" panose="02010600010101010101" charset="-122"/>
            </a:endParaRPr>
          </a:p>
          <a:p>
            <a:pPr marL="285750" indent="-285750">
              <a:lnSpc>
                <a:spcPct val="150000"/>
              </a:lnSpc>
              <a:buFont typeface="Arial" panose="020B0604020202020204" pitchFamily="34" charset="0"/>
              <a:buChar char="•"/>
            </a:pPr>
            <a:endParaRPr lang="en-US" altLang="zh-CN" dirty="0">
              <a:latin typeface="腾讯体" panose="02010600010101010101" charset="-122"/>
              <a:ea typeface="腾讯体" panose="02010600010101010101" charset="-122"/>
            </a:endParaRPr>
          </a:p>
          <a:p>
            <a:pPr marL="285750" indent="-285750">
              <a:lnSpc>
                <a:spcPct val="150000"/>
              </a:lnSpc>
              <a:buFont typeface="Arial" panose="020B0604020202020204" pitchFamily="34" charset="0"/>
              <a:buChar char="•"/>
            </a:pPr>
            <a:r>
              <a:rPr lang="zh-CN" altLang="en-US" dirty="0">
                <a:latin typeface="腾讯体" panose="02010600010101010101" charset="-122"/>
                <a:ea typeface="腾讯体" panose="02010600010101010101" charset="-122"/>
              </a:rPr>
              <a:t>掉线情况：</a:t>
            </a:r>
            <a:endParaRPr lang="en-US" altLang="zh-CN" dirty="0">
              <a:latin typeface="腾讯体" panose="02010600010101010101" charset="-122"/>
              <a:ea typeface="腾讯体" panose="02010600010101010101" charset="-122"/>
            </a:endParaRPr>
          </a:p>
          <a:p>
            <a:pPr lvl="1">
              <a:lnSpc>
                <a:spcPct val="150000"/>
              </a:lnSpc>
            </a:pPr>
            <a:r>
              <a:rPr lang="zh-CN" altLang="en-US" dirty="0">
                <a:latin typeface="腾讯体" panose="02010600010101010101" charset="-122"/>
                <a:ea typeface="腾讯体" panose="02010600010101010101" charset="-122"/>
              </a:rPr>
              <a:t>有备份</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的主</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掉线</a:t>
            </a:r>
            <a:endParaRPr lang="en-US" altLang="zh-CN" dirty="0">
              <a:latin typeface="腾讯体" panose="02010600010101010101" charset="-122"/>
              <a:ea typeface="腾讯体" panose="02010600010101010101" charset="-122"/>
            </a:endParaRPr>
          </a:p>
          <a:p>
            <a:pPr lvl="1">
              <a:lnSpc>
                <a:spcPct val="150000"/>
              </a:lnSpc>
            </a:pPr>
            <a:r>
              <a:rPr lang="zh-CN" altLang="en-US" dirty="0">
                <a:latin typeface="腾讯体" panose="02010600010101010101" charset="-122"/>
                <a:ea typeface="腾讯体" panose="02010600010101010101" charset="-122"/>
              </a:rPr>
              <a:t>无备份</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的主</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掉线</a:t>
            </a:r>
            <a:endParaRPr lang="en-US" altLang="zh-CN" dirty="0">
              <a:latin typeface="腾讯体" panose="02010600010101010101" charset="-122"/>
              <a:ea typeface="腾讯体" panose="02010600010101010101" charset="-122"/>
            </a:endParaRPr>
          </a:p>
          <a:p>
            <a:pPr lvl="1">
              <a:lnSpc>
                <a:spcPct val="150000"/>
              </a:lnSpc>
            </a:pPr>
            <a:r>
              <a:rPr lang="zh-CN" altLang="en-US" dirty="0">
                <a:latin typeface="腾讯体" panose="02010600010101010101" charset="-122"/>
                <a:ea typeface="腾讯体" panose="02010600010101010101" charset="-122"/>
              </a:rPr>
              <a:t>备份</a:t>
            </a:r>
            <a:r>
              <a:rPr lang="en-US" altLang="zh-CN" dirty="0">
                <a:latin typeface="腾讯体" panose="02010600010101010101" charset="-122"/>
                <a:ea typeface="腾讯体" panose="02010600010101010101" charset="-122"/>
              </a:rPr>
              <a:t>cache</a:t>
            </a:r>
            <a:r>
              <a:rPr lang="zh-CN" altLang="en-US" dirty="0">
                <a:latin typeface="腾讯体" panose="02010600010101010101" charset="-122"/>
                <a:ea typeface="腾讯体" panose="02010600010101010101" charset="-122"/>
              </a:rPr>
              <a:t>掉线</a:t>
            </a:r>
            <a:endParaRPr lang="en-US" altLang="zh-CN" dirty="0">
              <a:latin typeface="腾讯体" panose="02010600010101010101" charset="-122"/>
              <a:ea typeface="腾讯体" panose="02010600010101010101" charset="-122"/>
            </a:endParaRPr>
          </a:p>
        </p:txBody>
      </p:sp>
    </p:spTree>
    <p:extLst>
      <p:ext uri="{BB962C8B-B14F-4D97-AF65-F5344CB8AC3E}">
        <p14:creationId xmlns:p14="http://schemas.microsoft.com/office/powerpoint/2010/main" val="972020146"/>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4002365-EF63-45ED-8037-E0DA99FEF334}"/>
              </a:ext>
            </a:extLst>
          </p:cNvPr>
          <p:cNvSpPr txBox="1"/>
          <p:nvPr/>
        </p:nvSpPr>
        <p:spPr>
          <a:xfrm>
            <a:off x="689317" y="464233"/>
            <a:ext cx="2441694" cy="769441"/>
          </a:xfrm>
          <a:prstGeom prst="rect">
            <a:avLst/>
          </a:prstGeom>
          <a:noFill/>
        </p:spPr>
        <p:txBody>
          <a:bodyPr wrap="none" rtlCol="0">
            <a:spAutoFit/>
          </a:bodyPr>
          <a:lstStyle/>
          <a:p>
            <a:r>
              <a:rPr lang="zh-CN" altLang="en-US" sz="4400" dirty="0">
                <a:latin typeface="腾讯体" panose="02010600010101010101" pitchFamily="2" charset="-122"/>
                <a:ea typeface="腾讯体" panose="02010600010101010101" pitchFamily="2" charset="-122"/>
              </a:rPr>
              <a:t>缩容流程</a:t>
            </a:r>
          </a:p>
        </p:txBody>
      </p:sp>
      <p:sp>
        <p:nvSpPr>
          <p:cNvPr id="6" name="文本框 5">
            <a:extLst>
              <a:ext uri="{FF2B5EF4-FFF2-40B4-BE49-F238E27FC236}">
                <a16:creationId xmlns:a16="http://schemas.microsoft.com/office/drawing/2014/main" id="{6C053424-6DEE-44B6-BFC0-096379857E38}"/>
              </a:ext>
            </a:extLst>
          </p:cNvPr>
          <p:cNvSpPr txBox="1"/>
          <p:nvPr/>
        </p:nvSpPr>
        <p:spPr>
          <a:xfrm>
            <a:off x="839023" y="2136737"/>
            <a:ext cx="4328679" cy="335136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800" dirty="0">
                <a:latin typeface="腾讯体" panose="02010600010101010101" charset="-122"/>
                <a:ea typeface="腾讯体" panose="02010600010101010101" charset="-122"/>
              </a:rPr>
              <a:t>缩容功能：更新本地信息并通知缩容设备进行信息迁移，关闭缩容</a:t>
            </a:r>
            <a:r>
              <a:rPr lang="en-US" altLang="zh-CN" sz="1800" dirty="0">
                <a:latin typeface="腾讯体" panose="02010600010101010101" charset="-122"/>
                <a:ea typeface="腾讯体" panose="02010600010101010101" charset="-122"/>
              </a:rPr>
              <a:t>cache</a:t>
            </a:r>
            <a:r>
              <a:rPr lang="zh-CN" altLang="en-US" sz="1800" dirty="0">
                <a:latin typeface="腾讯体" panose="02010600010101010101" charset="-122"/>
                <a:ea typeface="腾讯体" panose="02010600010101010101" charset="-122"/>
              </a:rPr>
              <a:t>及其备份</a:t>
            </a:r>
            <a:r>
              <a:rPr lang="en-US" altLang="zh-CN" sz="1800" dirty="0">
                <a:latin typeface="腾讯体" panose="02010600010101010101" charset="-122"/>
                <a:ea typeface="腾讯体" panose="02010600010101010101" charset="-122"/>
              </a:rPr>
              <a:t>cache</a:t>
            </a:r>
            <a:r>
              <a:rPr lang="zh-CN" altLang="en-US" sz="1800" dirty="0">
                <a:latin typeface="腾讯体" panose="02010600010101010101" charset="-122"/>
                <a:ea typeface="腾讯体" panose="02010600010101010101" charset="-122"/>
              </a:rPr>
              <a:t>。</a:t>
            </a:r>
            <a:endParaRPr lang="en-US" altLang="zh-CN" sz="1800" dirty="0">
              <a:latin typeface="腾讯体" panose="02010600010101010101" charset="-122"/>
              <a:ea typeface="腾讯体" panose="02010600010101010101" charset="-122"/>
            </a:endParaRPr>
          </a:p>
          <a:p>
            <a:pPr marL="285750" indent="-285750">
              <a:lnSpc>
                <a:spcPct val="150000"/>
              </a:lnSpc>
              <a:buFont typeface="Arial" panose="020B0604020202020204" pitchFamily="34" charset="0"/>
              <a:buChar char="•"/>
            </a:pPr>
            <a:endParaRPr lang="en-US" altLang="zh-CN" sz="1800" dirty="0">
              <a:latin typeface="腾讯体" panose="02010600010101010101" charset="-122"/>
              <a:ea typeface="腾讯体" panose="02010600010101010101" charset="-122"/>
            </a:endParaRPr>
          </a:p>
          <a:p>
            <a:pPr marL="285750" indent="-285750">
              <a:lnSpc>
                <a:spcPct val="150000"/>
              </a:lnSpc>
              <a:buFont typeface="Arial" panose="020B0604020202020204" pitchFamily="34" charset="0"/>
              <a:buChar char="•"/>
            </a:pPr>
            <a:r>
              <a:rPr lang="zh-CN" altLang="en-US" dirty="0">
                <a:latin typeface="腾讯体" panose="02010600010101010101" charset="-122"/>
                <a:ea typeface="腾讯体" panose="02010600010101010101" charset="-122"/>
              </a:rPr>
              <a:t>键盘可以向</a:t>
            </a:r>
            <a:r>
              <a:rPr lang="en-US" altLang="zh-CN" dirty="0">
                <a:latin typeface="腾讯体" panose="02010600010101010101" charset="-122"/>
                <a:ea typeface="腾讯体" panose="02010600010101010101" charset="-122"/>
              </a:rPr>
              <a:t>master</a:t>
            </a:r>
            <a:r>
              <a:rPr lang="zh-CN" altLang="en-US" dirty="0">
                <a:latin typeface="腾讯体" panose="02010600010101010101" charset="-122"/>
                <a:ea typeface="腾讯体" panose="02010600010101010101" charset="-122"/>
              </a:rPr>
              <a:t>发送命令：</a:t>
            </a:r>
          </a:p>
          <a:p>
            <a:pPr lvl="1">
              <a:lnSpc>
                <a:spcPct val="150000"/>
              </a:lnSpc>
            </a:pPr>
            <a:r>
              <a:rPr lang="zh-CN" altLang="en-US" dirty="0">
                <a:latin typeface="腾讯体" panose="02010600010101010101" charset="-122"/>
                <a:ea typeface="腾讯体" panose="02010600010101010101" charset="-122"/>
              </a:rPr>
              <a:t>“</a:t>
            </a:r>
            <a:r>
              <a:rPr lang="en-US" altLang="zh-CN" dirty="0">
                <a:latin typeface="腾讯体" panose="02010600010101010101" charset="-122"/>
                <a:ea typeface="腾讯体" panose="02010600010101010101" charset="-122"/>
              </a:rPr>
              <a:t>s”: </a:t>
            </a:r>
            <a:r>
              <a:rPr lang="zh-CN" altLang="en-US" dirty="0">
                <a:latin typeface="腾讯体" panose="02010600010101010101" charset="-122"/>
                <a:ea typeface="腾讯体" panose="02010600010101010101" charset="-122"/>
              </a:rPr>
              <a:t>执行缩容命令</a:t>
            </a:r>
          </a:p>
          <a:p>
            <a:pPr lvl="1">
              <a:lnSpc>
                <a:spcPct val="150000"/>
              </a:lnSpc>
            </a:pPr>
            <a:r>
              <a:rPr lang="zh-CN" altLang="en-US" dirty="0">
                <a:latin typeface="腾讯体" panose="02010600010101010101" charset="-122"/>
                <a:ea typeface="腾讯体" panose="02010600010101010101" charset="-122"/>
              </a:rPr>
              <a:t>“</a:t>
            </a:r>
            <a:r>
              <a:rPr lang="en-US" altLang="zh-CN" dirty="0">
                <a:latin typeface="腾讯体" panose="02010600010101010101" charset="-122"/>
                <a:ea typeface="腾讯体" panose="02010600010101010101" charset="-122"/>
              </a:rPr>
              <a:t>c”: </a:t>
            </a:r>
            <a:r>
              <a:rPr lang="zh-CN" altLang="en-US" dirty="0">
                <a:latin typeface="腾讯体" panose="02010600010101010101" charset="-122"/>
                <a:ea typeface="腾讯体" panose="02010600010101010101" charset="-122"/>
              </a:rPr>
              <a:t>打印存活的主</a:t>
            </a:r>
            <a:r>
              <a:rPr lang="en-US" altLang="zh-CN" dirty="0">
                <a:latin typeface="腾讯体" panose="02010600010101010101" charset="-122"/>
                <a:ea typeface="腾讯体" panose="02010600010101010101" charset="-122"/>
              </a:rPr>
              <a:t>cache</a:t>
            </a:r>
          </a:p>
          <a:p>
            <a:pPr marL="285750" indent="-285750">
              <a:lnSpc>
                <a:spcPct val="150000"/>
              </a:lnSpc>
              <a:buFont typeface="Arial" panose="020B0604020202020204" pitchFamily="34" charset="0"/>
              <a:buChar char="•"/>
            </a:pPr>
            <a:endParaRPr lang="en-US" altLang="zh-CN" dirty="0">
              <a:latin typeface="腾讯体" panose="02010600010101010101" charset="-122"/>
              <a:ea typeface="腾讯体" panose="02010600010101010101" charset="-122"/>
            </a:endParaRPr>
          </a:p>
        </p:txBody>
      </p:sp>
      <p:pic>
        <p:nvPicPr>
          <p:cNvPr id="3" name="图片 2">
            <a:extLst>
              <a:ext uri="{FF2B5EF4-FFF2-40B4-BE49-F238E27FC236}">
                <a16:creationId xmlns:a16="http://schemas.microsoft.com/office/drawing/2014/main" id="{ED65D052-9540-48BD-BD23-3B216EE71A02}"/>
              </a:ext>
            </a:extLst>
          </p:cNvPr>
          <p:cNvPicPr>
            <a:picLocks noChangeAspect="1"/>
          </p:cNvPicPr>
          <p:nvPr/>
        </p:nvPicPr>
        <p:blipFill>
          <a:blip r:embed="rId3"/>
          <a:stretch>
            <a:fillRect/>
          </a:stretch>
        </p:blipFill>
        <p:spPr>
          <a:xfrm>
            <a:off x="5460958" y="2136737"/>
            <a:ext cx="6425231" cy="3351367"/>
          </a:xfrm>
          <a:prstGeom prst="rect">
            <a:avLst/>
          </a:prstGeom>
        </p:spPr>
      </p:pic>
    </p:spTree>
    <p:extLst>
      <p:ext uri="{BB962C8B-B14F-4D97-AF65-F5344CB8AC3E}">
        <p14:creationId xmlns:p14="http://schemas.microsoft.com/office/powerpoint/2010/main" val="1193215259"/>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4002365-EF63-45ED-8037-E0DA99FEF334}"/>
              </a:ext>
            </a:extLst>
          </p:cNvPr>
          <p:cNvSpPr txBox="1"/>
          <p:nvPr/>
        </p:nvSpPr>
        <p:spPr>
          <a:xfrm>
            <a:off x="689317" y="464233"/>
            <a:ext cx="3005951" cy="769441"/>
          </a:xfrm>
          <a:prstGeom prst="rect">
            <a:avLst/>
          </a:prstGeom>
          <a:noFill/>
        </p:spPr>
        <p:txBody>
          <a:bodyPr wrap="none" rtlCol="0">
            <a:spAutoFit/>
          </a:bodyPr>
          <a:lstStyle/>
          <a:p>
            <a:r>
              <a:rPr lang="zh-CN" altLang="en-US" sz="4400" dirty="0">
                <a:latin typeface="腾讯体" panose="02010600010101010101" pitchFamily="2" charset="-122"/>
                <a:ea typeface="腾讯体" panose="02010600010101010101" pitchFamily="2" charset="-122"/>
              </a:rPr>
              <a:t>一致性哈希</a:t>
            </a:r>
          </a:p>
        </p:txBody>
      </p:sp>
      <p:pic>
        <p:nvPicPr>
          <p:cNvPr id="4" name="图片 3">
            <a:extLst>
              <a:ext uri="{FF2B5EF4-FFF2-40B4-BE49-F238E27FC236}">
                <a16:creationId xmlns:a16="http://schemas.microsoft.com/office/drawing/2014/main" id="{FEDD7145-7114-4142-AF72-81EE2E81DA8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98343" y="1619410"/>
            <a:ext cx="4133850" cy="4294505"/>
          </a:xfrm>
          <a:prstGeom prst="rect">
            <a:avLst/>
          </a:prstGeom>
          <a:noFill/>
          <a:ln>
            <a:noFill/>
          </a:ln>
        </p:spPr>
      </p:pic>
      <p:pic>
        <p:nvPicPr>
          <p:cNvPr id="5" name="图片 4">
            <a:extLst>
              <a:ext uri="{FF2B5EF4-FFF2-40B4-BE49-F238E27FC236}">
                <a16:creationId xmlns:a16="http://schemas.microsoft.com/office/drawing/2014/main" id="{7A763F07-CCD4-4708-8E45-AC65C155D498}"/>
              </a:ext>
            </a:extLst>
          </p:cNvPr>
          <p:cNvPicPr>
            <a:picLocks noChangeAspect="1"/>
          </p:cNvPicPr>
          <p:nvPr/>
        </p:nvPicPr>
        <p:blipFill>
          <a:blip r:embed="rId4"/>
          <a:stretch>
            <a:fillRect/>
          </a:stretch>
        </p:blipFill>
        <p:spPr>
          <a:xfrm>
            <a:off x="1547545" y="1619410"/>
            <a:ext cx="3765176" cy="3619180"/>
          </a:xfrm>
          <a:prstGeom prst="rect">
            <a:avLst/>
          </a:prstGeom>
        </p:spPr>
      </p:pic>
    </p:spTree>
    <p:extLst>
      <p:ext uri="{BB962C8B-B14F-4D97-AF65-F5344CB8AC3E}">
        <p14:creationId xmlns:p14="http://schemas.microsoft.com/office/powerpoint/2010/main" val="3761278731"/>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0863247-5B67-4947-851D-E9F4E4539BB3}"/>
              </a:ext>
            </a:extLst>
          </p:cNvPr>
          <p:cNvSpPr txBox="1"/>
          <p:nvPr/>
        </p:nvSpPr>
        <p:spPr>
          <a:xfrm>
            <a:off x="4495643" y="2767280"/>
            <a:ext cx="3200713" cy="1323439"/>
          </a:xfrm>
          <a:prstGeom prst="rect">
            <a:avLst/>
          </a:prstGeom>
          <a:noFill/>
        </p:spPr>
        <p:txBody>
          <a:bodyPr wrap="square" rtlCol="0">
            <a:spAutoFit/>
          </a:bodyPr>
          <a:lstStyle/>
          <a:p>
            <a:r>
              <a:rPr lang="en-US" altLang="zh-CN" sz="8000" dirty="0">
                <a:latin typeface="腾讯体" panose="02010600010101010101" pitchFamily="2" charset="-122"/>
                <a:ea typeface="腾讯体" panose="02010600010101010101" pitchFamily="2" charset="-122"/>
              </a:rPr>
              <a:t>Client</a:t>
            </a:r>
            <a:endParaRPr lang="zh-CN" altLang="en-US" sz="8000" dirty="0">
              <a:latin typeface="腾讯体" panose="02010600010101010101" pitchFamily="2" charset="-122"/>
              <a:ea typeface="腾讯体" panose="02010600010101010101" pitchFamily="2" charset="-122"/>
            </a:endParaRPr>
          </a:p>
        </p:txBody>
      </p:sp>
    </p:spTree>
    <p:extLst>
      <p:ext uri="{BB962C8B-B14F-4D97-AF65-F5344CB8AC3E}">
        <p14:creationId xmlns:p14="http://schemas.microsoft.com/office/powerpoint/2010/main" val="43785687"/>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1404</TotalTime>
  <Words>2414</Words>
  <Application>Microsoft Office PowerPoint</Application>
  <PresentationFormat>宽屏</PresentationFormat>
  <Paragraphs>212</Paragraphs>
  <Slides>23</Slides>
  <Notes>22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0" baseType="lpstr">
      <vt:lpstr>Arial</vt:lpstr>
      <vt:lpstr>等线</vt:lpstr>
      <vt:lpstr>Times New Roman</vt:lpstr>
      <vt:lpstr>腾讯体</vt:lpstr>
      <vt:lpstr>黑体</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主流程</vt:lpstr>
      <vt:lpstr>LRU缓存算法</vt:lpstr>
      <vt:lpstr>键值查询功能</vt:lpstr>
      <vt:lpstr>心跳功能</vt:lpstr>
      <vt:lpstr>Cache扩容功能</vt:lpstr>
      <vt:lpstr>Cache缩容功能</vt:lpstr>
      <vt:lpstr>容灾功能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bellaxiao(肖文娟)</dc:creator>
  <cp:lastModifiedBy>宋 耀辉</cp:lastModifiedBy>
  <cp:revision>699</cp:revision>
  <cp:lastPrinted>2021-03-09T02:21:27Z</cp:lastPrinted>
  <dcterms:created xsi:type="dcterms:W3CDTF">2021-03-09T02:21:27Z</dcterms:created>
  <dcterms:modified xsi:type="dcterms:W3CDTF">2021-12-17T14:35:13Z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2052-3.3.0.5120</vt:lpwstr>
  </property>
</Properties>
</file>