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handoutMasterIdLst>
    <p:handoutMasterId r:id="rId25"/>
  </p:handoutMasterIdLst>
  <p:sldIdLst>
    <p:sldId id="2153" r:id="rId2"/>
    <p:sldId id="2143" r:id="rId3"/>
    <p:sldId id="2151" r:id="rId4"/>
    <p:sldId id="2147" r:id="rId5"/>
    <p:sldId id="2148" r:id="rId6"/>
    <p:sldId id="2149" r:id="rId7"/>
    <p:sldId id="2152" r:id="rId8"/>
    <p:sldId id="2145" r:id="rId9"/>
    <p:sldId id="2150" r:id="rId10"/>
    <p:sldId id="2137" r:id="rId11"/>
    <p:sldId id="2135" r:id="rId12"/>
    <p:sldId id="2144" r:id="rId13"/>
    <p:sldId id="2138" r:id="rId14"/>
    <p:sldId id="2139" r:id="rId15"/>
    <p:sldId id="263" r:id="rId16"/>
    <p:sldId id="265" r:id="rId17"/>
    <p:sldId id="257" r:id="rId18"/>
    <p:sldId id="262" r:id="rId19"/>
    <p:sldId id="264" r:id="rId20"/>
    <p:sldId id="258" r:id="rId21"/>
    <p:sldId id="259" r:id="rId22"/>
    <p:sldId id="261" r:id="rId23"/>
  </p:sldIdLst>
  <p:sldSz cx="12192000" cy="6858000"/>
  <p:notesSz cx="6669088" cy="9926638"/>
  <p:embeddedFontLst>
    <p:embeddedFont>
      <p:font typeface="等线" panose="02010600030101010101" pitchFamily="2" charset="-122"/>
      <p:regular r:id="rId26"/>
      <p:bold r:id="rId27"/>
    </p:embeddedFont>
    <p:embeddedFont>
      <p:font typeface="微软雅黑" panose="020B0503020204020204" pitchFamily="34" charset="-122"/>
      <p:regular r:id="rId28"/>
      <p:bold r:id="rId29"/>
    </p:embeddedFont>
    <p:embeddedFont>
      <p:font typeface="黑体" panose="02010609060101010101" pitchFamily="49" charset="-122"/>
      <p:regular r:id="rId30"/>
    </p:embeddedFont>
    <p:embeddedFont>
      <p:font typeface="腾讯体" panose="02010600010101010101" pitchFamily="2" charset="-122"/>
      <p:regular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9">
          <p15:clr>
            <a:srgbClr val="A4A3A4"/>
          </p15:clr>
        </p15:guide>
        <p15:guide id="2" pos="441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E6FFF"/>
    <a:srgbClr val="E5E7FB"/>
    <a:srgbClr val="FF4422"/>
    <a:srgbClr val="C2C6F6"/>
    <a:srgbClr val="F1F2FD"/>
    <a:srgbClr val="1821AC"/>
    <a:srgbClr val="F8F2EF"/>
    <a:srgbClr val="1A41E5"/>
    <a:srgbClr val="525CF9"/>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97" autoAdjust="0"/>
    <p:restoredTop sz="90618" autoAdjust="0"/>
  </p:normalViewPr>
  <p:slideViewPr>
    <p:cSldViewPr snapToGrid="0">
      <p:cViewPr varScale="1">
        <p:scale>
          <a:sx n="113" d="100"/>
          <a:sy n="113" d="100"/>
        </p:scale>
        <p:origin x="96" y="96"/>
      </p:cViewPr>
      <p:guideLst>
        <p:guide orient="horz" pos="779"/>
        <p:guide pos="441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9" d="100"/>
          <a:sy n="89" d="100"/>
        </p:scale>
        <p:origin x="3328"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zh-CN" altLang="en-US" dirty="0">
              <a:latin typeface="SimHei" panose="02010609060101010101" pitchFamily="49" charset="-122"/>
              <a:ea typeface="SimHei" panose="02010609060101010101" pitchFamily="49" charset="-122"/>
            </a:endParaRPr>
          </a:p>
        </p:txBody>
      </p:sp>
      <p:sp>
        <p:nvSpPr>
          <p:cNvPr id="3" name="日期占位符 2"/>
          <p:cNvSpPr>
            <a:spLocks noGrp="1"/>
          </p:cNvSpPr>
          <p:nvPr>
            <p:ph type="dt" sz="quarter" idx="1"/>
          </p:nvPr>
        </p:nvSpPr>
        <p:spPr>
          <a:xfrm>
            <a:off x="3777607" y="0"/>
            <a:ext cx="2889938" cy="498056"/>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SimHei" panose="02010609060101010101" pitchFamily="49" charset="-122"/>
                <a:ea typeface="SimHei" panose="02010609060101010101" pitchFamily="49" charset="-122"/>
              </a:rPr>
              <a:t>2021/12/17</a:t>
            </a:fld>
            <a:endParaRPr lang="zh-CN" altLang="en-US" dirty="0">
              <a:latin typeface="SimHei" panose="02010609060101010101" pitchFamily="49" charset="-122"/>
              <a:ea typeface="SimHei" panose="02010609060101010101" pitchFamily="49" charset="-122"/>
            </a:endParaRPr>
          </a:p>
        </p:txBody>
      </p:sp>
      <p:sp>
        <p:nvSpPr>
          <p:cNvPr id="4" name="页脚占位符 3"/>
          <p:cNvSpPr>
            <a:spLocks noGrp="1"/>
          </p:cNvSpPr>
          <p:nvPr>
            <p:ph type="ftr" sz="quarter" idx="2"/>
          </p:nvPr>
        </p:nvSpPr>
        <p:spPr>
          <a:xfrm>
            <a:off x="0" y="9428584"/>
            <a:ext cx="2889938" cy="498055"/>
          </a:xfrm>
          <a:prstGeom prst="rect">
            <a:avLst/>
          </a:prstGeom>
        </p:spPr>
        <p:txBody>
          <a:bodyPr vert="horz" lIns="91440" tIns="45720" rIns="91440" bIns="45720" rtlCol="0" anchor="b"/>
          <a:lstStyle>
            <a:lvl1pPr algn="l">
              <a:defRPr sz="1200"/>
            </a:lvl1pPr>
          </a:lstStyle>
          <a:p>
            <a:endParaRPr lang="zh-CN" altLang="en-US" dirty="0">
              <a:latin typeface="SimHei" panose="02010609060101010101" pitchFamily="49" charset="-122"/>
              <a:ea typeface="SimHei" panose="02010609060101010101" pitchFamily="49" charset="-122"/>
            </a:endParaRPr>
          </a:p>
        </p:txBody>
      </p:sp>
      <p:sp>
        <p:nvSpPr>
          <p:cNvPr id="5" name="灯片编号占位符 4"/>
          <p:cNvSpPr>
            <a:spLocks noGrp="1"/>
          </p:cNvSpPr>
          <p:nvPr>
            <p:ph type="sldNum" sz="quarter" idx="3"/>
          </p:nvPr>
        </p:nvSpPr>
        <p:spPr>
          <a:xfrm>
            <a:off x="3777607" y="9428584"/>
            <a:ext cx="2889938" cy="498055"/>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SimHei" panose="02010609060101010101" pitchFamily="49" charset="-122"/>
                <a:ea typeface="SimHei" panose="02010609060101010101" pitchFamily="49" charset="-122"/>
              </a:rPr>
              <a:t>‹#›</a:t>
            </a:fld>
            <a:endParaRPr lang="zh-CN" alt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b="0" i="0">
                <a:latin typeface="SimHei" panose="02010609060101010101" pitchFamily="49" charset="-122"/>
                <a:ea typeface="SimHei" panose="02010609060101010101" pitchFamily="49" charset="-122"/>
              </a:defRPr>
            </a:lvl1pPr>
          </a:lstStyle>
          <a:p>
            <a:endParaRPr lang="zh-CN" altLang="en-US" dirty="0"/>
          </a:p>
        </p:txBody>
      </p:sp>
      <p:sp>
        <p:nvSpPr>
          <p:cNvPr id="3" name="日期占位符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b="0" i="0">
                <a:latin typeface="SimHei" panose="02010609060101010101" pitchFamily="49" charset="-122"/>
                <a:ea typeface="SimHei" panose="02010609060101010101" pitchFamily="49" charset="-122"/>
              </a:defRPr>
            </a:lvl1pPr>
          </a:lstStyle>
          <a:p>
            <a:fld id="{1AC49D05-6128-4D0D-A32A-06A5E73B386C}" type="datetimeFigureOut">
              <a:rPr lang="zh-CN" altLang="en-US" smtClean="0"/>
              <a:pPr/>
              <a:t>2021/12/17</a:t>
            </a:fld>
            <a:endParaRPr lang="zh-CN" altLang="en-US" dirty="0"/>
          </a:p>
        </p:txBody>
      </p:sp>
      <p:sp>
        <p:nvSpPr>
          <p:cNvPr id="4" name="幻灯片图像占位符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b="0" i="0">
                <a:latin typeface="SimHei" panose="02010609060101010101" pitchFamily="49" charset="-122"/>
                <a:ea typeface="SimHei" panose="02010609060101010101" pitchFamily="49" charset="-122"/>
              </a:defRPr>
            </a:lvl1pPr>
          </a:lstStyle>
          <a:p>
            <a:endParaRPr lang="zh-CN" altLang="en-US" dirty="0"/>
          </a:p>
        </p:txBody>
      </p:sp>
      <p:sp>
        <p:nvSpPr>
          <p:cNvPr id="7" name="灯片编号占位符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b="0" i="0">
                <a:latin typeface="SimHei" panose="02010609060101010101" pitchFamily="49" charset="-122"/>
                <a:ea typeface="SimHei" panose="02010609060101010101" pitchFamily="49" charset="-122"/>
              </a:defRPr>
            </a:lvl1pPr>
          </a:lstStyle>
          <a:p>
            <a:fld id="{5849F42C-2DAE-424C-A4B8-3140182C3E9F}"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b="0" i="0" kern="1200">
        <a:solidFill>
          <a:schemeClr val="tx1"/>
        </a:solidFill>
        <a:latin typeface="SimHei" panose="02010609060101010101" pitchFamily="49" charset="-122"/>
        <a:ea typeface="SimHei" panose="02010609060101010101" pitchFamily="49" charset="-122"/>
        <a:cs typeface="+mn-cs"/>
      </a:defRPr>
    </a:lvl1pPr>
    <a:lvl2pPr marL="457200" algn="l" defTabSz="914400" rtl="0" eaLnBrk="1" latinLnBrk="0" hangingPunct="1">
      <a:defRPr sz="1200" b="0" i="0" kern="1200">
        <a:solidFill>
          <a:schemeClr val="tx1"/>
        </a:solidFill>
        <a:latin typeface="SimHei" panose="02010609060101010101" pitchFamily="49" charset="-122"/>
        <a:ea typeface="SimHei" panose="02010609060101010101" pitchFamily="49" charset="-122"/>
        <a:cs typeface="+mn-cs"/>
      </a:defRPr>
    </a:lvl2pPr>
    <a:lvl3pPr marL="914400" algn="l" defTabSz="914400" rtl="0" eaLnBrk="1" latinLnBrk="0" hangingPunct="1">
      <a:defRPr sz="1200" b="0" i="0" kern="1200">
        <a:solidFill>
          <a:schemeClr val="tx1"/>
        </a:solidFill>
        <a:latin typeface="SimHei" panose="02010609060101010101" pitchFamily="49" charset="-122"/>
        <a:ea typeface="SimHei" panose="02010609060101010101" pitchFamily="49" charset="-122"/>
        <a:cs typeface="+mn-cs"/>
      </a:defRPr>
    </a:lvl3pPr>
    <a:lvl4pPr marL="1371600" algn="l" defTabSz="914400" rtl="0" eaLnBrk="1" latinLnBrk="0" hangingPunct="1">
      <a:defRPr sz="1200" b="0" i="0" kern="1200">
        <a:solidFill>
          <a:schemeClr val="tx1"/>
        </a:solidFill>
        <a:latin typeface="SimHei" panose="02010609060101010101" pitchFamily="49" charset="-122"/>
        <a:ea typeface="SimHei" panose="02010609060101010101" pitchFamily="49" charset="-122"/>
        <a:cs typeface="+mn-cs"/>
      </a:defRPr>
    </a:lvl4pPr>
    <a:lvl5pPr marL="1828800" algn="l" defTabSz="914400" rtl="0" eaLnBrk="1" latinLnBrk="0" hangingPunct="1">
      <a:defRPr sz="1200" b="0" i="0" kern="1200">
        <a:solidFill>
          <a:schemeClr val="tx1"/>
        </a:solidFill>
        <a:latin typeface="SimHei" panose="02010609060101010101" pitchFamily="49" charset="-122"/>
        <a:ea typeface="SimHei"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a:t>
            </a:fld>
            <a:endParaRPr lang="zh-CN" altLang="en-US" dirty="0"/>
          </a:p>
        </p:txBody>
      </p:sp>
    </p:spTree>
    <p:extLst>
      <p:ext uri="{BB962C8B-B14F-4D97-AF65-F5344CB8AC3E}">
        <p14:creationId xmlns:p14="http://schemas.microsoft.com/office/powerpoint/2010/main" val="324397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10</a:t>
            </a:fld>
            <a:endParaRPr lang="zh-CN" altLang="en-US" dirty="0"/>
          </a:p>
        </p:txBody>
      </p:sp>
    </p:spTree>
    <p:extLst>
      <p:ext uri="{BB962C8B-B14F-4D97-AF65-F5344CB8AC3E}">
        <p14:creationId xmlns:p14="http://schemas.microsoft.com/office/powerpoint/2010/main" val="3422333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基于链表和信号实现了单进程下的多定时器，最小定时间隔</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微秒，同时可指定单次定时或循环定时，通过</a:t>
            </a:r>
            <a:r>
              <a:rPr lang="en-US" altLang="zh-CN" sz="1800" dirty="0">
                <a:effectLst/>
                <a:latin typeface="Times New Roman" panose="02020603050405020304" pitchFamily="18" charset="0"/>
                <a:ea typeface="宋体" panose="02010600030101010101" pitchFamily="2" charset="-122"/>
              </a:rPr>
              <a:t>void*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结构体为定时器回调函数传入参数。使用</a:t>
            </a:r>
            <a:r>
              <a:rPr lang="en-US" altLang="zh-CN" sz="1800" b="1" dirty="0" err="1">
                <a:effectLst/>
                <a:latin typeface="Times New Roman" panose="02020603050405020304" pitchFamily="18" charset="0"/>
                <a:ea typeface="宋体" panose="02010600030101010101" pitchFamily="2" charset="-122"/>
              </a:rPr>
              <a:t>sigaction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绑定</a:t>
            </a:r>
            <a:r>
              <a:rPr lang="en-US" altLang="zh-CN" sz="1800" b="1" dirty="0">
                <a:effectLst/>
                <a:latin typeface="Times New Roman" panose="02020603050405020304" pitchFamily="18" charset="0"/>
                <a:ea typeface="宋体" panose="02010600030101010101" pitchFamily="2" charset="-122"/>
              </a:rPr>
              <a:t>SIGALRM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信号处理函数，使用</a:t>
            </a:r>
            <a:r>
              <a:rPr lang="en-US" altLang="zh-CN" sz="1800" b="1" dirty="0" err="1">
                <a:effectLst/>
                <a:latin typeface="Times New Roman" panose="02020603050405020304" pitchFamily="18" charset="0"/>
                <a:ea typeface="宋体" panose="02010600030101010101" pitchFamily="2" charset="-122"/>
              </a:rPr>
              <a:t>setitimer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以一定的时间间隔发送</a:t>
            </a:r>
            <a:r>
              <a:rPr lang="en-US" altLang="zh-CN" sz="1800" b="1" dirty="0">
                <a:effectLst/>
                <a:latin typeface="Times New Roman" panose="02020603050405020304" pitchFamily="18" charset="0"/>
                <a:ea typeface="宋体" panose="02010600030101010101" pitchFamily="2" charset="-122"/>
              </a:rPr>
              <a:t>SIGALRM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信号，在信号处理函数中遍历定时器链表，更新并检查每个定时器的信息，判断是否达到定时时间并执行每个定时器单独的回调函数。</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11</a:t>
            </a:fld>
            <a:endParaRPr lang="zh-CN" altLang="en-US" dirty="0"/>
          </a:p>
        </p:txBody>
      </p:sp>
    </p:spTree>
    <p:extLst>
      <p:ext uri="{BB962C8B-B14F-4D97-AF65-F5344CB8AC3E}">
        <p14:creationId xmlns:p14="http://schemas.microsoft.com/office/powerpoint/2010/main" val="2379703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基于链表和信号实现了单进程下的多定时器，最小定时间隔</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微秒，同时可指定单次定时或循环定时。使用</a:t>
            </a:r>
            <a:r>
              <a:rPr lang="en-US" altLang="zh-CN" sz="1800" b="1" dirty="0" err="1">
                <a:effectLst/>
                <a:latin typeface="Times New Roman" panose="02020603050405020304" pitchFamily="18" charset="0"/>
                <a:ea typeface="宋体" panose="02010600030101010101" pitchFamily="2" charset="-122"/>
              </a:rPr>
              <a:t>sigaction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绑定</a:t>
            </a:r>
            <a:r>
              <a:rPr lang="en-US" altLang="zh-CN" sz="1800" b="1" dirty="0">
                <a:effectLst/>
                <a:latin typeface="Times New Roman" panose="02020603050405020304" pitchFamily="18" charset="0"/>
                <a:ea typeface="宋体" panose="02010600030101010101" pitchFamily="2" charset="-122"/>
              </a:rPr>
              <a:t>SIGALRM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信号处理函数，使用</a:t>
            </a:r>
            <a:r>
              <a:rPr lang="en-US" altLang="zh-CN" sz="1800" b="1" dirty="0" err="1">
                <a:effectLst/>
                <a:latin typeface="Times New Roman" panose="02020603050405020304" pitchFamily="18" charset="0"/>
                <a:ea typeface="宋体" panose="02010600030101010101" pitchFamily="2" charset="-122"/>
              </a:rPr>
              <a:t>setitimer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以一定的时间间隔发送</a:t>
            </a:r>
            <a:r>
              <a:rPr lang="en-US" altLang="zh-CN" sz="1800" b="1" dirty="0">
                <a:effectLst/>
                <a:latin typeface="Times New Roman" panose="02020603050405020304" pitchFamily="18" charset="0"/>
                <a:ea typeface="宋体" panose="02010600030101010101" pitchFamily="2" charset="-122"/>
              </a:rPr>
              <a:t>SIGALRM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信号，在信号处理函数中遍历定时器链表，更新并检查每个定时器的信息，判断是否达到定时时间并执行每个定时器单独的回调函数。</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超时重传回调函数</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600" dirty="0">
                <a:effectLst/>
                <a:latin typeface="Times New Roman" panose="02020603050405020304" pitchFamily="18" charset="0"/>
                <a:ea typeface="宋体" panose="02010600030101010101" pitchFamily="2" charset="-122"/>
              </a:rPr>
              <a:t>void*</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结构体传入参数</a:t>
            </a:r>
            <a:r>
              <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12</a:t>
            </a:fld>
            <a:endParaRPr lang="zh-CN" altLang="en-US" dirty="0"/>
          </a:p>
        </p:txBody>
      </p:sp>
    </p:spTree>
    <p:extLst>
      <p:ext uri="{BB962C8B-B14F-4D97-AF65-F5344CB8AC3E}">
        <p14:creationId xmlns:p14="http://schemas.microsoft.com/office/powerpoint/2010/main" val="1953259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缩容或宕机时，无论通过本地缓存的</a:t>
            </a:r>
            <a:r>
              <a:rPr lang="en-US" altLang="zh-CN" sz="1800" dirty="0" err="1">
                <a:effectLst/>
                <a:latin typeface="Times New Roman" panose="02020603050405020304" pitchFamily="18" charset="0"/>
                <a:ea typeface="宋体" panose="02010600030101010101" pitchFamily="2" charset="-122"/>
              </a:rPr>
              <a:t>addr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还是通过</a:t>
            </a:r>
            <a:r>
              <a:rPr lang="en-US" altLang="zh-CN" sz="1800" dirty="0">
                <a:effectLst/>
                <a:latin typeface="Times New Roman" panose="02020603050405020304" pitchFamily="18" charset="0"/>
                <a:ea typeface="宋体" panose="02010600030101010101" pitchFamily="2" charset="-122"/>
              </a:rPr>
              <a:t>Master-Server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再获取的</a:t>
            </a:r>
            <a:r>
              <a:rPr lang="en-US" altLang="zh-CN" sz="1800" dirty="0" err="1">
                <a:effectLst/>
                <a:latin typeface="Times New Roman" panose="02020603050405020304" pitchFamily="18" charset="0"/>
                <a:ea typeface="宋体" panose="02010600030101010101" pitchFamily="2" charset="-122"/>
              </a:rPr>
              <a:t>addr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，都已经失效，此时读写请求将会失败。为了保证</a:t>
            </a:r>
            <a:r>
              <a:rPr lang="en-US" altLang="zh-CN" sz="1800" dirty="0">
                <a:effectLst/>
                <a:latin typeface="Times New Roman" panose="02020603050405020304" pitchFamily="18" charset="0"/>
                <a:ea typeface="宋体" panose="02010600030101010101" pitchFamily="2" charset="-122"/>
              </a:rPr>
              <a:t>Client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的每一个请求都能够得到正确响应，在本地为每个</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维护一个</a:t>
            </a:r>
            <a:r>
              <a:rPr lang="en-US" altLang="zh-CN" sz="1800" dirty="0">
                <a:effectLst/>
                <a:latin typeface="Times New Roman" panose="02020603050405020304" pitchFamily="18" charset="0"/>
                <a:ea typeface="宋体" panose="02010600030101010101" pitchFamily="2" charset="-122"/>
              </a:rPr>
              <a:t>Key-List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用于进行收发包管理。</a:t>
            </a:r>
            <a:r>
              <a:rPr lang="en-US" altLang="zh-CN" sz="1800" dirty="0">
                <a:effectLst/>
                <a:latin typeface="Times New Roman" panose="02020603050405020304" pitchFamily="18" charset="0"/>
                <a:ea typeface="宋体" panose="02010600030101010101" pitchFamily="2" charset="-122"/>
              </a:rPr>
              <a:t>Client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向</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发送一次请求时，将</a:t>
            </a:r>
            <a:r>
              <a:rPr lang="en-US" altLang="zh-CN" sz="1800" dirty="0">
                <a:effectLst/>
                <a:latin typeface="Times New Roman" panose="02020603050405020304" pitchFamily="18" charset="0"/>
                <a:ea typeface="宋体" panose="02010600030101010101" pitchFamily="2" charset="-122"/>
              </a:rPr>
              <a:t>Key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存入本地的某个对应此</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dirty="0">
                <a:effectLst/>
                <a:latin typeface="Times New Roman" panose="02020603050405020304" pitchFamily="18" charset="0"/>
                <a:ea typeface="宋体" panose="02010600030101010101" pitchFamily="2" charset="-122"/>
              </a:rPr>
              <a:t>Key-List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中。当</a:t>
            </a:r>
            <a:r>
              <a:rPr lang="en-US" altLang="zh-CN" sz="1800" dirty="0">
                <a:effectLst/>
                <a:latin typeface="Times New Roman" panose="02020603050405020304" pitchFamily="18" charset="0"/>
                <a:ea typeface="宋体" panose="02010600030101010101" pitchFamily="2" charset="-122"/>
              </a:rPr>
              <a:t>Client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收到此</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的回复后，消除掉此</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dirty="0">
                <a:effectLst/>
                <a:latin typeface="Times New Roman" panose="02020603050405020304" pitchFamily="18" charset="0"/>
                <a:ea typeface="宋体" panose="02010600030101010101" pitchFamily="2" charset="-122"/>
              </a:rPr>
              <a:t>Key-List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中对应的请求</a:t>
            </a:r>
            <a:r>
              <a:rPr lang="en-US" altLang="zh-CN" sz="1800" dirty="0">
                <a:effectLst/>
                <a:latin typeface="Times New Roman" panose="02020603050405020304" pitchFamily="18" charset="0"/>
                <a:ea typeface="宋体" panose="02010600030101010101" pitchFamily="2" charset="-122"/>
              </a:rPr>
              <a:t>key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。如果某个</a:t>
            </a:r>
            <a:r>
              <a:rPr lang="en-US" altLang="zh-CN" sz="1800" dirty="0">
                <a:effectLst/>
                <a:latin typeface="Times New Roman" panose="02020603050405020304" pitchFamily="18" charset="0"/>
                <a:ea typeface="宋体" panose="02010600030101010101" pitchFamily="2" charset="-122"/>
              </a:rPr>
              <a:t>Key-List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dirty="0">
                <a:effectLst/>
                <a:latin typeface="Times New Roman" panose="02020603050405020304" pitchFamily="18" charset="0"/>
                <a:ea typeface="宋体" panose="02010600030101010101" pitchFamily="2" charset="-122"/>
              </a:rPr>
              <a:t>size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超过一定的大小，则判定该</a:t>
            </a:r>
            <a:r>
              <a:rPr lang="en-US" altLang="zh-CN" sz="1800" dirty="0">
                <a:effectLst/>
                <a:latin typeface="Times New Roman" panose="02020603050405020304" pitchFamily="18" charset="0"/>
                <a:ea typeface="宋体" panose="02010600030101010101" pitchFamily="2" charset="-122"/>
              </a:rPr>
              <a:t>Key-List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所属的</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出现了缩容或宕机。在主动发现缩容或宕机后，重新连接</a:t>
            </a:r>
            <a:r>
              <a:rPr lang="en-US" altLang="zh-CN" sz="1800" dirty="0">
                <a:effectLst/>
                <a:latin typeface="Times New Roman" panose="02020603050405020304" pitchFamily="18" charset="0"/>
                <a:ea typeface="宋体" panose="02010600030101010101" pitchFamily="2" charset="-122"/>
              </a:rPr>
              <a:t>Master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并获取没有被响应的</a:t>
            </a:r>
            <a:r>
              <a:rPr lang="en-US" altLang="zh-CN" sz="1800" dirty="0">
                <a:effectLst/>
                <a:latin typeface="Times New Roman" panose="02020603050405020304" pitchFamily="18" charset="0"/>
                <a:ea typeface="宋体" panose="02010600030101010101" pitchFamily="2" charset="-122"/>
              </a:rPr>
              <a:t>Key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的最新分布，然后重新向</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发送请求。</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13</a:t>
            </a:fld>
            <a:endParaRPr lang="zh-CN" altLang="en-US" dirty="0"/>
          </a:p>
        </p:txBody>
      </p:sp>
    </p:spTree>
    <p:extLst>
      <p:ext uri="{BB962C8B-B14F-4D97-AF65-F5344CB8AC3E}">
        <p14:creationId xmlns:p14="http://schemas.microsoft.com/office/powerpoint/2010/main" val="1713441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14</a:t>
            </a:fld>
            <a:endParaRPr lang="zh-CN" altLang="en-US" dirty="0"/>
          </a:p>
        </p:txBody>
      </p:sp>
    </p:spTree>
    <p:extLst>
      <p:ext uri="{BB962C8B-B14F-4D97-AF65-F5344CB8AC3E}">
        <p14:creationId xmlns:p14="http://schemas.microsoft.com/office/powerpoint/2010/main" val="171220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16</a:t>
            </a:fld>
            <a:endParaRPr lang="zh-CN" altLang="en-US"/>
          </a:p>
        </p:txBody>
      </p:sp>
    </p:spTree>
    <p:extLst>
      <p:ext uri="{BB962C8B-B14F-4D97-AF65-F5344CB8AC3E}">
        <p14:creationId xmlns:p14="http://schemas.microsoft.com/office/powerpoint/2010/main" val="2178870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程序底层的缓存算法的更新采用最近最少使用（</a:t>
            </a:r>
            <a:r>
              <a:rPr lang="en-US" altLang="zh-CN" sz="1200" kern="1200" dirty="0">
                <a:solidFill>
                  <a:schemeClr val="tx1"/>
                </a:solidFill>
                <a:effectLst/>
                <a:latin typeface="+mn-lt"/>
                <a:ea typeface="+mn-ea"/>
                <a:cs typeface="+mn-cs"/>
              </a:rPr>
              <a:t>Least Recently Used, LRU</a:t>
            </a:r>
            <a:r>
              <a:rPr lang="zh-CN" altLang="zh-CN" sz="1200" kern="1200" dirty="0">
                <a:solidFill>
                  <a:schemeClr val="tx1"/>
                </a:solidFill>
                <a:effectLst/>
                <a:latin typeface="+mn-lt"/>
                <a:ea typeface="+mn-ea"/>
                <a:cs typeface="+mn-cs"/>
              </a:rPr>
              <a:t>）算法进行维护。该算法的原理是，将一段时间内最近最少被使用的数据剔除出缓存中。程序中采用了一个双向链表和一个哈希表实现了该算法。</a:t>
            </a:r>
          </a:p>
          <a:p>
            <a:r>
              <a:rPr lang="zh-CN" altLang="zh-CN" sz="1200" kern="1200" dirty="0">
                <a:solidFill>
                  <a:schemeClr val="tx1"/>
                </a:solidFill>
                <a:effectLst/>
                <a:latin typeface="+mn-lt"/>
                <a:ea typeface="+mn-ea"/>
                <a:cs typeface="+mn-cs"/>
              </a:rPr>
              <a:t>其中，双向链表按照被使用的顺序储存了这些键值对，靠近头部的键值对是最近使用的，靠近尾部的键值对则是最久未被使用的。哈希表采用了普通的哈希映射，通过缓存数据的键映射到其在双线链表中的位置。这样，就可以使用哈希表进行定位，找到缓存项在双向链表中的位置，随后将之移动到双向链表的头部。</a:t>
            </a:r>
          </a:p>
          <a:p>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17</a:t>
            </a:fld>
            <a:endParaRPr lang="zh-CN" altLang="en-US"/>
          </a:p>
        </p:txBody>
      </p:sp>
    </p:spTree>
    <p:extLst>
      <p:ext uri="{BB962C8B-B14F-4D97-AF65-F5344CB8AC3E}">
        <p14:creationId xmlns:p14="http://schemas.microsoft.com/office/powerpoint/2010/main" val="2589301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程序的键值查询功能是由</a:t>
            </a:r>
            <a:r>
              <a:rPr lang="en-US" altLang="zh-CN" sz="1200" kern="1200" dirty="0">
                <a:solidFill>
                  <a:schemeClr val="tx1"/>
                </a:solidFill>
                <a:effectLst/>
                <a:latin typeface="+mn-lt"/>
                <a:ea typeface="+mn-ea"/>
                <a:cs typeface="+mn-cs"/>
              </a:rPr>
              <a:t>LRU</a:t>
            </a:r>
            <a:r>
              <a:rPr lang="zh-CN" altLang="zh-CN" sz="1200" kern="1200" dirty="0">
                <a:solidFill>
                  <a:schemeClr val="tx1"/>
                </a:solidFill>
                <a:effectLst/>
                <a:latin typeface="+mn-lt"/>
                <a:ea typeface="+mn-ea"/>
                <a:cs typeface="+mn-cs"/>
              </a:rPr>
              <a:t>模块提供的。对于</a:t>
            </a:r>
            <a:r>
              <a:rPr lang="en-US" altLang="zh-CN" sz="1200" kern="1200" dirty="0">
                <a:solidFill>
                  <a:schemeClr val="tx1"/>
                </a:solidFill>
                <a:effectLst/>
                <a:latin typeface="+mn-lt"/>
                <a:ea typeface="+mn-ea"/>
                <a:cs typeface="+mn-cs"/>
              </a:rPr>
              <a:t>LRU</a:t>
            </a:r>
            <a:r>
              <a:rPr lang="zh-CN" altLang="zh-CN" sz="1200" kern="1200" dirty="0">
                <a:solidFill>
                  <a:schemeClr val="tx1"/>
                </a:solidFill>
                <a:effectLst/>
                <a:latin typeface="+mn-lt"/>
                <a:ea typeface="+mn-ea"/>
                <a:cs typeface="+mn-cs"/>
              </a:rPr>
              <a:t>模块而言，它提供了两个方法，分别是</a:t>
            </a:r>
            <a:r>
              <a:rPr lang="en-US" altLang="zh-CN" sz="1200" kern="1200" dirty="0">
                <a:solidFill>
                  <a:schemeClr val="tx1"/>
                </a:solidFill>
                <a:effectLst/>
                <a:latin typeface="+mn-lt"/>
                <a:ea typeface="+mn-ea"/>
                <a:cs typeface="+mn-cs"/>
              </a:rPr>
              <a:t>put(key, </a:t>
            </a:r>
            <a:r>
              <a:rPr lang="en-US" altLang="zh-CN" sz="1200" kern="1200" dirty="0" err="1">
                <a:solidFill>
                  <a:schemeClr val="tx1"/>
                </a:solidFill>
                <a:effectLst/>
                <a:latin typeface="+mn-lt"/>
                <a:ea typeface="+mn-ea"/>
                <a:cs typeface="+mn-cs"/>
              </a:rPr>
              <a:t>val</a:t>
            </a:r>
            <a:r>
              <a:rPr lang="en-US" altLang="zh-CN" sz="1200" kern="1200" dirty="0">
                <a:solidFill>
                  <a:schemeClr val="tx1"/>
                </a:solidFill>
                <a:effectLst/>
                <a:latin typeface="+mn-lt"/>
                <a:ea typeface="+mn-ea"/>
                <a:cs typeface="+mn-cs"/>
              </a:rPr>
              <a:t>),get(key),</a:t>
            </a:r>
            <a:r>
              <a:rPr lang="zh-CN" altLang="zh-CN" sz="1200" kern="1200" dirty="0">
                <a:solidFill>
                  <a:schemeClr val="tx1"/>
                </a:solidFill>
                <a:effectLst/>
                <a:latin typeface="+mn-lt"/>
                <a:ea typeface="+mn-ea"/>
                <a:cs typeface="+mn-cs"/>
              </a:rPr>
              <a:t>分别对应着更改值和查询值的功能。当客户端发出请求后，会通过报文的形式通知给缓存端，缓存端则通过</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复用的方法将这些不同的客户端所发出的请求打包成一个一个任务，并传到线程池中。</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线程池的工作原理如图所示。在线程池中，有数个事先启动并等待任务执行的工作线程。任务在被加入到线程池的任务队列后，会被一一派发给这些工作线程。在工作线程的启动和运行方面，采用了</a:t>
            </a:r>
            <a:r>
              <a:rPr lang="en-US" altLang="zh-CN" sz="1200" kern="1200" dirty="0">
                <a:solidFill>
                  <a:schemeClr val="tx1"/>
                </a:solidFill>
                <a:effectLst/>
                <a:latin typeface="+mn-lt"/>
                <a:ea typeface="+mn-ea"/>
                <a:cs typeface="+mn-cs"/>
              </a:rPr>
              <a:t>future-promise</a:t>
            </a:r>
            <a:r>
              <a:rPr lang="zh-CN" altLang="zh-CN" sz="1200" kern="1200" dirty="0">
                <a:solidFill>
                  <a:schemeClr val="tx1"/>
                </a:solidFill>
                <a:effectLst/>
                <a:latin typeface="+mn-lt"/>
                <a:ea typeface="+mn-ea"/>
                <a:cs typeface="+mn-cs"/>
              </a:rPr>
              <a:t>机制实现了线程的调用和同步。这些线程在完成任务后，会被统一将任务结果发送给</a:t>
            </a:r>
            <a:r>
              <a:rPr lang="en-US" altLang="zh-CN" sz="1200" kern="1200" dirty="0">
                <a:solidFill>
                  <a:schemeClr val="tx1"/>
                </a:solidFill>
                <a:effectLst/>
                <a:latin typeface="+mn-lt"/>
                <a:ea typeface="+mn-ea"/>
                <a:cs typeface="+mn-cs"/>
              </a:rPr>
              <a:t>future</a:t>
            </a:r>
            <a:r>
              <a:rPr lang="zh-CN" altLang="zh-CN" sz="1200" kern="1200" dirty="0">
                <a:solidFill>
                  <a:schemeClr val="tx1"/>
                </a:solidFill>
                <a:effectLst/>
                <a:latin typeface="+mn-lt"/>
                <a:ea typeface="+mn-ea"/>
                <a:cs typeface="+mn-cs"/>
              </a:rPr>
              <a:t>队列中，再由主线程统一应答</a:t>
            </a:r>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18</a:t>
            </a:fld>
            <a:endParaRPr lang="zh-CN" altLang="en-US"/>
          </a:p>
        </p:txBody>
      </p:sp>
    </p:spTree>
    <p:extLst>
      <p:ext uri="{BB962C8B-B14F-4D97-AF65-F5344CB8AC3E}">
        <p14:creationId xmlns:p14="http://schemas.microsoft.com/office/powerpoint/2010/main" val="589560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在长连接下，有可能很长一段时间都没有数据往来，在这个时候，就需要心跳包来维持长连接，保活。每个</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会隔一段时间发送一个心跳包给</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收到后回复接受成功与否的信息，如果</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几分钟内没有收到</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信息则视</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断开。</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会定时向</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上传心跳包</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收到会回复一个通信包表示配对成功</a:t>
            </a:r>
            <a:r>
              <a:rPr lang="zh-CN" altLang="en-US" sz="1200" kern="1200" dirty="0">
                <a:solidFill>
                  <a:schemeClr val="tx1"/>
                </a:solidFill>
                <a:effectLst/>
                <a:latin typeface="+mn-lt"/>
                <a:ea typeface="+mn-ea"/>
                <a:cs typeface="+mn-cs"/>
              </a:rPr>
              <a:t>与否。</a:t>
            </a:r>
            <a:r>
              <a:rPr lang="zh-CN" altLang="zh-CN" sz="1200" kern="1200" dirty="0">
                <a:solidFill>
                  <a:schemeClr val="tx1"/>
                </a:solidFill>
                <a:effectLst/>
                <a:latin typeface="+mn-lt"/>
                <a:ea typeface="+mn-ea"/>
                <a:cs typeface="+mn-cs"/>
              </a:rPr>
              <a:t>并通知其对应的主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备份</a:t>
            </a:r>
            <a:r>
              <a:rPr lang="en-US" altLang="zh-CN" sz="1200" kern="1200" dirty="0">
                <a:solidFill>
                  <a:schemeClr val="tx1"/>
                </a:solidFill>
                <a:effectLst/>
                <a:latin typeface="+mn-lt"/>
                <a:ea typeface="+mn-ea"/>
                <a:cs typeface="+mn-cs"/>
              </a:rPr>
              <a:t>IP</a:t>
            </a:r>
            <a:r>
              <a:rPr lang="zh-CN" altLang="zh-CN" sz="1200" kern="1200" dirty="0">
                <a:solidFill>
                  <a:schemeClr val="tx1"/>
                </a:solidFill>
                <a:effectLst/>
                <a:latin typeface="+mn-lt"/>
                <a:ea typeface="+mn-ea"/>
                <a:cs typeface="+mn-cs"/>
              </a:rPr>
              <a:t>与端口，以便主从</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间的备份。</a:t>
            </a:r>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19</a:t>
            </a:fld>
            <a:endParaRPr lang="zh-CN" altLang="en-US"/>
          </a:p>
        </p:txBody>
      </p:sp>
    </p:spTree>
    <p:extLst>
      <p:ext uri="{BB962C8B-B14F-4D97-AF65-F5344CB8AC3E}">
        <p14:creationId xmlns:p14="http://schemas.microsoft.com/office/powerpoint/2010/main" val="2536145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缓存中的扩容和缩容功能主要是依靠缓存间的通信模块和一致性哈希模块实现的。当控制端发出扩容命令时，只需要将新增的缓存节点加入自身的地址表中</a:t>
            </a:r>
            <a:endParaRPr lang="en-US" altLang="zh-CN" dirty="0">
              <a:latin typeface="腾讯体" panose="02010600010101010101" charset="-122"/>
              <a:ea typeface="腾讯体" panose="02010600010101010101" charset="-122"/>
            </a:endParaRPr>
          </a:p>
          <a:p>
            <a:r>
              <a:rPr lang="zh-CN" altLang="en-US" dirty="0">
                <a:latin typeface="腾讯体" panose="02010600010101010101" charset="-122"/>
                <a:ea typeface="腾讯体" panose="02010600010101010101" charset="-122"/>
              </a:rPr>
              <a:t>实现方法：</a:t>
            </a:r>
            <a:endParaRPr lang="en-US" altLang="zh-CN" dirty="0">
              <a:latin typeface="腾讯体" panose="02010600010101010101" charset="-122"/>
              <a:ea typeface="腾讯体" panose="02010600010101010101" charset="-122"/>
            </a:endParaRPr>
          </a:p>
          <a:p>
            <a:r>
              <a:rPr lang="zh-CN" altLang="en-US" dirty="0">
                <a:latin typeface="腾讯体" panose="02010600010101010101" charset="-122"/>
                <a:ea typeface="腾讯体" panose="02010600010101010101" charset="-122"/>
              </a:rPr>
              <a:t>直接上线</a:t>
            </a:r>
            <a:r>
              <a:rPr lang="en-US" altLang="zh-CN" dirty="0">
                <a:latin typeface="腾讯体" panose="02010600010101010101" charset="-122"/>
                <a:ea typeface="腾讯体" panose="02010600010101010101" charset="-122"/>
              </a:rPr>
              <a:t>Cache-Server</a:t>
            </a:r>
            <a:r>
              <a:rPr lang="zh-CN" altLang="en-US" dirty="0">
                <a:latin typeface="腾讯体" panose="02010600010101010101" charset="-122"/>
                <a:ea typeface="腾讯体" panose="02010600010101010101" charset="-122"/>
              </a:rPr>
              <a:t>进程，当开始向</a:t>
            </a:r>
            <a:r>
              <a:rPr lang="en-US" altLang="zh-CN" dirty="0">
                <a:latin typeface="腾讯体" panose="02010600010101010101" charset="-122"/>
                <a:ea typeface="腾讯体" panose="02010600010101010101" charset="-122"/>
              </a:rPr>
              <a:t>Master-server</a:t>
            </a:r>
            <a:r>
              <a:rPr lang="zh-CN" altLang="en-US" dirty="0">
                <a:latin typeface="腾讯体" panose="02010600010101010101" charset="-122"/>
                <a:ea typeface="腾讯体" panose="02010600010101010101" charset="-122"/>
              </a:rPr>
              <a:t>发送心跳包时，表示扩容开始</a:t>
            </a:r>
            <a:endParaRPr lang="en-US" altLang="zh-CN" dirty="0">
              <a:latin typeface="腾讯体" panose="02010600010101010101" charset="-122"/>
              <a:ea typeface="腾讯体" panose="02010600010101010101" charset="-122"/>
            </a:endParaRPr>
          </a:p>
          <a:p>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20</a:t>
            </a:fld>
            <a:endParaRPr lang="zh-CN" altLang="en-US"/>
          </a:p>
        </p:txBody>
      </p:sp>
    </p:spTree>
    <p:extLst>
      <p:ext uri="{BB962C8B-B14F-4D97-AF65-F5344CB8AC3E}">
        <p14:creationId xmlns:p14="http://schemas.microsoft.com/office/powerpoint/2010/main" val="295872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a:t>
            </a:fld>
            <a:endParaRPr lang="zh-CN" altLang="en-US" dirty="0"/>
          </a:p>
        </p:txBody>
      </p:sp>
    </p:spTree>
    <p:extLst>
      <p:ext uri="{BB962C8B-B14F-4D97-AF65-F5344CB8AC3E}">
        <p14:creationId xmlns:p14="http://schemas.microsoft.com/office/powerpoint/2010/main" val="2620365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当控制端发出</a:t>
            </a:r>
            <a:r>
              <a:rPr lang="zh-CN" altLang="en-US" sz="1200" kern="1200" dirty="0">
                <a:solidFill>
                  <a:schemeClr val="tx1"/>
                </a:solidFill>
                <a:effectLst/>
                <a:latin typeface="+mn-lt"/>
                <a:ea typeface="+mn-ea"/>
                <a:cs typeface="+mn-cs"/>
              </a:rPr>
              <a:t>缩</a:t>
            </a:r>
            <a:r>
              <a:rPr lang="zh-CN" altLang="zh-CN" sz="1200" kern="1200" dirty="0">
                <a:solidFill>
                  <a:schemeClr val="tx1"/>
                </a:solidFill>
                <a:effectLst/>
                <a:latin typeface="+mn-lt"/>
                <a:ea typeface="+mn-ea"/>
                <a:cs typeface="+mn-cs"/>
              </a:rPr>
              <a:t>容命令时，则需要指定一个节点进行数据转移和关停。此时，则需要分配该节点所掌握的所有键值对。在程序中，采用了一致性哈希算法实现了键值对的分配。在节点收到关停命令时，节点将会利用一致性哈希算法，根据自身的地址表，为每个键值对分配一个地址，并将该键值对发送到对应的缓存中去。此时，节点完成了数据的转移，并顺利关停。对于该节点的</a:t>
            </a:r>
            <a:r>
              <a:rPr lang="zh-CN" altLang="en-US" sz="1200" kern="1200" dirty="0">
                <a:solidFill>
                  <a:schemeClr val="tx1"/>
                </a:solidFill>
                <a:effectLst/>
                <a:latin typeface="+mn-lt"/>
                <a:ea typeface="+mn-ea"/>
                <a:cs typeface="+mn-cs"/>
              </a:rPr>
              <a:t>从</a:t>
            </a:r>
            <a:r>
              <a:rPr lang="zh-CN" altLang="zh-CN" sz="1200" kern="1200" dirty="0">
                <a:solidFill>
                  <a:schemeClr val="tx1"/>
                </a:solidFill>
                <a:effectLst/>
                <a:latin typeface="+mn-lt"/>
                <a:ea typeface="+mn-ea"/>
                <a:cs typeface="+mn-cs"/>
              </a:rPr>
              <a:t>节点而言，当控制端向主节点发送关停命令时，也会向所有缓存节点广播将亡节点的地址。此时，</a:t>
            </a:r>
            <a:r>
              <a:rPr lang="zh-CN" altLang="en-US" sz="1200" kern="1200" dirty="0">
                <a:solidFill>
                  <a:schemeClr val="tx1"/>
                </a:solidFill>
                <a:effectLst/>
                <a:latin typeface="+mn-lt"/>
                <a:ea typeface="+mn-ea"/>
                <a:cs typeface="+mn-cs"/>
              </a:rPr>
              <a:t>从</a:t>
            </a:r>
            <a:r>
              <a:rPr lang="zh-CN" altLang="zh-CN" sz="1200" kern="1200" dirty="0">
                <a:solidFill>
                  <a:schemeClr val="tx1"/>
                </a:solidFill>
                <a:effectLst/>
                <a:latin typeface="+mn-lt"/>
                <a:ea typeface="+mn-ea"/>
                <a:cs typeface="+mn-cs"/>
              </a:rPr>
              <a:t>节点将会将该地址与自己的主节点的地址进行比较，如果二者一致，则意味着该备份节点也将会被关停。</a:t>
            </a:r>
            <a:endParaRPr lang="en-US" altLang="zh-CN" sz="1200" dirty="0">
              <a:latin typeface="腾讯体" panose="02010600010101010101" charset="-122"/>
              <a:ea typeface="腾讯体" panose="02010600010101010101" charset="-122"/>
            </a:endParaRPr>
          </a:p>
          <a:p>
            <a:pPr marL="0" indent="0">
              <a:buNone/>
            </a:pPr>
            <a:r>
              <a:rPr lang="zh-CN" altLang="en-US" sz="1200" dirty="0">
                <a:latin typeface="腾讯体" panose="02010600010101010101" charset="-122"/>
                <a:ea typeface="腾讯体" panose="02010600010101010101" charset="-122"/>
              </a:rPr>
              <a:t>实现方法：</a:t>
            </a:r>
            <a:endParaRPr lang="en-US" altLang="zh-CN" sz="1200" dirty="0">
              <a:latin typeface="腾讯体" panose="02010600010101010101" charset="-122"/>
              <a:ea typeface="腾讯体" panose="02010600010101010101" charset="-122"/>
            </a:endParaRPr>
          </a:p>
          <a:p>
            <a:pPr marL="0" indent="0">
              <a:buNone/>
            </a:pPr>
            <a:r>
              <a:rPr lang="en-US" altLang="zh-CN" sz="1200" dirty="0">
                <a:latin typeface="腾讯体" panose="02010600010101010101" charset="-122"/>
                <a:ea typeface="腾讯体" panose="02010600010101010101" charset="-122"/>
              </a:rPr>
              <a:t>master</a:t>
            </a:r>
            <a:r>
              <a:rPr lang="zh-CN" altLang="en-US" sz="1200" dirty="0">
                <a:latin typeface="腾讯体" panose="02010600010101010101" charset="-122"/>
                <a:ea typeface="腾讯体" panose="02010600010101010101" charset="-122"/>
              </a:rPr>
              <a:t>在键盘输入缩容信号，表示缩容开始</a:t>
            </a:r>
            <a:endParaRPr lang="en-US" altLang="zh-CN" sz="1200" dirty="0">
              <a:latin typeface="腾讯体" panose="02010600010101010101" charset="-122"/>
              <a:ea typeface="腾讯体" panose="02010600010101010101" charset="-122"/>
            </a:endParaRPr>
          </a:p>
          <a:p>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21</a:t>
            </a:fld>
            <a:endParaRPr lang="zh-CN" altLang="en-US"/>
          </a:p>
        </p:txBody>
      </p:sp>
    </p:spTree>
    <p:extLst>
      <p:ext uri="{BB962C8B-B14F-4D97-AF65-F5344CB8AC3E}">
        <p14:creationId xmlns:p14="http://schemas.microsoft.com/office/powerpoint/2010/main" val="3738155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为了提高缓存系统的可靠性，程序为每个主节点设置了一个备份节点。主节点和备份节点一同产生，且一同受控制端关停。当主节点接收到客户端的请求后，主节点也会将该请求转发给备份节点，使二者的缓存是同步的。当主节点意外关停，控制端无法接收到来自主节点的心跳时，控制端则会通知备份节点转为主节点，并将该节点的地址广播给其他的缓存，使得其他缓存更新自己的地址表</a:t>
            </a:r>
            <a:endParaRPr lang="en-US" altLang="zh-CN" sz="1200" kern="1200" dirty="0">
              <a:solidFill>
                <a:schemeClr val="tx1"/>
              </a:solidFill>
              <a:effectLst/>
              <a:latin typeface="+mn-lt"/>
              <a:ea typeface="+mn-ea"/>
              <a:cs typeface="+mn-cs"/>
            </a:endParaRPr>
          </a:p>
          <a:p>
            <a:r>
              <a:rPr lang="zh-CN" altLang="en-US" dirty="0">
                <a:latin typeface="腾讯体" panose="02010600010101010101" charset="-122"/>
                <a:ea typeface="腾讯体" panose="02010600010101010101" charset="-122"/>
              </a:rPr>
              <a:t>实现方法：手动下线</a:t>
            </a:r>
            <a:r>
              <a:rPr lang="en-US" altLang="zh-CN" dirty="0">
                <a:latin typeface="腾讯体" panose="02010600010101010101" charset="-122"/>
                <a:ea typeface="腾讯体" panose="02010600010101010101" charset="-122"/>
              </a:rPr>
              <a:t>cache</a:t>
            </a:r>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22</a:t>
            </a:fld>
            <a:endParaRPr lang="zh-CN" altLang="en-US"/>
          </a:p>
        </p:txBody>
      </p:sp>
    </p:spTree>
    <p:extLst>
      <p:ext uri="{BB962C8B-B14F-4D97-AF65-F5344CB8AC3E}">
        <p14:creationId xmlns:p14="http://schemas.microsoft.com/office/powerpoint/2010/main" val="1359236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3</a:t>
            </a:fld>
            <a:endParaRPr lang="zh-CN" altLang="en-US" dirty="0"/>
          </a:p>
        </p:txBody>
      </p:sp>
    </p:spTree>
    <p:extLst>
      <p:ext uri="{BB962C8B-B14F-4D97-AF65-F5344CB8AC3E}">
        <p14:creationId xmlns:p14="http://schemas.microsoft.com/office/powerpoint/2010/main" val="2973559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4</a:t>
            </a:fld>
            <a:endParaRPr lang="zh-CN" altLang="en-US" dirty="0"/>
          </a:p>
        </p:txBody>
      </p:sp>
    </p:spTree>
    <p:extLst>
      <p:ext uri="{BB962C8B-B14F-4D97-AF65-F5344CB8AC3E}">
        <p14:creationId xmlns:p14="http://schemas.microsoft.com/office/powerpoint/2010/main" val="213357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5</a:t>
            </a:fld>
            <a:endParaRPr lang="zh-CN" altLang="en-US" dirty="0"/>
          </a:p>
        </p:txBody>
      </p:sp>
    </p:spTree>
    <p:extLst>
      <p:ext uri="{BB962C8B-B14F-4D97-AF65-F5344CB8AC3E}">
        <p14:creationId xmlns:p14="http://schemas.microsoft.com/office/powerpoint/2010/main" val="2106678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6</a:t>
            </a:fld>
            <a:endParaRPr lang="zh-CN" altLang="en-US" dirty="0"/>
          </a:p>
        </p:txBody>
      </p:sp>
    </p:spTree>
    <p:extLst>
      <p:ext uri="{BB962C8B-B14F-4D97-AF65-F5344CB8AC3E}">
        <p14:creationId xmlns:p14="http://schemas.microsoft.com/office/powerpoint/2010/main" val="1179570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7</a:t>
            </a:fld>
            <a:endParaRPr lang="zh-CN" altLang="en-US" dirty="0"/>
          </a:p>
        </p:txBody>
      </p:sp>
    </p:spTree>
    <p:extLst>
      <p:ext uri="{BB962C8B-B14F-4D97-AF65-F5344CB8AC3E}">
        <p14:creationId xmlns:p14="http://schemas.microsoft.com/office/powerpoint/2010/main" val="195100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8</a:t>
            </a:fld>
            <a:endParaRPr lang="zh-CN" altLang="en-US" dirty="0"/>
          </a:p>
        </p:txBody>
      </p:sp>
    </p:spTree>
    <p:extLst>
      <p:ext uri="{BB962C8B-B14F-4D97-AF65-F5344CB8AC3E}">
        <p14:creationId xmlns:p14="http://schemas.microsoft.com/office/powerpoint/2010/main" val="827064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9</a:t>
            </a:fld>
            <a:endParaRPr lang="zh-CN" altLang="en-US" dirty="0"/>
          </a:p>
        </p:txBody>
      </p:sp>
    </p:spTree>
    <p:extLst>
      <p:ext uri="{BB962C8B-B14F-4D97-AF65-F5344CB8AC3E}">
        <p14:creationId xmlns:p14="http://schemas.microsoft.com/office/powerpoint/2010/main" val="1700757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9154D-0F59-4EDE-A62B-D5F69AD87D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A51FD6-1CEA-45C1-B76E-15E55F6C5C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D728C1-1C55-4728-848D-1109865A7BAA}"/>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0B2E0D29-BFED-469C-BDC8-F2626D9696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C7F875-7C16-48D6-90B6-B04C193E1531}"/>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102944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F0367-6EA7-4E6C-9A4C-66110327AB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2085FE-7B2F-4428-BD8A-D01BB94C009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A70EB8-0CB2-4ADB-9B82-BFE5425FBADF}"/>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B4F9E726-C407-4D4A-BA44-931E1DEE05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DA83B3-F2B4-4495-88A8-37FDB2863DA2}"/>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126657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rgbClr val="E5E7FB"/>
          </a:fgClr>
          <a:bgClr>
            <a:srgbClr val="F8F2EF"/>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8"/>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9"/>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0"/>
            </p:custDataLst>
          </p:nvPr>
        </p:nvSpPr>
        <p:spPr>
          <a:xfrm>
            <a:off x="879742" y="6349833"/>
            <a:ext cx="2700000" cy="316800"/>
          </a:xfrm>
          <a:prstGeom prst="rect">
            <a:avLst/>
          </a:prstGeom>
        </p:spPr>
        <p:txBody>
          <a:bodyPr vert="horz" lIns="91440" tIns="45720" rIns="91440" bIns="45720" rtlCol="0" anchor="ctr">
            <a:normAutofit/>
          </a:bodyPr>
          <a:lstStyle>
            <a:lvl1pPr algn="l">
              <a:defRPr sz="1200" b="0" i="0">
                <a:solidFill>
                  <a:schemeClr val="tx1">
                    <a:tint val="75000"/>
                  </a:schemeClr>
                </a:solidFill>
                <a:latin typeface="SimHei" panose="02010609060101010101" pitchFamily="49" charset="-122"/>
                <a:ea typeface="SimHei" panose="02010609060101010101" pitchFamily="49" charset="-122"/>
              </a:defRPr>
            </a:lvl1pPr>
          </a:lstStyle>
          <a:p>
            <a:fld id="{760FBDFE-C587-4B4C-A407-44438C67B59E}" type="datetimeFigureOut">
              <a:rPr lang="zh-CN" altLang="en-US" smtClean="0"/>
              <a:pPr/>
              <a:t>2021/12/17</a:t>
            </a:fld>
            <a:endParaRPr lang="zh-CN" altLang="en-US" dirty="0"/>
          </a:p>
        </p:txBody>
      </p:sp>
      <p:sp>
        <p:nvSpPr>
          <p:cNvPr id="5" name="页脚占位符 4"/>
          <p:cNvSpPr>
            <a:spLocks noGrp="1"/>
          </p:cNvSpPr>
          <p:nvPr>
            <p:ph type="ftr" sz="quarter" idx="3"/>
            <p:custDataLst>
              <p:tags r:id="rId11"/>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0" i="0">
                <a:solidFill>
                  <a:schemeClr val="tx1">
                    <a:tint val="75000"/>
                  </a:schemeClr>
                </a:solidFill>
                <a:latin typeface="SimHei" panose="02010609060101010101" pitchFamily="49" charset="-122"/>
                <a:ea typeface="SimHei" panose="02010609060101010101" pitchFamily="49" charset="-122"/>
              </a:defRPr>
            </a:lvl1pPr>
          </a:lstStyle>
          <a:p>
            <a:endParaRPr lang="zh-CN" altLang="en-US" dirty="0"/>
          </a:p>
        </p:txBody>
      </p:sp>
      <p:sp>
        <p:nvSpPr>
          <p:cNvPr id="6" name="灯片编号占位符 5"/>
          <p:cNvSpPr>
            <a:spLocks noGrp="1"/>
          </p:cNvSpPr>
          <p:nvPr>
            <p:ph type="sldNum" sz="quarter" idx="4"/>
            <p:custDataLst>
              <p:tags r:id="rId12"/>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0" i="0">
                <a:solidFill>
                  <a:schemeClr val="tx1">
                    <a:tint val="75000"/>
                  </a:schemeClr>
                </a:solidFill>
                <a:latin typeface="SimHei" panose="02010609060101010101" pitchFamily="49" charset="-122"/>
                <a:ea typeface="SimHei" panose="02010609060101010101" pitchFamily="49" charset="-122"/>
              </a:defRPr>
            </a:lvl1pPr>
          </a:lstStyle>
          <a:p>
            <a:fld id="{49AE70B2-8BF9-45C0-BB95-33D1B9D3A854}" type="slidenum">
              <a:rPr lang="zh-CN" altLang="en-US" smtClean="0"/>
              <a:pPr/>
              <a:t>‹#›</a:t>
            </a:fld>
            <a:endParaRPr lang="zh-CN" altLang="en-US" dirty="0"/>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a:latin typeface="SimHei" panose="02010609060101010101" pitchFamily="49" charset="-122"/>
              <a:ea typeface="SimHei"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fontAlgn="auto" latinLnBrk="0" hangingPunct="1">
        <a:lnSpc>
          <a:spcPct val="100000"/>
        </a:lnSpc>
        <a:spcBef>
          <a:spcPct val="0"/>
        </a:spcBef>
        <a:buNone/>
        <a:defRPr sz="2800" b="0" i="0" u="none" strike="noStrike" kern="1200" cap="none" spc="200" normalizeH="0">
          <a:solidFill>
            <a:schemeClr val="tx1"/>
          </a:solidFill>
          <a:uFillTx/>
          <a:latin typeface="SimHei" panose="02010609060101010101" pitchFamily="49" charset="-122"/>
          <a:ea typeface="SimHei" panose="020106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b="0" i="0" u="none" strike="noStrike" kern="1200" cap="none" spc="150" normalizeH="0" baseline="0">
          <a:solidFill>
            <a:schemeClr val="tx1"/>
          </a:solidFill>
          <a:uFillTx/>
          <a:latin typeface="SimHei" panose="02010609060101010101" pitchFamily="49" charset="-122"/>
          <a:ea typeface="SimHei" panose="02010609060101010101" pitchFamily="49"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b="0" i="0" u="none" strike="noStrike" kern="1200" cap="none" spc="150" normalizeH="0" baseline="0">
          <a:solidFill>
            <a:schemeClr val="tx1"/>
          </a:solidFill>
          <a:uFillTx/>
          <a:latin typeface="SimHei" panose="02010609060101010101" pitchFamily="49" charset="-122"/>
          <a:ea typeface="SimHei" panose="02010609060101010101" pitchFamily="49"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b="0" i="0" u="none" strike="noStrike" kern="1200" cap="none" spc="150" normalizeH="0" baseline="0">
          <a:solidFill>
            <a:schemeClr val="tx1"/>
          </a:solidFill>
          <a:uFillTx/>
          <a:latin typeface="SimHei" panose="02010609060101010101" pitchFamily="49" charset="-122"/>
          <a:ea typeface="SimHei" panose="02010609060101010101" pitchFamily="49"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b="0" i="0" u="none" strike="noStrike" kern="1200" cap="none" spc="150" normalizeH="0" baseline="0">
          <a:solidFill>
            <a:schemeClr val="tx1"/>
          </a:solidFill>
          <a:uFillTx/>
          <a:latin typeface="SimHei" panose="02010609060101010101" pitchFamily="49" charset="-122"/>
          <a:ea typeface="SimHei" panose="02010609060101010101" pitchFamily="49"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b="0" i="0" u="none" strike="noStrike" kern="1200" cap="none" spc="150" normalizeH="0" baseline="0">
          <a:solidFill>
            <a:schemeClr val="tx1"/>
          </a:solidFill>
          <a:uFillTx/>
          <a:latin typeface="SimHei" panose="02010609060101010101" pitchFamily="49" charset="-122"/>
          <a:ea typeface="SimHei"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8.emf"/><Relationship Id="rId4" Type="http://schemas.openxmlformats.org/officeDocument/2006/relationships/package" Target="../embeddings/Microsoft_Visio_Drawing.vsdx"/></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0.emf"/><Relationship Id="rId4" Type="http://schemas.openxmlformats.org/officeDocument/2006/relationships/package" Target="../embeddings/Microsoft_Visio_Drawing1.vsd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package" Target="../embeddings/Microsoft_Visio_Drawing2.vsd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3.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package" Target="../embeddings/Microsoft_Visio_Drawing4.vsdx"/><Relationship Id="rId5" Type="http://schemas.openxmlformats.org/officeDocument/2006/relationships/image" Target="../media/image22.emf"/><Relationship Id="rId4" Type="http://schemas.openxmlformats.org/officeDocument/2006/relationships/package" Target="../embeddings/Microsoft_Visio_Drawing3.vsdx"/></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0863247-5B67-4947-851D-E9F4E4539BB3}"/>
              </a:ext>
            </a:extLst>
          </p:cNvPr>
          <p:cNvSpPr txBox="1"/>
          <p:nvPr/>
        </p:nvSpPr>
        <p:spPr>
          <a:xfrm>
            <a:off x="3942055" y="2767280"/>
            <a:ext cx="4307889" cy="1323439"/>
          </a:xfrm>
          <a:prstGeom prst="rect">
            <a:avLst/>
          </a:prstGeom>
          <a:noFill/>
        </p:spPr>
        <p:txBody>
          <a:bodyPr wrap="square" rtlCol="0">
            <a:spAutoFit/>
          </a:bodyPr>
          <a:lstStyle/>
          <a:p>
            <a:r>
              <a:rPr lang="en-US" altLang="zh-CN" sz="8000" dirty="0">
                <a:latin typeface="腾讯体" panose="02010600010101010101" pitchFamily="2" charset="-122"/>
                <a:ea typeface="腾讯体" panose="02010600010101010101" pitchFamily="2" charset="-122"/>
              </a:rPr>
              <a:t>Master</a:t>
            </a:r>
            <a:endParaRPr lang="zh-CN" altLang="en-US" sz="8000" dirty="0">
              <a:latin typeface="腾讯体" panose="02010600010101010101" pitchFamily="2" charset="-122"/>
              <a:ea typeface="腾讯体" panose="02010600010101010101" pitchFamily="2" charset="-122"/>
            </a:endParaRPr>
          </a:p>
        </p:txBody>
      </p:sp>
    </p:spTree>
    <p:extLst>
      <p:ext uri="{BB962C8B-B14F-4D97-AF65-F5344CB8AC3E}">
        <p14:creationId xmlns:p14="http://schemas.microsoft.com/office/powerpoint/2010/main" val="2320799475"/>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6D931D-3E97-4664-8842-65BBFA969D5D}"/>
              </a:ext>
            </a:extLst>
          </p:cNvPr>
          <p:cNvSpPr txBox="1"/>
          <p:nvPr/>
        </p:nvSpPr>
        <p:spPr>
          <a:xfrm>
            <a:off x="689317" y="464233"/>
            <a:ext cx="2441694"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运行流程</a:t>
            </a:r>
          </a:p>
        </p:txBody>
      </p:sp>
      <p:sp>
        <p:nvSpPr>
          <p:cNvPr id="3" name="文本框 2">
            <a:extLst>
              <a:ext uri="{FF2B5EF4-FFF2-40B4-BE49-F238E27FC236}">
                <a16:creationId xmlns:a16="http://schemas.microsoft.com/office/drawing/2014/main" id="{A018CFE0-7C27-45E1-9277-5720AEFB4009}"/>
              </a:ext>
            </a:extLst>
          </p:cNvPr>
          <p:cNvSpPr txBox="1"/>
          <p:nvPr/>
        </p:nvSpPr>
        <p:spPr>
          <a:xfrm>
            <a:off x="689317" y="1429691"/>
            <a:ext cx="4600136" cy="461665"/>
          </a:xfrm>
          <a:prstGeom prst="rect">
            <a:avLst/>
          </a:prstGeom>
          <a:noFill/>
        </p:spPr>
        <p:txBody>
          <a:bodyPr wrap="square" rtlCol="0">
            <a:spAutoFit/>
          </a:bodyPr>
          <a:lstStyle/>
          <a:p>
            <a:r>
              <a:rPr lang="en-US" altLang="zh-CN" sz="2400" dirty="0" err="1">
                <a:latin typeface="腾讯体" panose="02010600010101010101" pitchFamily="2" charset="-122"/>
                <a:ea typeface="腾讯体" panose="02010600010101010101" pitchFamily="2" charset="-122"/>
              </a:rPr>
              <a:t>epoll</a:t>
            </a:r>
            <a:endParaRPr lang="zh-CN" altLang="en-US" sz="2400" dirty="0">
              <a:latin typeface="腾讯体" panose="02010600010101010101" pitchFamily="2" charset="-122"/>
              <a:ea typeface="腾讯体" panose="02010600010101010101" pitchFamily="2" charset="-122"/>
            </a:endParaRPr>
          </a:p>
        </p:txBody>
      </p:sp>
      <p:pic>
        <p:nvPicPr>
          <p:cNvPr id="9" name="图形 8">
            <a:extLst>
              <a:ext uri="{FF2B5EF4-FFF2-40B4-BE49-F238E27FC236}">
                <a16:creationId xmlns:a16="http://schemas.microsoft.com/office/drawing/2014/main" id="{C6D36F62-614B-43FD-BB28-A8F9CE9834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9769" y="659330"/>
            <a:ext cx="4243811" cy="5941336"/>
          </a:xfrm>
          <a:prstGeom prst="rect">
            <a:avLst/>
          </a:prstGeom>
        </p:spPr>
      </p:pic>
      <p:sp>
        <p:nvSpPr>
          <p:cNvPr id="10" name="文本框 9">
            <a:extLst>
              <a:ext uri="{FF2B5EF4-FFF2-40B4-BE49-F238E27FC236}">
                <a16:creationId xmlns:a16="http://schemas.microsoft.com/office/drawing/2014/main" id="{8318DD95-FE10-4D7A-804F-60A8D7C21D31}"/>
              </a:ext>
            </a:extLst>
          </p:cNvPr>
          <p:cNvSpPr txBox="1"/>
          <p:nvPr/>
        </p:nvSpPr>
        <p:spPr>
          <a:xfrm>
            <a:off x="9854239" y="5203100"/>
            <a:ext cx="2019488" cy="461665"/>
          </a:xfrm>
          <a:prstGeom prst="rect">
            <a:avLst/>
          </a:prstGeom>
          <a:noFill/>
        </p:spPr>
        <p:txBody>
          <a:bodyPr wrap="square" rtlCol="0">
            <a:spAutoFit/>
          </a:bodyPr>
          <a:lstStyle/>
          <a:p>
            <a:r>
              <a:rPr lang="zh-CN" altLang="en-US" sz="2400" dirty="0">
                <a:latin typeface="腾讯体" panose="02010600010101010101" pitchFamily="2" charset="-122"/>
                <a:ea typeface="腾讯体" panose="02010600010101010101" pitchFamily="2" charset="-122"/>
              </a:rPr>
              <a:t>收发包管理</a:t>
            </a:r>
          </a:p>
        </p:txBody>
      </p:sp>
      <p:cxnSp>
        <p:nvCxnSpPr>
          <p:cNvPr id="12" name="直接箭头连接符 11">
            <a:extLst>
              <a:ext uri="{FF2B5EF4-FFF2-40B4-BE49-F238E27FC236}">
                <a16:creationId xmlns:a16="http://schemas.microsoft.com/office/drawing/2014/main" id="{1F625A26-BF3E-4EB0-A83A-B3C7102A55E5}"/>
              </a:ext>
            </a:extLst>
          </p:cNvPr>
          <p:cNvCxnSpPr>
            <a:cxnSpLocks/>
          </p:cNvCxnSpPr>
          <p:nvPr/>
        </p:nvCxnSpPr>
        <p:spPr>
          <a:xfrm flipV="1">
            <a:off x="7553325" y="5649344"/>
            <a:ext cx="2190967" cy="741931"/>
          </a:xfrm>
          <a:prstGeom prst="straightConnector1">
            <a:avLst/>
          </a:prstGeom>
          <a:ln w="38100">
            <a:solidFill>
              <a:srgbClr val="1E6F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51DA30E-330C-4699-8E4F-1926479E67FB}"/>
              </a:ext>
            </a:extLst>
          </p:cNvPr>
          <p:cNvCxnSpPr>
            <a:cxnSpLocks/>
          </p:cNvCxnSpPr>
          <p:nvPr/>
        </p:nvCxnSpPr>
        <p:spPr>
          <a:xfrm>
            <a:off x="7788297" y="4382735"/>
            <a:ext cx="2040836" cy="963420"/>
          </a:xfrm>
          <a:prstGeom prst="straightConnector1">
            <a:avLst/>
          </a:prstGeom>
          <a:ln w="38100">
            <a:solidFill>
              <a:srgbClr val="1E6FFF"/>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AA29F62F-0C75-4C4A-86A2-864E9246FECC}"/>
              </a:ext>
            </a:extLst>
          </p:cNvPr>
          <p:cNvSpPr txBox="1"/>
          <p:nvPr/>
        </p:nvSpPr>
        <p:spPr>
          <a:xfrm>
            <a:off x="449167" y="4151903"/>
            <a:ext cx="2372439" cy="461665"/>
          </a:xfrm>
          <a:prstGeom prst="rect">
            <a:avLst/>
          </a:prstGeom>
          <a:noFill/>
        </p:spPr>
        <p:txBody>
          <a:bodyPr wrap="square" rtlCol="0">
            <a:spAutoFit/>
          </a:bodyPr>
          <a:lstStyle/>
          <a:p>
            <a:r>
              <a:rPr lang="zh-CN" altLang="en-US" sz="2400" dirty="0">
                <a:latin typeface="腾讯体" panose="02010600010101010101" pitchFamily="2" charset="-122"/>
                <a:ea typeface="腾讯体" panose="02010600010101010101" pitchFamily="2" charset="-122"/>
              </a:rPr>
              <a:t>应用层超时重传</a:t>
            </a:r>
          </a:p>
        </p:txBody>
      </p:sp>
      <p:cxnSp>
        <p:nvCxnSpPr>
          <p:cNvPr id="17" name="直接箭头连接符 16">
            <a:extLst>
              <a:ext uri="{FF2B5EF4-FFF2-40B4-BE49-F238E27FC236}">
                <a16:creationId xmlns:a16="http://schemas.microsoft.com/office/drawing/2014/main" id="{9B4A2B52-F3A8-4059-BB80-F8A820E18E12}"/>
              </a:ext>
            </a:extLst>
          </p:cNvPr>
          <p:cNvCxnSpPr>
            <a:cxnSpLocks/>
          </p:cNvCxnSpPr>
          <p:nvPr/>
        </p:nvCxnSpPr>
        <p:spPr>
          <a:xfrm flipH="1">
            <a:off x="1961937" y="2078927"/>
            <a:ext cx="2457663" cy="2072976"/>
          </a:xfrm>
          <a:prstGeom prst="straightConnector1">
            <a:avLst/>
          </a:prstGeom>
          <a:ln w="38100">
            <a:solidFill>
              <a:srgbClr val="1E6F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1BCCC1B-72B5-48C2-9666-69E96385E989}"/>
              </a:ext>
            </a:extLst>
          </p:cNvPr>
          <p:cNvCxnSpPr>
            <a:cxnSpLocks/>
          </p:cNvCxnSpPr>
          <p:nvPr/>
        </p:nvCxnSpPr>
        <p:spPr>
          <a:xfrm flipH="1" flipV="1">
            <a:off x="2040127" y="4675278"/>
            <a:ext cx="2208023" cy="189167"/>
          </a:xfrm>
          <a:prstGeom prst="straightConnector1">
            <a:avLst/>
          </a:prstGeom>
          <a:ln w="38100">
            <a:solidFill>
              <a:srgbClr val="1E6F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640884"/>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17977D2-4740-45A4-85CE-207B21C6EADA}"/>
              </a:ext>
            </a:extLst>
          </p:cNvPr>
          <p:cNvSpPr txBox="1"/>
          <p:nvPr/>
        </p:nvSpPr>
        <p:spPr>
          <a:xfrm>
            <a:off x="689317" y="464233"/>
            <a:ext cx="3382657" cy="769441"/>
          </a:xfrm>
          <a:prstGeom prst="rect">
            <a:avLst/>
          </a:prstGeom>
          <a:noFill/>
        </p:spPr>
        <p:txBody>
          <a:bodyPr wrap="none" rtlCol="0">
            <a:spAutoFit/>
          </a:bodyPr>
          <a:lstStyle/>
          <a:p>
            <a:r>
              <a:rPr lang="en-US" altLang="zh-CN" sz="4400" dirty="0">
                <a:latin typeface="腾讯体" panose="02010600010101010101" pitchFamily="2" charset="-122"/>
                <a:ea typeface="腾讯体" panose="02010600010101010101" pitchFamily="2" charset="-122"/>
              </a:rPr>
              <a:t>Class Timer</a:t>
            </a:r>
            <a:endParaRPr lang="zh-CN" altLang="en-US" sz="4400" dirty="0">
              <a:latin typeface="腾讯体" panose="02010600010101010101" pitchFamily="2" charset="-122"/>
              <a:ea typeface="腾讯体" panose="02010600010101010101" pitchFamily="2" charset="-122"/>
            </a:endParaRPr>
          </a:p>
        </p:txBody>
      </p:sp>
      <p:pic>
        <p:nvPicPr>
          <p:cNvPr id="12" name="图片 11" descr="文本&#10;&#10;描述已自动生成">
            <a:extLst>
              <a:ext uri="{FF2B5EF4-FFF2-40B4-BE49-F238E27FC236}">
                <a16:creationId xmlns:a16="http://schemas.microsoft.com/office/drawing/2014/main" id="{B8D0F679-AFC7-4053-B5F3-7AAAC85E9B4F}"/>
              </a:ext>
            </a:extLst>
          </p:cNvPr>
          <p:cNvPicPr>
            <a:picLocks noChangeAspect="1"/>
          </p:cNvPicPr>
          <p:nvPr/>
        </p:nvPicPr>
        <p:blipFill>
          <a:blip r:embed="rId3"/>
          <a:stretch>
            <a:fillRect/>
          </a:stretch>
        </p:blipFill>
        <p:spPr>
          <a:xfrm>
            <a:off x="689317" y="2087373"/>
            <a:ext cx="10211235" cy="3741005"/>
          </a:xfrm>
          <a:prstGeom prst="rect">
            <a:avLst/>
          </a:prstGeom>
        </p:spPr>
      </p:pic>
      <p:sp>
        <p:nvSpPr>
          <p:cNvPr id="10" name="文本框 9">
            <a:extLst>
              <a:ext uri="{FF2B5EF4-FFF2-40B4-BE49-F238E27FC236}">
                <a16:creationId xmlns:a16="http://schemas.microsoft.com/office/drawing/2014/main" id="{98C51004-9876-4B76-AD37-4F34D154773B}"/>
              </a:ext>
            </a:extLst>
          </p:cNvPr>
          <p:cNvSpPr txBox="1"/>
          <p:nvPr/>
        </p:nvSpPr>
        <p:spPr>
          <a:xfrm>
            <a:off x="689317" y="1429691"/>
            <a:ext cx="4600136" cy="461665"/>
          </a:xfrm>
          <a:prstGeom prst="rect">
            <a:avLst/>
          </a:prstGeom>
          <a:noFill/>
        </p:spPr>
        <p:txBody>
          <a:bodyPr wrap="square" rtlCol="0">
            <a:spAutoFit/>
          </a:bodyPr>
          <a:lstStyle/>
          <a:p>
            <a:r>
              <a:rPr lang="zh-CN" altLang="zh-CN" sz="2400" dirty="0">
                <a:effectLst/>
                <a:latin typeface="腾讯体" panose="02010600010101010101" pitchFamily="2" charset="-122"/>
                <a:ea typeface="腾讯体" panose="02010600010101010101" pitchFamily="2" charset="-122"/>
                <a:cs typeface="Times New Roman" panose="02020603050405020304" pitchFamily="18" charset="0"/>
              </a:rPr>
              <a:t>基于链表和信号</a:t>
            </a:r>
            <a:r>
              <a:rPr lang="zh-CN" altLang="en-US" sz="2400" dirty="0">
                <a:effectLst/>
                <a:latin typeface="腾讯体" panose="02010600010101010101" pitchFamily="2" charset="-122"/>
                <a:ea typeface="腾讯体" panose="02010600010101010101" pitchFamily="2" charset="-122"/>
                <a:cs typeface="Times New Roman" panose="02020603050405020304" pitchFamily="18" charset="0"/>
              </a:rPr>
              <a:t>的定时器</a:t>
            </a:r>
            <a:endParaRPr lang="zh-CN" altLang="en-US" sz="2400" dirty="0">
              <a:latin typeface="腾讯体" panose="02010600010101010101" pitchFamily="2" charset="-122"/>
              <a:ea typeface="腾讯体" panose="02010600010101010101" pitchFamily="2" charset="-122"/>
            </a:endParaRPr>
          </a:p>
        </p:txBody>
      </p:sp>
      <p:sp>
        <p:nvSpPr>
          <p:cNvPr id="15" name="文本框 14">
            <a:extLst>
              <a:ext uri="{FF2B5EF4-FFF2-40B4-BE49-F238E27FC236}">
                <a16:creationId xmlns:a16="http://schemas.microsoft.com/office/drawing/2014/main" id="{EF9A4F30-1B5A-40DA-B81A-3391E552E9B7}"/>
              </a:ext>
            </a:extLst>
          </p:cNvPr>
          <p:cNvSpPr txBox="1"/>
          <p:nvPr/>
        </p:nvSpPr>
        <p:spPr>
          <a:xfrm>
            <a:off x="9040306" y="618120"/>
            <a:ext cx="2462378" cy="461665"/>
          </a:xfrm>
          <a:prstGeom prst="rect">
            <a:avLst/>
          </a:prstGeom>
          <a:noFill/>
        </p:spPr>
        <p:txBody>
          <a:bodyPr wrap="square" rtlCol="0">
            <a:spAutoFit/>
          </a:bodyPr>
          <a:lstStyle/>
          <a:p>
            <a:r>
              <a:rPr lang="zh-CN" altLang="en-US" sz="2400" dirty="0">
                <a:solidFill>
                  <a:srgbClr val="1E6FFF"/>
                </a:solidFill>
                <a:latin typeface="腾讯体" panose="02010600010101010101" pitchFamily="2" charset="-122"/>
                <a:ea typeface="腾讯体" panose="02010600010101010101" pitchFamily="2" charset="-122"/>
              </a:rPr>
              <a:t>应用层超时重传</a:t>
            </a:r>
          </a:p>
        </p:txBody>
      </p:sp>
    </p:spTree>
    <p:extLst>
      <p:ext uri="{BB962C8B-B14F-4D97-AF65-F5344CB8AC3E}">
        <p14:creationId xmlns:p14="http://schemas.microsoft.com/office/powerpoint/2010/main" val="711171504"/>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17977D2-4740-45A4-85CE-207B21C6EADA}"/>
              </a:ext>
            </a:extLst>
          </p:cNvPr>
          <p:cNvSpPr txBox="1"/>
          <p:nvPr/>
        </p:nvSpPr>
        <p:spPr>
          <a:xfrm>
            <a:off x="689317" y="464233"/>
            <a:ext cx="3382657" cy="769441"/>
          </a:xfrm>
          <a:prstGeom prst="rect">
            <a:avLst/>
          </a:prstGeom>
          <a:noFill/>
        </p:spPr>
        <p:txBody>
          <a:bodyPr wrap="none" rtlCol="0">
            <a:spAutoFit/>
          </a:bodyPr>
          <a:lstStyle/>
          <a:p>
            <a:r>
              <a:rPr lang="en-US" altLang="zh-CN" sz="4400" dirty="0">
                <a:latin typeface="腾讯体" panose="02010600010101010101" pitchFamily="2" charset="-122"/>
                <a:ea typeface="腾讯体" panose="02010600010101010101" pitchFamily="2" charset="-122"/>
              </a:rPr>
              <a:t>Class Timer</a:t>
            </a:r>
            <a:endParaRPr lang="zh-CN" altLang="en-US" sz="4400" dirty="0">
              <a:latin typeface="腾讯体" panose="02010600010101010101" pitchFamily="2" charset="-122"/>
              <a:ea typeface="腾讯体" panose="02010600010101010101" pitchFamily="2" charset="-122"/>
            </a:endParaRPr>
          </a:p>
        </p:txBody>
      </p:sp>
      <p:sp>
        <p:nvSpPr>
          <p:cNvPr id="10" name="文本框 9">
            <a:extLst>
              <a:ext uri="{FF2B5EF4-FFF2-40B4-BE49-F238E27FC236}">
                <a16:creationId xmlns:a16="http://schemas.microsoft.com/office/drawing/2014/main" id="{98C51004-9876-4B76-AD37-4F34D154773B}"/>
              </a:ext>
            </a:extLst>
          </p:cNvPr>
          <p:cNvSpPr txBox="1"/>
          <p:nvPr/>
        </p:nvSpPr>
        <p:spPr>
          <a:xfrm>
            <a:off x="689317" y="1429691"/>
            <a:ext cx="4600136" cy="461665"/>
          </a:xfrm>
          <a:prstGeom prst="rect">
            <a:avLst/>
          </a:prstGeom>
          <a:noFill/>
        </p:spPr>
        <p:txBody>
          <a:bodyPr wrap="square" rtlCol="0">
            <a:spAutoFit/>
          </a:bodyPr>
          <a:lstStyle/>
          <a:p>
            <a:r>
              <a:rPr lang="zh-CN" altLang="zh-CN" sz="2400" dirty="0">
                <a:effectLst/>
                <a:latin typeface="腾讯体" panose="02010600010101010101" pitchFamily="2" charset="-122"/>
                <a:ea typeface="腾讯体" panose="02010600010101010101" pitchFamily="2" charset="-122"/>
                <a:cs typeface="Times New Roman" panose="02020603050405020304" pitchFamily="18" charset="0"/>
              </a:rPr>
              <a:t>基于链表和信号</a:t>
            </a:r>
            <a:r>
              <a:rPr lang="zh-CN" altLang="en-US" sz="2400" dirty="0">
                <a:effectLst/>
                <a:latin typeface="腾讯体" panose="02010600010101010101" pitchFamily="2" charset="-122"/>
                <a:ea typeface="腾讯体" panose="02010600010101010101" pitchFamily="2" charset="-122"/>
                <a:cs typeface="Times New Roman" panose="02020603050405020304" pitchFamily="18" charset="0"/>
              </a:rPr>
              <a:t>的定时器</a:t>
            </a:r>
            <a:endParaRPr lang="zh-CN" altLang="en-US" sz="2400" dirty="0">
              <a:latin typeface="腾讯体" panose="02010600010101010101" pitchFamily="2" charset="-122"/>
              <a:ea typeface="腾讯体" panose="02010600010101010101" pitchFamily="2" charset="-122"/>
            </a:endParaRPr>
          </a:p>
        </p:txBody>
      </p:sp>
      <p:sp>
        <p:nvSpPr>
          <p:cNvPr id="15" name="文本框 14">
            <a:extLst>
              <a:ext uri="{FF2B5EF4-FFF2-40B4-BE49-F238E27FC236}">
                <a16:creationId xmlns:a16="http://schemas.microsoft.com/office/drawing/2014/main" id="{EF9A4F30-1B5A-40DA-B81A-3391E552E9B7}"/>
              </a:ext>
            </a:extLst>
          </p:cNvPr>
          <p:cNvSpPr txBox="1"/>
          <p:nvPr/>
        </p:nvSpPr>
        <p:spPr>
          <a:xfrm>
            <a:off x="9040306" y="618120"/>
            <a:ext cx="2337847" cy="461665"/>
          </a:xfrm>
          <a:prstGeom prst="rect">
            <a:avLst/>
          </a:prstGeom>
          <a:noFill/>
        </p:spPr>
        <p:txBody>
          <a:bodyPr wrap="square" rtlCol="0">
            <a:spAutoFit/>
          </a:bodyPr>
          <a:lstStyle/>
          <a:p>
            <a:r>
              <a:rPr lang="zh-CN" altLang="en-US" sz="2400" dirty="0">
                <a:solidFill>
                  <a:srgbClr val="1E6FFF"/>
                </a:solidFill>
                <a:latin typeface="腾讯体" panose="02010600010101010101" pitchFamily="2" charset="-122"/>
                <a:ea typeface="腾讯体" panose="02010600010101010101" pitchFamily="2" charset="-122"/>
              </a:rPr>
              <a:t>应用层超时重传</a:t>
            </a:r>
          </a:p>
        </p:txBody>
      </p:sp>
      <p:pic>
        <p:nvPicPr>
          <p:cNvPr id="6" name="图片 5" descr="文本&#10;&#10;描述已自动生成">
            <a:extLst>
              <a:ext uri="{FF2B5EF4-FFF2-40B4-BE49-F238E27FC236}">
                <a16:creationId xmlns:a16="http://schemas.microsoft.com/office/drawing/2014/main" id="{178F8658-F7E3-476E-8690-96DCBD227A53}"/>
              </a:ext>
            </a:extLst>
          </p:cNvPr>
          <p:cNvPicPr>
            <a:picLocks noChangeAspect="1"/>
          </p:cNvPicPr>
          <p:nvPr/>
        </p:nvPicPr>
        <p:blipFill>
          <a:blip r:embed="rId3"/>
          <a:stretch>
            <a:fillRect/>
          </a:stretch>
        </p:blipFill>
        <p:spPr>
          <a:xfrm>
            <a:off x="724972" y="2439435"/>
            <a:ext cx="10511779" cy="3310916"/>
          </a:xfrm>
          <a:prstGeom prst="rect">
            <a:avLst/>
          </a:prstGeom>
        </p:spPr>
      </p:pic>
    </p:spTree>
    <p:extLst>
      <p:ext uri="{BB962C8B-B14F-4D97-AF65-F5344CB8AC3E}">
        <p14:creationId xmlns:p14="http://schemas.microsoft.com/office/powerpoint/2010/main" val="1962369747"/>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1EDD513-8FE8-46CE-912D-95E5DAF2D6BB}"/>
              </a:ext>
            </a:extLst>
          </p:cNvPr>
          <p:cNvSpPr txBox="1"/>
          <p:nvPr/>
        </p:nvSpPr>
        <p:spPr>
          <a:xfrm>
            <a:off x="689317" y="464233"/>
            <a:ext cx="2451312" cy="769441"/>
          </a:xfrm>
          <a:prstGeom prst="rect">
            <a:avLst/>
          </a:prstGeom>
          <a:noFill/>
        </p:spPr>
        <p:txBody>
          <a:bodyPr wrap="none" rtlCol="0">
            <a:spAutoFit/>
          </a:bodyPr>
          <a:lstStyle/>
          <a:p>
            <a:r>
              <a:rPr lang="en-US" altLang="zh-CN" sz="4400" dirty="0">
                <a:latin typeface="腾讯体" panose="02010600010101010101" pitchFamily="2" charset="-122"/>
                <a:ea typeface="腾讯体" panose="02010600010101010101" pitchFamily="2" charset="-122"/>
              </a:rPr>
              <a:t>Key-List</a:t>
            </a:r>
            <a:endParaRPr lang="zh-CN" altLang="en-US" sz="4400" dirty="0">
              <a:latin typeface="腾讯体" panose="02010600010101010101" pitchFamily="2" charset="-122"/>
              <a:ea typeface="腾讯体" panose="02010600010101010101" pitchFamily="2" charset="-122"/>
            </a:endParaRPr>
          </a:p>
        </p:txBody>
      </p:sp>
      <p:sp>
        <p:nvSpPr>
          <p:cNvPr id="3" name="文本框 2">
            <a:extLst>
              <a:ext uri="{FF2B5EF4-FFF2-40B4-BE49-F238E27FC236}">
                <a16:creationId xmlns:a16="http://schemas.microsoft.com/office/drawing/2014/main" id="{7BEE6D9F-561E-478B-89E8-877A2E297362}"/>
              </a:ext>
            </a:extLst>
          </p:cNvPr>
          <p:cNvSpPr txBox="1"/>
          <p:nvPr/>
        </p:nvSpPr>
        <p:spPr>
          <a:xfrm>
            <a:off x="689317" y="1310566"/>
            <a:ext cx="2298980" cy="461665"/>
          </a:xfrm>
          <a:prstGeom prst="rect">
            <a:avLst/>
          </a:prstGeom>
          <a:noFill/>
        </p:spPr>
        <p:txBody>
          <a:bodyPr wrap="square" rtlCol="0">
            <a:spAutoFit/>
          </a:bodyPr>
          <a:lstStyle/>
          <a:p>
            <a:r>
              <a:rPr lang="zh-CN" altLang="en-US" sz="2400" dirty="0">
                <a:effectLst/>
                <a:latin typeface="腾讯体" panose="02010600010101010101" pitchFamily="2" charset="-122"/>
                <a:ea typeface="腾讯体" panose="02010600010101010101" pitchFamily="2" charset="-122"/>
                <a:cs typeface="Times New Roman" panose="02020603050405020304" pitchFamily="18" charset="0"/>
              </a:rPr>
              <a:t>哈希表</a:t>
            </a:r>
            <a:r>
              <a:rPr lang="zh-CN" altLang="en-US" sz="2400" dirty="0">
                <a:latin typeface="腾讯体" panose="02010600010101010101" pitchFamily="2" charset="-122"/>
                <a:ea typeface="腾讯体" panose="02010600010101010101" pitchFamily="2" charset="-122"/>
                <a:cs typeface="Times New Roman" panose="02020603050405020304" pitchFamily="18" charset="0"/>
              </a:rPr>
              <a:t>、链表</a:t>
            </a:r>
            <a:endParaRPr lang="zh-CN" altLang="en-US" sz="2400" dirty="0">
              <a:latin typeface="腾讯体" panose="02010600010101010101" pitchFamily="2" charset="-122"/>
              <a:ea typeface="腾讯体" panose="02010600010101010101" pitchFamily="2" charset="-122"/>
            </a:endParaRPr>
          </a:p>
        </p:txBody>
      </p:sp>
      <p:sp>
        <p:nvSpPr>
          <p:cNvPr id="4" name="文本框 3">
            <a:extLst>
              <a:ext uri="{FF2B5EF4-FFF2-40B4-BE49-F238E27FC236}">
                <a16:creationId xmlns:a16="http://schemas.microsoft.com/office/drawing/2014/main" id="{028B4E18-F6CB-4B04-9E46-599C54E1F288}"/>
              </a:ext>
            </a:extLst>
          </p:cNvPr>
          <p:cNvSpPr txBox="1"/>
          <p:nvPr/>
        </p:nvSpPr>
        <p:spPr>
          <a:xfrm>
            <a:off x="9643772" y="618120"/>
            <a:ext cx="1858911" cy="461665"/>
          </a:xfrm>
          <a:prstGeom prst="rect">
            <a:avLst/>
          </a:prstGeom>
          <a:noFill/>
        </p:spPr>
        <p:txBody>
          <a:bodyPr wrap="square" rtlCol="0">
            <a:spAutoFit/>
          </a:bodyPr>
          <a:lstStyle/>
          <a:p>
            <a:r>
              <a:rPr lang="zh-CN" altLang="en-US" sz="2400" dirty="0">
                <a:solidFill>
                  <a:srgbClr val="1E6FFF"/>
                </a:solidFill>
                <a:latin typeface="腾讯体" panose="02010600010101010101" pitchFamily="2" charset="-122"/>
                <a:ea typeface="腾讯体" panose="02010600010101010101" pitchFamily="2" charset="-122"/>
              </a:rPr>
              <a:t>收发包管理</a:t>
            </a:r>
          </a:p>
        </p:txBody>
      </p:sp>
      <p:pic>
        <p:nvPicPr>
          <p:cNvPr id="5" name="图片 4" descr="手机屏幕截图&#10;&#10;描述已自动生成">
            <a:extLst>
              <a:ext uri="{FF2B5EF4-FFF2-40B4-BE49-F238E27FC236}">
                <a16:creationId xmlns:a16="http://schemas.microsoft.com/office/drawing/2014/main" id="{AFDCDC5E-ADD6-4358-B63D-886D47B2C5B5}"/>
              </a:ext>
            </a:extLst>
          </p:cNvPr>
          <p:cNvPicPr>
            <a:picLocks noChangeAspect="1"/>
          </p:cNvPicPr>
          <p:nvPr/>
        </p:nvPicPr>
        <p:blipFill>
          <a:blip r:embed="rId3"/>
          <a:stretch>
            <a:fillRect/>
          </a:stretch>
        </p:blipFill>
        <p:spPr>
          <a:xfrm>
            <a:off x="689317" y="2070913"/>
            <a:ext cx="10488818" cy="1136520"/>
          </a:xfrm>
          <a:prstGeom prst="rect">
            <a:avLst/>
          </a:prstGeom>
        </p:spPr>
      </p:pic>
      <p:sp>
        <p:nvSpPr>
          <p:cNvPr id="6" name="文本框 5">
            <a:extLst>
              <a:ext uri="{FF2B5EF4-FFF2-40B4-BE49-F238E27FC236}">
                <a16:creationId xmlns:a16="http://schemas.microsoft.com/office/drawing/2014/main" id="{CA7F3DC6-48BE-474E-BD93-990993E52E9B}"/>
              </a:ext>
            </a:extLst>
          </p:cNvPr>
          <p:cNvSpPr txBox="1"/>
          <p:nvPr/>
        </p:nvSpPr>
        <p:spPr>
          <a:xfrm>
            <a:off x="689317" y="3739192"/>
            <a:ext cx="1313180"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日志</a:t>
            </a:r>
          </a:p>
        </p:txBody>
      </p:sp>
      <p:sp>
        <p:nvSpPr>
          <p:cNvPr id="7" name="文本框 6">
            <a:extLst>
              <a:ext uri="{FF2B5EF4-FFF2-40B4-BE49-F238E27FC236}">
                <a16:creationId xmlns:a16="http://schemas.microsoft.com/office/drawing/2014/main" id="{F12C376B-B067-4756-929F-8CC12EC3EEBE}"/>
              </a:ext>
            </a:extLst>
          </p:cNvPr>
          <p:cNvSpPr txBox="1"/>
          <p:nvPr/>
        </p:nvSpPr>
        <p:spPr>
          <a:xfrm>
            <a:off x="689317" y="4508633"/>
            <a:ext cx="2619491" cy="461665"/>
          </a:xfrm>
          <a:prstGeom prst="rect">
            <a:avLst/>
          </a:prstGeom>
          <a:noFill/>
        </p:spPr>
        <p:txBody>
          <a:bodyPr wrap="square" rtlCol="0">
            <a:spAutoFit/>
          </a:bodyPr>
          <a:lstStyle/>
          <a:p>
            <a:r>
              <a:rPr lang="en-US" altLang="zh-CN" sz="2400" dirty="0">
                <a:effectLst/>
                <a:latin typeface="腾讯体" panose="02010600010101010101" pitchFamily="2" charset="-122"/>
                <a:ea typeface="腾讯体" panose="02010600010101010101" pitchFamily="2" charset="-122"/>
                <a:cs typeface="Times New Roman" panose="02020603050405020304" pitchFamily="18" charset="0"/>
              </a:rPr>
              <a:t>easylogging++</a:t>
            </a:r>
            <a:endParaRPr lang="zh-CN" altLang="en-US" sz="2400" dirty="0">
              <a:latin typeface="腾讯体" panose="02010600010101010101" pitchFamily="2" charset="-122"/>
              <a:ea typeface="腾讯体" panose="02010600010101010101" pitchFamily="2" charset="-122"/>
            </a:endParaRPr>
          </a:p>
        </p:txBody>
      </p:sp>
      <p:pic>
        <p:nvPicPr>
          <p:cNvPr id="10" name="图片 9">
            <a:extLst>
              <a:ext uri="{FF2B5EF4-FFF2-40B4-BE49-F238E27FC236}">
                <a16:creationId xmlns:a16="http://schemas.microsoft.com/office/drawing/2014/main" id="{130A9F5A-EFF8-4338-B404-F807DF48B9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317" y="5171479"/>
            <a:ext cx="10591399" cy="1136520"/>
          </a:xfrm>
          <a:prstGeom prst="rect">
            <a:avLst/>
          </a:prstGeom>
        </p:spPr>
      </p:pic>
    </p:spTree>
    <p:extLst>
      <p:ext uri="{BB962C8B-B14F-4D97-AF65-F5344CB8AC3E}">
        <p14:creationId xmlns:p14="http://schemas.microsoft.com/office/powerpoint/2010/main" val="1174975477"/>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BA5701-560E-4464-B310-0D5DC4C5E104}"/>
              </a:ext>
            </a:extLst>
          </p:cNvPr>
          <p:cNvSpPr txBox="1"/>
          <p:nvPr/>
        </p:nvSpPr>
        <p:spPr>
          <a:xfrm>
            <a:off x="689317" y="464233"/>
            <a:ext cx="2451312"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不足之处</a:t>
            </a:r>
          </a:p>
        </p:txBody>
      </p:sp>
      <p:sp>
        <p:nvSpPr>
          <p:cNvPr id="3" name="文本框 2">
            <a:extLst>
              <a:ext uri="{FF2B5EF4-FFF2-40B4-BE49-F238E27FC236}">
                <a16:creationId xmlns:a16="http://schemas.microsoft.com/office/drawing/2014/main" id="{BC157EEB-3722-4EF2-8453-6979B17F37A7}"/>
              </a:ext>
            </a:extLst>
          </p:cNvPr>
          <p:cNvSpPr txBox="1"/>
          <p:nvPr/>
        </p:nvSpPr>
        <p:spPr>
          <a:xfrm>
            <a:off x="689317" y="1633458"/>
            <a:ext cx="10905652" cy="3785652"/>
          </a:xfrm>
          <a:prstGeom prst="rect">
            <a:avLst/>
          </a:prstGeom>
          <a:noFill/>
        </p:spPr>
        <p:txBody>
          <a:bodyPr wrap="square" rtlCol="0">
            <a:spAutoFit/>
          </a:bodyPr>
          <a:lstStyle/>
          <a:p>
            <a:r>
              <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rPr>
              <a:t>1.</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定时器定时时间只能是遍历间隔的整数倍，可以使用基于升序链表的定时器容器、时间轮、时间堆来处理多个定时事件</a:t>
            </a:r>
          </a:p>
          <a:p>
            <a:endPar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endParaRPr>
          </a:p>
          <a:p>
            <a:r>
              <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rPr>
              <a:t>2.</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某个</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Cache-Server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宕机后，</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Master-Server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无法立刻发现其宕机，此时</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	</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若</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Client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访问宕机的</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Cache-Server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，将无法连接，那么</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Client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会去</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Master-Server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拉取最的分布，但此时</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Master-Server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并不知道</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Cache-	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宕机，因此其内部的分布信息依然是旧的</a:t>
            </a:r>
          </a:p>
          <a:p>
            <a:endPar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endParaRPr>
          </a:p>
          <a:p>
            <a:r>
              <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rPr>
              <a:t>3.</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在</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Client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上线初期，将多次访问</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Master-Server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以建立本地缓存，若很多</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Client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仅仅只查询少量几次数据，则</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Client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本地的</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Key-Address</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缓存可能无法被使用到，即在此种情况下</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Key-Address</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缓存失效，造成</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Master-Server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压力增大</a:t>
            </a:r>
          </a:p>
          <a:p>
            <a:endPar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endParaRPr>
          </a:p>
          <a:p>
            <a:r>
              <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rPr>
              <a:t>4.</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无法实现透明传输，数据包采用</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为控制符，</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Key</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或</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Value</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中出现</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会产生错误</a:t>
            </a:r>
          </a:p>
        </p:txBody>
      </p:sp>
    </p:spTree>
    <p:extLst>
      <p:ext uri="{BB962C8B-B14F-4D97-AF65-F5344CB8AC3E}">
        <p14:creationId xmlns:p14="http://schemas.microsoft.com/office/powerpoint/2010/main" val="3486531586"/>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52632C8-DDEA-4A53-A0A0-3DFD5BA8572D}"/>
              </a:ext>
            </a:extLst>
          </p:cNvPr>
          <p:cNvSpPr>
            <a:spLocks noGrp="1"/>
          </p:cNvSpPr>
          <p:nvPr>
            <p:ph type="subTitle" idx="1"/>
          </p:nvPr>
        </p:nvSpPr>
        <p:spPr>
          <a:xfrm>
            <a:off x="1719622" y="2360488"/>
            <a:ext cx="9144000" cy="1655762"/>
          </a:xfrm>
        </p:spPr>
        <p:txBody>
          <a:bodyPr>
            <a:normAutofit/>
          </a:bodyPr>
          <a:lstStyle/>
          <a:p>
            <a:r>
              <a:rPr lang="en-US" altLang="zh-CN" sz="8000" dirty="0">
                <a:latin typeface="腾讯体" panose="02010600010101010101" charset="-122"/>
                <a:ea typeface="腾讯体" panose="02010600010101010101" charset="-122"/>
              </a:rPr>
              <a:t>Cache</a:t>
            </a:r>
            <a:endParaRPr lang="zh-CN" altLang="en-US" sz="8000" dirty="0">
              <a:latin typeface="腾讯体" panose="02010600010101010101" charset="-122"/>
              <a:ea typeface="腾讯体" panose="02010600010101010101" charset="-122"/>
            </a:endParaRPr>
          </a:p>
        </p:txBody>
      </p:sp>
    </p:spTree>
    <p:extLst>
      <p:ext uri="{BB962C8B-B14F-4D97-AF65-F5344CB8AC3E}">
        <p14:creationId xmlns:p14="http://schemas.microsoft.com/office/powerpoint/2010/main" val="43406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490B9-E868-4509-B3A6-0F8E3B8F2A79}"/>
              </a:ext>
            </a:extLst>
          </p:cNvPr>
          <p:cNvSpPr>
            <a:spLocks noGrp="1"/>
          </p:cNvSpPr>
          <p:nvPr>
            <p:ph type="title"/>
          </p:nvPr>
        </p:nvSpPr>
        <p:spPr/>
        <p:txBody>
          <a:bodyPr>
            <a:normAutofit/>
          </a:bodyPr>
          <a:lstStyle/>
          <a:p>
            <a:r>
              <a:rPr lang="zh-CN" altLang="en-US" sz="3200" dirty="0">
                <a:latin typeface="腾讯体" panose="02010600030101010101" charset="-122"/>
                <a:ea typeface="腾讯体" panose="02010600030101010101" charset="-122"/>
              </a:rPr>
              <a:t>主流程</a:t>
            </a:r>
          </a:p>
        </p:txBody>
      </p:sp>
      <p:sp>
        <p:nvSpPr>
          <p:cNvPr id="5" name="Rectangle 2">
            <a:extLst>
              <a:ext uri="{FF2B5EF4-FFF2-40B4-BE49-F238E27FC236}">
                <a16:creationId xmlns:a16="http://schemas.microsoft.com/office/drawing/2014/main" id="{DFD5F523-B95D-42B1-BA07-56E6A4C0D4E0}"/>
              </a:ext>
            </a:extLst>
          </p:cNvPr>
          <p:cNvSpPr>
            <a:spLocks noChangeArrowheads="1"/>
          </p:cNvSpPr>
          <p:nvPr/>
        </p:nvSpPr>
        <p:spPr bwMode="auto">
          <a:xfrm>
            <a:off x="3424136" y="15888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内容占位符 5">
            <a:extLst>
              <a:ext uri="{FF2B5EF4-FFF2-40B4-BE49-F238E27FC236}">
                <a16:creationId xmlns:a16="http://schemas.microsoft.com/office/drawing/2014/main" id="{7047DE8F-CA7E-4DB1-A17F-594B15272FCE}"/>
              </a:ext>
            </a:extLst>
          </p:cNvPr>
          <p:cNvSpPr>
            <a:spLocks noGrp="1"/>
          </p:cNvSpPr>
          <p:nvPr>
            <p:ph idx="1"/>
          </p:nvPr>
        </p:nvSpPr>
        <p:spPr/>
        <p:txBody>
          <a:bodyPr/>
          <a:lstStyle/>
          <a:p>
            <a:endParaRPr lang="zh-CN" altLang="en-US" dirty="0"/>
          </a:p>
        </p:txBody>
      </p:sp>
      <p:pic>
        <p:nvPicPr>
          <p:cNvPr id="14" name="图片 13">
            <a:extLst>
              <a:ext uri="{FF2B5EF4-FFF2-40B4-BE49-F238E27FC236}">
                <a16:creationId xmlns:a16="http://schemas.microsoft.com/office/drawing/2014/main" id="{72D37F5D-C7B6-4EDB-95AD-ABE340C7089C}"/>
              </a:ext>
            </a:extLst>
          </p:cNvPr>
          <p:cNvPicPr>
            <a:picLocks noChangeAspect="1"/>
          </p:cNvPicPr>
          <p:nvPr/>
        </p:nvPicPr>
        <p:blipFill>
          <a:blip r:embed="rId3"/>
          <a:stretch>
            <a:fillRect/>
          </a:stretch>
        </p:blipFill>
        <p:spPr>
          <a:xfrm>
            <a:off x="2699036" y="1234900"/>
            <a:ext cx="7403527" cy="4388200"/>
          </a:xfrm>
          <a:prstGeom prst="rect">
            <a:avLst/>
          </a:prstGeom>
        </p:spPr>
      </p:pic>
    </p:spTree>
    <p:extLst>
      <p:ext uri="{BB962C8B-B14F-4D97-AF65-F5344CB8AC3E}">
        <p14:creationId xmlns:p14="http://schemas.microsoft.com/office/powerpoint/2010/main" val="30013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56384-28BB-414B-A786-C24EB269936D}"/>
              </a:ext>
            </a:extLst>
          </p:cNvPr>
          <p:cNvSpPr>
            <a:spLocks noGrp="1"/>
          </p:cNvSpPr>
          <p:nvPr>
            <p:ph type="title"/>
          </p:nvPr>
        </p:nvSpPr>
        <p:spPr/>
        <p:txBody>
          <a:bodyPr>
            <a:normAutofit/>
          </a:bodyPr>
          <a:lstStyle/>
          <a:p>
            <a:r>
              <a:rPr lang="en-US" altLang="zh-CN" sz="3200" dirty="0">
                <a:latin typeface="腾讯体" panose="02010600010101010101" charset="-122"/>
                <a:ea typeface="腾讯体" panose="02010600010101010101" charset="-122"/>
              </a:rPr>
              <a:t>LRU</a:t>
            </a:r>
            <a:r>
              <a:rPr lang="zh-CN" altLang="en-US" sz="3200" dirty="0">
                <a:latin typeface="腾讯体" panose="02010600010101010101" charset="-122"/>
                <a:ea typeface="腾讯体" panose="02010600010101010101" charset="-122"/>
              </a:rPr>
              <a:t>缓存算法</a:t>
            </a:r>
          </a:p>
        </p:txBody>
      </p:sp>
      <p:sp>
        <p:nvSpPr>
          <p:cNvPr id="3" name="内容占位符 2">
            <a:extLst>
              <a:ext uri="{FF2B5EF4-FFF2-40B4-BE49-F238E27FC236}">
                <a16:creationId xmlns:a16="http://schemas.microsoft.com/office/drawing/2014/main" id="{172E6082-AC12-4762-838C-EDF8F32129AD}"/>
              </a:ext>
            </a:extLst>
          </p:cNvPr>
          <p:cNvSpPr>
            <a:spLocks noGrp="1"/>
          </p:cNvSpPr>
          <p:nvPr>
            <p:ph idx="1"/>
          </p:nvPr>
        </p:nvSpPr>
        <p:spPr>
          <a:xfrm>
            <a:off x="838200" y="1690688"/>
            <a:ext cx="4602804" cy="4351338"/>
          </a:xfrm>
        </p:spPr>
        <p:txBody>
          <a:bodyPr/>
          <a:lstStyle/>
          <a:p>
            <a:pPr marL="0" indent="0">
              <a:buNone/>
            </a:pPr>
            <a:r>
              <a:rPr lang="en-US" altLang="zh-CN" sz="1800" dirty="0" err="1">
                <a:solidFill>
                  <a:srgbClr val="1E6FFF"/>
                </a:solidFill>
                <a:latin typeface="腾讯体" panose="02010600010101010101" charset="-122"/>
                <a:ea typeface="腾讯体" panose="02010600010101010101" charset="-122"/>
              </a:rPr>
              <a:t>Hashmap</a:t>
            </a:r>
            <a:r>
              <a:rPr lang="en-US" altLang="zh-CN" sz="1800" dirty="0">
                <a:solidFill>
                  <a:srgbClr val="1E6FFF"/>
                </a:solidFill>
                <a:latin typeface="腾讯体" panose="02010600010101010101" charset="-122"/>
                <a:ea typeface="腾讯体" panose="02010600010101010101" charset="-122"/>
              </a:rPr>
              <a:t>+</a:t>
            </a:r>
            <a:r>
              <a:rPr lang="zh-CN" altLang="en-US" sz="1800" dirty="0">
                <a:solidFill>
                  <a:srgbClr val="1E6FFF"/>
                </a:solidFill>
                <a:latin typeface="腾讯体" panose="02010600010101010101" charset="-122"/>
                <a:ea typeface="腾讯体" panose="02010600010101010101" charset="-122"/>
              </a:rPr>
              <a:t> </a:t>
            </a:r>
            <a:r>
              <a:rPr lang="en-US" altLang="zh-CN" sz="1800" dirty="0" err="1">
                <a:solidFill>
                  <a:srgbClr val="1E6FFF"/>
                </a:solidFill>
                <a:latin typeface="腾讯体" panose="02010600010101010101" charset="-122"/>
                <a:ea typeface="腾讯体" panose="02010600010101010101" charset="-122"/>
              </a:rPr>
              <a:t>Doublelinkedlist</a:t>
            </a:r>
            <a:endParaRPr lang="en-US" altLang="zh-CN" sz="1800" dirty="0">
              <a:solidFill>
                <a:srgbClr val="1E6FFF"/>
              </a:solidFill>
              <a:latin typeface="腾讯体" panose="02010600010101010101" charset="-122"/>
              <a:ea typeface="腾讯体" panose="02010600010101010101" charset="-122"/>
            </a:endParaRPr>
          </a:p>
          <a:p>
            <a:pPr marL="0" indent="0">
              <a:buNone/>
            </a:pPr>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取、存数据</a:t>
            </a:r>
            <a:endParaRPr lang="en-US" altLang="zh-CN" sz="1800" dirty="0">
              <a:latin typeface="腾讯体" panose="02010600010101010101" charset="-122"/>
              <a:ea typeface="腾讯体" panose="02010600010101010101" charset="-122"/>
            </a:endParaRPr>
          </a:p>
          <a:p>
            <a:pPr marL="0" indent="0">
              <a:buNone/>
            </a:pPr>
            <a:r>
              <a:rPr lang="en-US" altLang="zh-CN" sz="1800" dirty="0" err="1">
                <a:solidFill>
                  <a:srgbClr val="1E6FFF"/>
                </a:solidFill>
                <a:latin typeface="腾讯体" panose="02010600010101010101" charset="-122"/>
                <a:ea typeface="腾讯体" panose="02010600010101010101" charset="-122"/>
              </a:rPr>
              <a:t>Hashmap</a:t>
            </a:r>
            <a:endParaRPr lang="en-US" altLang="zh-CN" sz="1800" dirty="0">
              <a:solidFill>
                <a:srgbClr val="1E6FFF"/>
              </a:solidFill>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新增和删除数据</a:t>
            </a:r>
            <a:endParaRPr lang="en-US" altLang="zh-CN" sz="1800" dirty="0">
              <a:latin typeface="腾讯体" panose="02010600010101010101" charset="-122"/>
              <a:ea typeface="腾讯体" panose="02010600010101010101" charset="-122"/>
            </a:endParaRPr>
          </a:p>
          <a:p>
            <a:pPr marL="0" indent="0">
              <a:buNone/>
            </a:pPr>
            <a:r>
              <a:rPr lang="en-US" altLang="zh-CN" sz="1800" dirty="0" err="1">
                <a:solidFill>
                  <a:srgbClr val="1E6FFF"/>
                </a:solidFill>
                <a:latin typeface="腾讯体" panose="02010600010101010101" charset="-122"/>
                <a:ea typeface="腾讯体" panose="02010600010101010101" charset="-122"/>
              </a:rPr>
              <a:t>Doublelinkedlist</a:t>
            </a:r>
            <a:endParaRPr lang="en-US" altLang="zh-CN" sz="1800" dirty="0">
              <a:solidFill>
                <a:srgbClr val="1E6FFF"/>
              </a:solidFill>
            </a:endParaRPr>
          </a:p>
          <a:p>
            <a:endParaRPr lang="zh-CN" altLang="en-US" dirty="0"/>
          </a:p>
        </p:txBody>
      </p:sp>
      <p:sp>
        <p:nvSpPr>
          <p:cNvPr id="9" name="文本框 8">
            <a:extLst>
              <a:ext uri="{FF2B5EF4-FFF2-40B4-BE49-F238E27FC236}">
                <a16:creationId xmlns:a16="http://schemas.microsoft.com/office/drawing/2014/main" id="{A9DF3905-7CD3-467D-99AB-7E2350E0FF48}"/>
              </a:ext>
            </a:extLst>
          </p:cNvPr>
          <p:cNvSpPr txBox="1"/>
          <p:nvPr/>
        </p:nvSpPr>
        <p:spPr>
          <a:xfrm>
            <a:off x="8193121" y="6023567"/>
            <a:ext cx="2315183" cy="369332"/>
          </a:xfrm>
          <a:prstGeom prst="rect">
            <a:avLst/>
          </a:prstGeom>
          <a:noFill/>
        </p:spPr>
        <p:txBody>
          <a:bodyPr wrap="square" rtlCol="0">
            <a:spAutoFit/>
          </a:bodyPr>
          <a:lstStyle/>
          <a:p>
            <a:r>
              <a:rPr lang="zh-CN" altLang="en-US" dirty="0">
                <a:latin typeface="腾讯体" panose="02010600010101010101" charset="-122"/>
                <a:ea typeface="腾讯体" panose="02010600010101010101" charset="-122"/>
              </a:rPr>
              <a:t>图 </a:t>
            </a:r>
            <a:r>
              <a:rPr lang="en-US" altLang="zh-CN" dirty="0">
                <a:latin typeface="腾讯体" panose="02010600010101010101" charset="-122"/>
                <a:ea typeface="腾讯体" panose="02010600010101010101" charset="-122"/>
              </a:rPr>
              <a:t>LRU</a:t>
            </a:r>
            <a:r>
              <a:rPr lang="zh-CN" altLang="en-US" dirty="0">
                <a:latin typeface="腾讯体" panose="02010600010101010101" charset="-122"/>
                <a:ea typeface="腾讯体" panose="02010600010101010101" charset="-122"/>
              </a:rPr>
              <a:t>原理</a:t>
            </a:r>
          </a:p>
        </p:txBody>
      </p:sp>
      <p:pic>
        <p:nvPicPr>
          <p:cNvPr id="11" name="图片 10">
            <a:extLst>
              <a:ext uri="{FF2B5EF4-FFF2-40B4-BE49-F238E27FC236}">
                <a16:creationId xmlns:a16="http://schemas.microsoft.com/office/drawing/2014/main" id="{FFCBCCAB-7FDE-4302-8D55-BE2481EEFFB7}"/>
              </a:ext>
            </a:extLst>
          </p:cNvPr>
          <p:cNvPicPr>
            <a:picLocks noChangeAspect="1"/>
          </p:cNvPicPr>
          <p:nvPr/>
        </p:nvPicPr>
        <p:blipFill>
          <a:blip r:embed="rId3"/>
          <a:stretch>
            <a:fillRect/>
          </a:stretch>
        </p:blipFill>
        <p:spPr>
          <a:xfrm>
            <a:off x="5796290" y="424500"/>
            <a:ext cx="6368329" cy="2422265"/>
          </a:xfrm>
          <a:prstGeom prst="rect">
            <a:avLst/>
          </a:prstGeom>
        </p:spPr>
      </p:pic>
      <p:pic>
        <p:nvPicPr>
          <p:cNvPr id="12" name="图片 11">
            <a:extLst>
              <a:ext uri="{FF2B5EF4-FFF2-40B4-BE49-F238E27FC236}">
                <a16:creationId xmlns:a16="http://schemas.microsoft.com/office/drawing/2014/main" id="{E0A61914-1E9F-4A88-8F2A-560085082DEA}"/>
              </a:ext>
            </a:extLst>
          </p:cNvPr>
          <p:cNvPicPr>
            <a:picLocks noChangeAspect="1"/>
          </p:cNvPicPr>
          <p:nvPr/>
        </p:nvPicPr>
        <p:blipFill>
          <a:blip r:embed="rId4"/>
          <a:stretch>
            <a:fillRect/>
          </a:stretch>
        </p:blipFill>
        <p:spPr>
          <a:xfrm>
            <a:off x="5768910" y="3128315"/>
            <a:ext cx="6423090" cy="2491779"/>
          </a:xfrm>
          <a:prstGeom prst="rect">
            <a:avLst/>
          </a:prstGeom>
        </p:spPr>
      </p:pic>
    </p:spTree>
    <p:extLst>
      <p:ext uri="{BB962C8B-B14F-4D97-AF65-F5344CB8AC3E}">
        <p14:creationId xmlns:p14="http://schemas.microsoft.com/office/powerpoint/2010/main" val="3641046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490B9-E868-4509-B3A6-0F8E3B8F2A79}"/>
              </a:ext>
            </a:extLst>
          </p:cNvPr>
          <p:cNvSpPr>
            <a:spLocks noGrp="1"/>
          </p:cNvSpPr>
          <p:nvPr>
            <p:ph type="title"/>
          </p:nvPr>
        </p:nvSpPr>
        <p:spPr/>
        <p:txBody>
          <a:bodyPr>
            <a:normAutofit/>
          </a:bodyPr>
          <a:lstStyle/>
          <a:p>
            <a:r>
              <a:rPr lang="zh-CN" altLang="en-US" sz="3200" dirty="0">
                <a:latin typeface="腾讯体" panose="02010600030101010101" charset="-122"/>
                <a:ea typeface="腾讯体" panose="02010600030101010101" charset="-122"/>
              </a:rPr>
              <a:t>键值查询功能</a:t>
            </a:r>
          </a:p>
        </p:txBody>
      </p:sp>
      <p:sp>
        <p:nvSpPr>
          <p:cNvPr id="3" name="内容占位符 2">
            <a:extLst>
              <a:ext uri="{FF2B5EF4-FFF2-40B4-BE49-F238E27FC236}">
                <a16:creationId xmlns:a16="http://schemas.microsoft.com/office/drawing/2014/main" id="{94C2E043-A2C4-41B8-B071-E0856967D8E8}"/>
              </a:ext>
            </a:extLst>
          </p:cNvPr>
          <p:cNvSpPr>
            <a:spLocks noGrp="1"/>
          </p:cNvSpPr>
          <p:nvPr>
            <p:ph idx="1"/>
          </p:nvPr>
        </p:nvSpPr>
        <p:spPr/>
        <p:txBody>
          <a:bodyPr>
            <a:normAutofit/>
          </a:bodyPr>
          <a:lstStyle/>
          <a:p>
            <a:r>
              <a:rPr lang="zh-CN" altLang="en-US" sz="1800" dirty="0">
                <a:latin typeface="腾讯体" panose="02010600010101010101" charset="-122"/>
                <a:ea typeface="腾讯体" panose="02010600010101010101" charset="-122"/>
              </a:rPr>
              <a:t>键值写入</a:t>
            </a:r>
            <a:endParaRPr lang="en-US" altLang="zh-CN" sz="1800" dirty="0">
              <a:latin typeface="腾讯体" panose="02010600010101010101" charset="-122"/>
              <a:ea typeface="腾讯体" panose="02010600010101010101" charset="-122"/>
            </a:endParaRPr>
          </a:p>
          <a:p>
            <a:pPr marL="0" indent="0">
              <a:buNone/>
            </a:pPr>
            <a:r>
              <a:rPr lang="en-US" altLang="zh-CN" sz="1800" dirty="0">
                <a:solidFill>
                  <a:srgbClr val="1E6FFF"/>
                </a:solidFill>
                <a:latin typeface="腾讯体" panose="02010600010101010101" charset="-122"/>
                <a:ea typeface="腾讯体" panose="02010600010101010101" charset="-122"/>
              </a:rPr>
              <a:t>put(key, </a:t>
            </a:r>
            <a:r>
              <a:rPr lang="en-US" altLang="zh-CN" sz="1800" dirty="0" err="1">
                <a:solidFill>
                  <a:srgbClr val="1E6FFF"/>
                </a:solidFill>
                <a:latin typeface="腾讯体" panose="02010600010101010101" charset="-122"/>
                <a:ea typeface="腾讯体" panose="02010600010101010101" charset="-122"/>
              </a:rPr>
              <a:t>val</a:t>
            </a:r>
            <a:r>
              <a:rPr lang="en-US" altLang="zh-CN" sz="1800" dirty="0">
                <a:solidFill>
                  <a:srgbClr val="1E6FFF"/>
                </a:solidFill>
                <a:latin typeface="腾讯体" panose="02010600010101010101" charset="-122"/>
                <a:ea typeface="腾讯体" panose="02010600010101010101" charset="-122"/>
              </a:rPr>
              <a:t>)</a:t>
            </a:r>
          </a:p>
          <a:p>
            <a:pPr marL="0" indent="0">
              <a:buNone/>
            </a:pPr>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键值读取</a:t>
            </a:r>
            <a:endParaRPr lang="en-US" altLang="zh-CN" sz="1800" dirty="0">
              <a:latin typeface="腾讯体" panose="02010600010101010101" charset="-122"/>
              <a:ea typeface="腾讯体" panose="02010600010101010101" charset="-122"/>
            </a:endParaRPr>
          </a:p>
          <a:p>
            <a:r>
              <a:rPr lang="en-US" altLang="zh-CN" sz="1800" dirty="0">
                <a:solidFill>
                  <a:srgbClr val="1E6FFF"/>
                </a:solidFill>
                <a:latin typeface="腾讯体" panose="02010600010101010101" charset="-122"/>
                <a:ea typeface="腾讯体" panose="02010600010101010101" charset="-122"/>
              </a:rPr>
              <a:t>get(key)</a:t>
            </a:r>
          </a:p>
          <a:p>
            <a:pPr marL="0" indent="0">
              <a:buNone/>
            </a:pPr>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线程调用与同步 </a:t>
            </a:r>
            <a:endParaRPr lang="en-US" altLang="zh-CN" sz="1800" dirty="0">
              <a:latin typeface="腾讯体" panose="02010600010101010101" charset="-122"/>
              <a:ea typeface="腾讯体" panose="02010600010101010101" charset="-122"/>
            </a:endParaRPr>
          </a:p>
          <a:p>
            <a:pPr marL="0" indent="0">
              <a:buNone/>
            </a:pPr>
            <a:r>
              <a:rPr lang="en-US" altLang="zh-CN" sz="1800" dirty="0">
                <a:solidFill>
                  <a:srgbClr val="1E6FFF"/>
                </a:solidFill>
                <a:latin typeface="腾讯体" panose="02010600010101010101" charset="-122"/>
                <a:ea typeface="腾讯体" panose="02010600010101010101" charset="-122"/>
              </a:rPr>
              <a:t>future-promise</a:t>
            </a:r>
            <a:r>
              <a:rPr lang="zh-CN" altLang="en-US" sz="1800" dirty="0">
                <a:latin typeface="腾讯体" panose="02010600010101010101" charset="-122"/>
                <a:ea typeface="腾讯体" panose="02010600010101010101" charset="-122"/>
              </a:rPr>
              <a:t> </a:t>
            </a:r>
          </a:p>
        </p:txBody>
      </p:sp>
      <p:sp>
        <p:nvSpPr>
          <p:cNvPr id="5" name="Rectangle 2">
            <a:extLst>
              <a:ext uri="{FF2B5EF4-FFF2-40B4-BE49-F238E27FC236}">
                <a16:creationId xmlns:a16="http://schemas.microsoft.com/office/drawing/2014/main" id="{DFD5F523-B95D-42B1-BA07-56E6A4C0D4E0}"/>
              </a:ext>
            </a:extLst>
          </p:cNvPr>
          <p:cNvSpPr>
            <a:spLocks noChangeArrowheads="1"/>
          </p:cNvSpPr>
          <p:nvPr/>
        </p:nvSpPr>
        <p:spPr bwMode="auto">
          <a:xfrm>
            <a:off x="3424136" y="15888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31E32C8A-F735-4784-9503-117AEFC361CE}"/>
              </a:ext>
            </a:extLst>
          </p:cNvPr>
          <p:cNvGraphicFramePr>
            <a:graphicFrameLocks noChangeAspect="1"/>
          </p:cNvGraphicFramePr>
          <p:nvPr>
            <p:extLst/>
          </p:nvPr>
        </p:nvGraphicFramePr>
        <p:xfrm>
          <a:off x="4958576" y="2536572"/>
          <a:ext cx="6663052" cy="3425924"/>
        </p:xfrm>
        <a:graphic>
          <a:graphicData uri="http://schemas.openxmlformats.org/presentationml/2006/ole">
            <mc:AlternateContent xmlns:mc="http://schemas.openxmlformats.org/markup-compatibility/2006">
              <mc:Choice xmlns:v="urn:schemas-microsoft-com:vml" Requires="v">
                <p:oleObj spid="_x0000_s2050" name="Visio" r:id="rId4" imgW="6314929" imgH="3247958" progId="Visio.Drawing.15">
                  <p:embed/>
                </p:oleObj>
              </mc:Choice>
              <mc:Fallback>
                <p:oleObj name="Visio" r:id="rId4" imgW="6314929" imgH="3247958" progId="Visio.Drawing.15">
                  <p:embed/>
                  <p:pic>
                    <p:nvPicPr>
                      <p:cNvPr id="7" name="对象 6">
                        <a:extLst>
                          <a:ext uri="{FF2B5EF4-FFF2-40B4-BE49-F238E27FC236}">
                            <a16:creationId xmlns:a16="http://schemas.microsoft.com/office/drawing/2014/main" id="{31E32C8A-F735-4784-9503-117AEFC36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8576" y="2536572"/>
                        <a:ext cx="6663052" cy="3425924"/>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4BA96919-4DFF-451A-80E6-249A003C5F5D}"/>
              </a:ext>
            </a:extLst>
          </p:cNvPr>
          <p:cNvSpPr txBox="1"/>
          <p:nvPr/>
        </p:nvSpPr>
        <p:spPr>
          <a:xfrm>
            <a:off x="7460387" y="5807631"/>
            <a:ext cx="1659429" cy="369332"/>
          </a:xfrm>
          <a:prstGeom prst="rect">
            <a:avLst/>
          </a:prstGeom>
          <a:noFill/>
        </p:spPr>
        <p:txBody>
          <a:bodyPr wrap="none" rtlCol="0">
            <a:spAutoFit/>
          </a:bodyPr>
          <a:lstStyle/>
          <a:p>
            <a:r>
              <a:rPr lang="zh-CN" altLang="en-US" dirty="0">
                <a:latin typeface="腾讯体" panose="02010600010101010101" charset="-122"/>
                <a:ea typeface="腾讯体" panose="02010600010101010101" charset="-122"/>
              </a:rPr>
              <a:t>图 线程池原理</a:t>
            </a:r>
          </a:p>
        </p:txBody>
      </p:sp>
    </p:spTree>
    <p:extLst>
      <p:ext uri="{BB962C8B-B14F-4D97-AF65-F5344CB8AC3E}">
        <p14:creationId xmlns:p14="http://schemas.microsoft.com/office/powerpoint/2010/main" val="1495935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61FA1E-7CA6-4227-A062-450905DF2FAE}"/>
              </a:ext>
            </a:extLst>
          </p:cNvPr>
          <p:cNvSpPr>
            <a:spLocks noGrp="1"/>
          </p:cNvSpPr>
          <p:nvPr>
            <p:ph idx="1"/>
          </p:nvPr>
        </p:nvSpPr>
        <p:spPr/>
        <p:txBody>
          <a:bodyPr>
            <a:normAutofit/>
          </a:bodyPr>
          <a:lstStyle/>
          <a:p>
            <a:endParaRPr lang="en-US" altLang="zh-CN" sz="1800" dirty="0">
              <a:latin typeface="腾讯体" panose="02010600010101010101" charset="-122"/>
              <a:ea typeface="腾讯体" panose="02010600010101010101" charset="-122"/>
            </a:endParaRPr>
          </a:p>
          <a:p>
            <a:r>
              <a:rPr lang="en-US" altLang="zh-CN" sz="1800" dirty="0">
                <a:latin typeface="腾讯体" panose="02010600010101010101" charset="-122"/>
                <a:ea typeface="腾讯体" panose="02010600010101010101" charset="-122"/>
              </a:rPr>
              <a:t>cache</a:t>
            </a:r>
            <a:r>
              <a:rPr lang="zh-CN" altLang="en-US" sz="1800" dirty="0">
                <a:latin typeface="腾讯体" panose="02010600010101010101" charset="-122"/>
                <a:ea typeface="腾讯体" panose="02010600010101010101" charset="-122"/>
              </a:rPr>
              <a:t>上传心跳包</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en-US" altLang="zh-CN" sz="1800" dirty="0">
                <a:latin typeface="腾讯体" panose="02010600010101010101" charset="-122"/>
                <a:ea typeface="腾讯体" panose="02010600010101010101" charset="-122"/>
              </a:rPr>
              <a:t>Master</a:t>
            </a:r>
            <a:r>
              <a:rPr lang="zh-CN" altLang="en-US" sz="1800" dirty="0">
                <a:latin typeface="腾讯体" panose="02010600010101010101" charset="-122"/>
                <a:ea typeface="腾讯体" panose="02010600010101010101" charset="-122"/>
              </a:rPr>
              <a:t>回复主从状态</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每隔一段时间重复上述操作</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固定时间内未收到心跳包则采取容灾操作</a:t>
            </a:r>
            <a:endParaRPr lang="en-US" altLang="zh-CN" sz="1800" dirty="0">
              <a:latin typeface="腾讯体" panose="02010600010101010101" charset="-122"/>
              <a:ea typeface="腾讯体" panose="02010600010101010101" charset="-122"/>
            </a:endParaRPr>
          </a:p>
          <a:p>
            <a:endParaRPr lang="zh-CN" altLang="en-US" sz="1800" dirty="0">
              <a:latin typeface="腾讯体" panose="02010600010101010101" charset="-122"/>
              <a:ea typeface="腾讯体" panose="02010600010101010101" charset="-122"/>
            </a:endParaRPr>
          </a:p>
        </p:txBody>
      </p:sp>
      <p:sp>
        <p:nvSpPr>
          <p:cNvPr id="4" name="标题 1">
            <a:extLst>
              <a:ext uri="{FF2B5EF4-FFF2-40B4-BE49-F238E27FC236}">
                <a16:creationId xmlns:a16="http://schemas.microsoft.com/office/drawing/2014/main" id="{1344A578-8C66-4142-8831-2C088B9C49ED}"/>
              </a:ext>
            </a:extLst>
          </p:cNvPr>
          <p:cNvSpPr>
            <a:spLocks noGrp="1"/>
          </p:cNvSpPr>
          <p:nvPr>
            <p:ph type="title"/>
          </p:nvPr>
        </p:nvSpPr>
        <p:spPr>
          <a:xfrm>
            <a:off x="838200" y="365125"/>
            <a:ext cx="10515600" cy="1325563"/>
          </a:xfrm>
        </p:spPr>
        <p:txBody>
          <a:bodyPr>
            <a:normAutofit/>
          </a:bodyPr>
          <a:lstStyle/>
          <a:p>
            <a:r>
              <a:rPr lang="zh-CN" altLang="en-US" sz="3200" dirty="0">
                <a:latin typeface="腾讯体" panose="02010600010101010101" charset="-122"/>
                <a:ea typeface="腾讯体" panose="02010600010101010101" charset="-122"/>
              </a:rPr>
              <a:t>心跳功能</a:t>
            </a:r>
          </a:p>
        </p:txBody>
      </p:sp>
      <p:pic>
        <p:nvPicPr>
          <p:cNvPr id="5" name="图片 4">
            <a:extLst>
              <a:ext uri="{FF2B5EF4-FFF2-40B4-BE49-F238E27FC236}">
                <a16:creationId xmlns:a16="http://schemas.microsoft.com/office/drawing/2014/main" id="{9E194416-FDBD-4358-88BC-553320C28FD7}"/>
              </a:ext>
            </a:extLst>
          </p:cNvPr>
          <p:cNvPicPr>
            <a:picLocks noChangeAspect="1"/>
          </p:cNvPicPr>
          <p:nvPr/>
        </p:nvPicPr>
        <p:blipFill>
          <a:blip r:embed="rId3"/>
          <a:stretch>
            <a:fillRect/>
          </a:stretch>
        </p:blipFill>
        <p:spPr>
          <a:xfrm>
            <a:off x="6232073" y="1421600"/>
            <a:ext cx="5179341" cy="5071275"/>
          </a:xfrm>
          <a:prstGeom prst="rect">
            <a:avLst/>
          </a:prstGeom>
        </p:spPr>
      </p:pic>
    </p:spTree>
    <p:extLst>
      <p:ext uri="{BB962C8B-B14F-4D97-AF65-F5344CB8AC3E}">
        <p14:creationId xmlns:p14="http://schemas.microsoft.com/office/powerpoint/2010/main" val="339779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1877437"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主流程</a:t>
            </a:r>
          </a:p>
        </p:txBody>
      </p:sp>
      <p:pic>
        <p:nvPicPr>
          <p:cNvPr id="5" name="图片 4">
            <a:extLst>
              <a:ext uri="{FF2B5EF4-FFF2-40B4-BE49-F238E27FC236}">
                <a16:creationId xmlns:a16="http://schemas.microsoft.com/office/drawing/2014/main" id="{B623F07D-7447-4611-AC68-25AFA261C726}"/>
              </a:ext>
            </a:extLst>
          </p:cNvPr>
          <p:cNvPicPr>
            <a:picLocks noChangeAspect="1"/>
          </p:cNvPicPr>
          <p:nvPr/>
        </p:nvPicPr>
        <p:blipFill>
          <a:blip r:embed="rId3"/>
          <a:stretch>
            <a:fillRect/>
          </a:stretch>
        </p:blipFill>
        <p:spPr>
          <a:xfrm>
            <a:off x="1906335" y="1606984"/>
            <a:ext cx="8379330" cy="4404710"/>
          </a:xfrm>
          <a:prstGeom prst="rect">
            <a:avLst/>
          </a:prstGeom>
        </p:spPr>
      </p:pic>
    </p:spTree>
    <p:extLst>
      <p:ext uri="{BB962C8B-B14F-4D97-AF65-F5344CB8AC3E}">
        <p14:creationId xmlns:p14="http://schemas.microsoft.com/office/powerpoint/2010/main" val="1902906711"/>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5103C65F-2F05-4D32-8F69-F5E529DBA7B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126A41D2-D58F-4ADB-9E4F-7186AE6A2DB8}"/>
              </a:ext>
            </a:extLst>
          </p:cNvPr>
          <p:cNvGraphicFramePr>
            <a:graphicFrameLocks noChangeAspect="1"/>
          </p:cNvGraphicFramePr>
          <p:nvPr>
            <p:extLst/>
          </p:nvPr>
        </p:nvGraphicFramePr>
        <p:xfrm>
          <a:off x="5765495" y="1955376"/>
          <a:ext cx="5965825" cy="4351337"/>
        </p:xfrm>
        <a:graphic>
          <a:graphicData uri="http://schemas.openxmlformats.org/presentationml/2006/ole">
            <mc:AlternateContent xmlns:mc="http://schemas.openxmlformats.org/markup-compatibility/2006">
              <mc:Choice xmlns:v="urn:schemas-microsoft-com:vml" Requires="v">
                <p:oleObj spid="_x0000_s3074" name="Visio" r:id="rId4" imgW="3771855" imgH="2752672" progId="Visio.Drawing.15">
                  <p:embed/>
                </p:oleObj>
              </mc:Choice>
              <mc:Fallback>
                <p:oleObj name="Visio" r:id="rId4" imgW="3771855" imgH="2752672" progId="Visio.Drawing.15">
                  <p:embed/>
                  <p:pic>
                    <p:nvPicPr>
                      <p:cNvPr id="13" name="对象 12">
                        <a:extLst>
                          <a:ext uri="{FF2B5EF4-FFF2-40B4-BE49-F238E27FC236}">
                            <a16:creationId xmlns:a16="http://schemas.microsoft.com/office/drawing/2014/main" id="{126A41D2-D58F-4ADB-9E4F-7186AE6A2D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5495" y="1955376"/>
                        <a:ext cx="5965825" cy="4351337"/>
                      </a:xfrm>
                      <a:prstGeom prst="rect">
                        <a:avLst/>
                      </a:prstGeom>
                      <a:noFill/>
                    </p:spPr>
                  </p:pic>
                </p:oleObj>
              </mc:Fallback>
            </mc:AlternateContent>
          </a:graphicData>
        </a:graphic>
      </p:graphicFrame>
      <p:sp>
        <p:nvSpPr>
          <p:cNvPr id="17" name="标题 1">
            <a:extLst>
              <a:ext uri="{FF2B5EF4-FFF2-40B4-BE49-F238E27FC236}">
                <a16:creationId xmlns:a16="http://schemas.microsoft.com/office/drawing/2014/main" id="{A2491BA8-E479-409D-8AE2-24EC62D2ACAE}"/>
              </a:ext>
            </a:extLst>
          </p:cNvPr>
          <p:cNvSpPr>
            <a:spLocks noGrp="1"/>
          </p:cNvSpPr>
          <p:nvPr>
            <p:ph type="title"/>
          </p:nvPr>
        </p:nvSpPr>
        <p:spPr>
          <a:xfrm>
            <a:off x="838200" y="365125"/>
            <a:ext cx="10515600" cy="1325563"/>
          </a:xfrm>
        </p:spPr>
        <p:txBody>
          <a:bodyPr>
            <a:normAutofit/>
          </a:bodyPr>
          <a:lstStyle/>
          <a:p>
            <a:r>
              <a:rPr lang="en-US" altLang="zh-CN" sz="3200" dirty="0">
                <a:latin typeface="腾讯体" panose="02010600010101010101" charset="-122"/>
                <a:ea typeface="腾讯体" panose="02010600010101010101" charset="-122"/>
              </a:rPr>
              <a:t>Cache</a:t>
            </a:r>
            <a:r>
              <a:rPr lang="zh-CN" altLang="en-US" sz="3200" dirty="0">
                <a:latin typeface="腾讯体" panose="02010600010101010101" charset="-122"/>
                <a:ea typeface="腾讯体" panose="02010600010101010101" charset="-122"/>
              </a:rPr>
              <a:t>扩容功能</a:t>
            </a:r>
          </a:p>
        </p:txBody>
      </p:sp>
      <p:sp>
        <p:nvSpPr>
          <p:cNvPr id="18" name="文本框 17">
            <a:extLst>
              <a:ext uri="{FF2B5EF4-FFF2-40B4-BE49-F238E27FC236}">
                <a16:creationId xmlns:a16="http://schemas.microsoft.com/office/drawing/2014/main" id="{70ED988F-1963-43AE-993E-CED3B4EC79AB}"/>
              </a:ext>
            </a:extLst>
          </p:cNvPr>
          <p:cNvSpPr txBox="1"/>
          <p:nvPr/>
        </p:nvSpPr>
        <p:spPr>
          <a:xfrm>
            <a:off x="838201" y="1951672"/>
            <a:ext cx="4927294" cy="563231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腾讯体" panose="02010600010101010101" charset="-122"/>
                <a:ea typeface="腾讯体" panose="02010600010101010101" charset="-122"/>
              </a:rPr>
              <a:t>上线</a:t>
            </a:r>
            <a:r>
              <a:rPr lang="en-US" altLang="zh-CN" dirty="0" err="1">
                <a:latin typeface="腾讯体" panose="02010600010101010101" charset="-122"/>
                <a:ea typeface="腾讯体" panose="02010600010101010101" charset="-122"/>
              </a:rPr>
              <a:t>new_cache</a:t>
            </a:r>
            <a:r>
              <a:rPr lang="zh-CN" altLang="en-US" dirty="0">
                <a:latin typeface="腾讯体" panose="02010600010101010101" charset="-122"/>
                <a:ea typeface="腾讯体" panose="02010600010101010101" charset="-122"/>
              </a:rPr>
              <a:t>，发送心跳包</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初始化</a:t>
            </a:r>
            <a:r>
              <a:rPr lang="en-US" altLang="zh-CN" dirty="0" err="1">
                <a:latin typeface="腾讯体" panose="02010600010101010101" charset="-122"/>
                <a:ea typeface="腾讯体" panose="02010600010101010101" charset="-122"/>
              </a:rPr>
              <a:t>new_cache</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广播新节点地址</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err="1">
                <a:latin typeface="腾讯体" panose="02010600010101010101" charset="-122"/>
                <a:ea typeface="腾讯体" panose="02010600010101010101" charset="-122"/>
              </a:rPr>
              <a:t>Other_cache</a:t>
            </a:r>
            <a:r>
              <a:rPr lang="zh-CN" altLang="en-US" dirty="0">
                <a:latin typeface="腾讯体" panose="02010600010101010101" charset="-122"/>
                <a:ea typeface="腾讯体" panose="02010600010101010101" charset="-122"/>
              </a:rPr>
              <a:t>更新地址表</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342900" indent="-342900">
              <a:buAutoNum type="arabicPeriod" startAt="2"/>
            </a:pPr>
            <a:endParaRPr lang="en-US" altLang="zh-CN" dirty="0">
              <a:latin typeface="腾讯体" panose="02010600010101010101" charset="-122"/>
              <a:ea typeface="腾讯体" panose="02010600010101010101" charset="-122"/>
            </a:endParaRPr>
          </a:p>
          <a:p>
            <a:pPr marL="342900" indent="-342900">
              <a:buAutoNum type="arabicPeriod" startAt="2"/>
            </a:pPr>
            <a:endParaRPr lang="en-US" altLang="zh-CN" dirty="0">
              <a:latin typeface="腾讯体" panose="02010600010101010101" charset="-122"/>
              <a:ea typeface="腾讯体" panose="02010600010101010101" charset="-122"/>
            </a:endParaRPr>
          </a:p>
          <a:p>
            <a:pPr marL="342900" indent="-342900">
              <a:buAutoNum type="arabicPeriod" startAt="2"/>
            </a:pPr>
            <a:endParaRPr lang="en-US" altLang="zh-CN" dirty="0">
              <a:solidFill>
                <a:schemeClr val="accent2">
                  <a:lumMod val="75000"/>
                </a:schemeClr>
              </a:solidFill>
            </a:endParaRPr>
          </a:p>
          <a:p>
            <a:endParaRPr lang="en-US" altLang="zh-CN" dirty="0">
              <a:solidFill>
                <a:schemeClr val="accent2">
                  <a:lumMod val="75000"/>
                </a:schemeClr>
              </a:solidFill>
            </a:endParaRPr>
          </a:p>
          <a:p>
            <a:endParaRPr lang="en-US" altLang="zh-CN" dirty="0">
              <a:solidFill>
                <a:schemeClr val="accent2">
                  <a:lumMod val="75000"/>
                </a:schemeClr>
              </a:solidFill>
            </a:endParaRPr>
          </a:p>
          <a:p>
            <a:endParaRPr lang="en-US" altLang="zh-CN" dirty="0">
              <a:solidFill>
                <a:schemeClr val="accent2">
                  <a:lumMod val="75000"/>
                </a:schemeClr>
              </a:solidFill>
            </a:endParaRPr>
          </a:p>
          <a:p>
            <a:endParaRPr lang="en-US" altLang="zh-CN" dirty="0">
              <a:solidFill>
                <a:schemeClr val="accent2">
                  <a:lumMod val="75000"/>
                </a:schemeClr>
              </a:solidFill>
            </a:endParaRPr>
          </a:p>
          <a:p>
            <a:endParaRPr lang="en-US" altLang="zh-CN" dirty="0"/>
          </a:p>
        </p:txBody>
      </p:sp>
    </p:spTree>
    <p:extLst>
      <p:ext uri="{BB962C8B-B14F-4D97-AF65-F5344CB8AC3E}">
        <p14:creationId xmlns:p14="http://schemas.microsoft.com/office/powerpoint/2010/main" val="2004724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ABAE0-105B-469D-ABEF-30B1964798B0}"/>
              </a:ext>
            </a:extLst>
          </p:cNvPr>
          <p:cNvSpPr>
            <a:spLocks noGrp="1"/>
          </p:cNvSpPr>
          <p:nvPr>
            <p:ph type="title"/>
          </p:nvPr>
        </p:nvSpPr>
        <p:spPr/>
        <p:txBody>
          <a:bodyPr>
            <a:normAutofit/>
          </a:bodyPr>
          <a:lstStyle/>
          <a:p>
            <a:r>
              <a:rPr lang="en-US" altLang="zh-CN" sz="3200" dirty="0">
                <a:latin typeface="腾讯体" panose="02010600010101010101" charset="-122"/>
                <a:ea typeface="腾讯体" panose="02010600010101010101" charset="-122"/>
              </a:rPr>
              <a:t>Cache</a:t>
            </a:r>
            <a:r>
              <a:rPr lang="zh-CN" altLang="en-US" sz="3200" dirty="0">
                <a:latin typeface="腾讯体" panose="02010600010101010101" charset="-122"/>
                <a:ea typeface="腾讯体" panose="02010600010101010101" charset="-122"/>
              </a:rPr>
              <a:t>缩容功能</a:t>
            </a:r>
          </a:p>
        </p:txBody>
      </p:sp>
      <p:sp>
        <p:nvSpPr>
          <p:cNvPr id="3" name="内容占位符 2">
            <a:extLst>
              <a:ext uri="{FF2B5EF4-FFF2-40B4-BE49-F238E27FC236}">
                <a16:creationId xmlns:a16="http://schemas.microsoft.com/office/drawing/2014/main" id="{2EBA4214-65BC-47C2-B0A7-15D80974C092}"/>
              </a:ext>
            </a:extLst>
          </p:cNvPr>
          <p:cNvSpPr>
            <a:spLocks noGrp="1"/>
          </p:cNvSpPr>
          <p:nvPr>
            <p:ph idx="1"/>
          </p:nvPr>
        </p:nvSpPr>
        <p:spPr>
          <a:xfrm>
            <a:off x="838200" y="1825625"/>
            <a:ext cx="5050277" cy="4351338"/>
          </a:xfrm>
        </p:spPr>
        <p:txBody>
          <a:bodyPr>
            <a:normAutofit/>
          </a:bodyPr>
          <a:lstStyle/>
          <a:p>
            <a:r>
              <a:rPr lang="en-US" altLang="zh-CN" sz="1800" dirty="0">
                <a:latin typeface="腾讯体" panose="02010600010101010101" charset="-122"/>
                <a:ea typeface="腾讯体" panose="02010600010101010101" charset="-122"/>
              </a:rPr>
              <a:t>Master</a:t>
            </a:r>
            <a:r>
              <a:rPr lang="zh-CN" altLang="en-US" sz="1800" dirty="0">
                <a:latin typeface="腾讯体" panose="02010600010101010101" charset="-122"/>
                <a:ea typeface="腾讯体" panose="02010600010101010101" charset="-122"/>
              </a:rPr>
              <a:t>广播</a:t>
            </a:r>
            <a:r>
              <a:rPr lang="en-US" altLang="zh-CN" sz="1800" dirty="0" err="1">
                <a:latin typeface="腾讯体" panose="02010600010101010101" charset="-122"/>
                <a:ea typeface="腾讯体" panose="02010600010101010101" charset="-122"/>
              </a:rPr>
              <a:t>dying_cache</a:t>
            </a:r>
            <a:r>
              <a:rPr lang="zh-CN" altLang="en-US" sz="1800" dirty="0">
                <a:latin typeface="腾讯体" panose="02010600010101010101" charset="-122"/>
                <a:ea typeface="腾讯体" panose="02010600010101010101" charset="-122"/>
              </a:rPr>
              <a:t>地址</a:t>
            </a:r>
            <a:endParaRPr lang="en-US" altLang="zh-CN" sz="1800" dirty="0">
              <a:solidFill>
                <a:schemeClr val="accent2">
                  <a:lumMod val="75000"/>
                </a:schemeClr>
              </a:solidFill>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en-US" altLang="zh-CN" sz="1800" dirty="0" err="1">
                <a:latin typeface="腾讯体" panose="02010600010101010101" charset="-122"/>
                <a:ea typeface="腾讯体" panose="02010600010101010101" charset="-122"/>
              </a:rPr>
              <a:t>dying_cache</a:t>
            </a:r>
            <a:r>
              <a:rPr lang="zh-CN" altLang="en-US" sz="1800" dirty="0">
                <a:latin typeface="腾讯体" panose="02010600010101010101" charset="-122"/>
                <a:ea typeface="腾讯体" panose="02010600010101010101" charset="-122"/>
              </a:rPr>
              <a:t>迁移数据，其从节点关停，其它节点更新地址表</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en-US" altLang="zh-CN" sz="1800" dirty="0" err="1">
                <a:latin typeface="腾讯体" panose="02010600010101010101" charset="-122"/>
                <a:ea typeface="腾讯体" panose="02010600010101010101" charset="-122"/>
              </a:rPr>
              <a:t>dying_cache</a:t>
            </a:r>
            <a:r>
              <a:rPr lang="zh-CN" altLang="en-US" sz="1800" dirty="0">
                <a:latin typeface="腾讯体" panose="02010600010101010101" charset="-122"/>
                <a:ea typeface="腾讯体" panose="02010600010101010101" charset="-122"/>
              </a:rPr>
              <a:t>关停</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en-US" altLang="zh-CN" sz="1800" dirty="0">
                <a:latin typeface="腾讯体" panose="02010600010101010101" charset="-122"/>
                <a:ea typeface="腾讯体" panose="02010600010101010101" charset="-122"/>
              </a:rPr>
              <a:t>Master</a:t>
            </a:r>
            <a:r>
              <a:rPr lang="zh-CN" altLang="en-US" sz="1800" dirty="0">
                <a:latin typeface="腾讯体" panose="02010600010101010101" charset="-122"/>
                <a:ea typeface="腾讯体" panose="02010600010101010101" charset="-122"/>
              </a:rPr>
              <a:t>更新地址表</a:t>
            </a:r>
            <a:endParaRPr lang="en-US" altLang="zh-CN" sz="1800" dirty="0">
              <a:latin typeface="腾讯体" panose="02010600010101010101" charset="-122"/>
              <a:ea typeface="腾讯体" panose="02010600010101010101" charset="-122"/>
            </a:endParaRPr>
          </a:p>
          <a:p>
            <a:pPr marL="0" indent="0">
              <a:buNone/>
            </a:pPr>
            <a:endParaRPr lang="en-US" altLang="zh-CN" sz="1800" dirty="0">
              <a:latin typeface="腾讯体" panose="02010600010101010101" charset="-122"/>
              <a:ea typeface="腾讯体" panose="02010600010101010101" charset="-122"/>
            </a:endParaRPr>
          </a:p>
          <a:p>
            <a:pPr marL="0" indent="0">
              <a:buNone/>
            </a:pPr>
            <a:endParaRPr lang="en-US" altLang="zh-CN" sz="1800" dirty="0">
              <a:latin typeface="腾讯体" panose="02010600010101010101" charset="-122"/>
              <a:ea typeface="腾讯体" panose="02010600010101010101" charset="-122"/>
            </a:endParaRPr>
          </a:p>
          <a:p>
            <a:pPr marL="0" indent="0">
              <a:buNone/>
            </a:pPr>
            <a:endParaRPr lang="zh-CN" altLang="en-US" sz="1800" dirty="0">
              <a:latin typeface="腾讯体" panose="02010600010101010101" charset="-122"/>
              <a:ea typeface="腾讯体" panose="02010600010101010101" charset="-122"/>
            </a:endParaRPr>
          </a:p>
        </p:txBody>
      </p:sp>
      <p:sp>
        <p:nvSpPr>
          <p:cNvPr id="5" name="Rectangle 2">
            <a:extLst>
              <a:ext uri="{FF2B5EF4-FFF2-40B4-BE49-F238E27FC236}">
                <a16:creationId xmlns:a16="http://schemas.microsoft.com/office/drawing/2014/main" id="{BE378881-072F-4D68-98C0-40F0FFB68C81}"/>
              </a:ext>
            </a:extLst>
          </p:cNvPr>
          <p:cNvSpPr>
            <a:spLocks noChangeArrowheads="1"/>
          </p:cNvSpPr>
          <p:nvPr/>
        </p:nvSpPr>
        <p:spPr bwMode="auto">
          <a:xfrm>
            <a:off x="3455987" y="12710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8F41430C-8CD8-43B3-870C-9819B2CFF810}"/>
              </a:ext>
            </a:extLst>
          </p:cNvPr>
          <p:cNvGraphicFramePr>
            <a:graphicFrameLocks noChangeAspect="1"/>
          </p:cNvGraphicFramePr>
          <p:nvPr>
            <p:extLst/>
          </p:nvPr>
        </p:nvGraphicFramePr>
        <p:xfrm>
          <a:off x="5590193" y="1271081"/>
          <a:ext cx="6505106" cy="5526291"/>
        </p:xfrm>
        <a:graphic>
          <a:graphicData uri="http://schemas.openxmlformats.org/presentationml/2006/ole">
            <mc:AlternateContent xmlns:mc="http://schemas.openxmlformats.org/markup-compatibility/2006">
              <mc:Choice xmlns:v="urn:schemas-microsoft-com:vml" Requires="v">
                <p:oleObj spid="_x0000_s4098" name="Visio" r:id="rId4" imgW="5486400" imgH="4314785" progId="Visio.Drawing.15">
                  <p:embed/>
                </p:oleObj>
              </mc:Choice>
              <mc:Fallback>
                <p:oleObj name="Visio" r:id="rId4" imgW="5486400" imgH="4314785" progId="Visio.Drawing.15">
                  <p:embed/>
                  <p:pic>
                    <p:nvPicPr>
                      <p:cNvPr id="6" name="对象 5">
                        <a:extLst>
                          <a:ext uri="{FF2B5EF4-FFF2-40B4-BE49-F238E27FC236}">
                            <a16:creationId xmlns:a16="http://schemas.microsoft.com/office/drawing/2014/main" id="{8F41430C-8CD8-43B3-870C-9819B2CFF8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0193" y="1271081"/>
                        <a:ext cx="6505106" cy="5526291"/>
                      </a:xfrm>
                      <a:prstGeom prst="rect">
                        <a:avLst/>
                      </a:prstGeom>
                      <a:noFill/>
                    </p:spPr>
                  </p:pic>
                </p:oleObj>
              </mc:Fallback>
            </mc:AlternateContent>
          </a:graphicData>
        </a:graphic>
      </p:graphicFrame>
    </p:spTree>
    <p:extLst>
      <p:ext uri="{BB962C8B-B14F-4D97-AF65-F5344CB8AC3E}">
        <p14:creationId xmlns:p14="http://schemas.microsoft.com/office/powerpoint/2010/main" val="123087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736C9-FA26-4B44-9252-8A947F597462}"/>
              </a:ext>
            </a:extLst>
          </p:cNvPr>
          <p:cNvSpPr>
            <a:spLocks noGrp="1"/>
          </p:cNvSpPr>
          <p:nvPr>
            <p:ph type="title"/>
          </p:nvPr>
        </p:nvSpPr>
        <p:spPr/>
        <p:txBody>
          <a:bodyPr>
            <a:normAutofit/>
          </a:bodyPr>
          <a:lstStyle/>
          <a:p>
            <a:r>
              <a:rPr lang="zh-CN" altLang="en-US" sz="3200" dirty="0">
                <a:latin typeface="腾讯体" panose="02010600010101010101" charset="-122"/>
                <a:ea typeface="腾讯体" panose="02010600010101010101" charset="-122"/>
              </a:rPr>
              <a:t>容灾功能</a:t>
            </a:r>
          </a:p>
        </p:txBody>
      </p:sp>
      <p:sp>
        <p:nvSpPr>
          <p:cNvPr id="5" name="Rectangle 2">
            <a:extLst>
              <a:ext uri="{FF2B5EF4-FFF2-40B4-BE49-F238E27FC236}">
                <a16:creationId xmlns:a16="http://schemas.microsoft.com/office/drawing/2014/main" id="{FED7B64A-1DD0-4FF7-838A-9C75E926233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F1983ECF-6315-49F6-9D26-B8121B8AA7E5}"/>
              </a:ext>
            </a:extLst>
          </p:cNvPr>
          <p:cNvGraphicFramePr>
            <a:graphicFrameLocks noChangeAspect="1"/>
          </p:cNvGraphicFramePr>
          <p:nvPr>
            <p:extLst/>
          </p:nvPr>
        </p:nvGraphicFramePr>
        <p:xfrm>
          <a:off x="5612780" y="1614672"/>
          <a:ext cx="6142743" cy="5076050"/>
        </p:xfrm>
        <a:graphic>
          <a:graphicData uri="http://schemas.openxmlformats.org/presentationml/2006/ole">
            <mc:AlternateContent xmlns:mc="http://schemas.openxmlformats.org/markup-compatibility/2006">
              <mc:Choice xmlns:v="urn:schemas-microsoft-com:vml" Requires="v">
                <p:oleObj spid="_x0000_s5122" name="Visio" r:id="rId4" imgW="5438614" imgH="4495707" progId="Visio.Drawing.15">
                  <p:embed/>
                </p:oleObj>
              </mc:Choice>
              <mc:Fallback>
                <p:oleObj name="Visio" r:id="rId4" imgW="5438614" imgH="4495707" progId="Visio.Drawing.15">
                  <p:embed/>
                  <p:pic>
                    <p:nvPicPr>
                      <p:cNvPr id="6" name="对象 5">
                        <a:extLst>
                          <a:ext uri="{FF2B5EF4-FFF2-40B4-BE49-F238E27FC236}">
                            <a16:creationId xmlns:a16="http://schemas.microsoft.com/office/drawing/2014/main" id="{F1983ECF-6315-49F6-9D26-B8121B8AA7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2780" y="1614672"/>
                        <a:ext cx="6142743" cy="5076050"/>
                      </a:xfrm>
                      <a:prstGeom prst="rect">
                        <a:avLst/>
                      </a:prstGeom>
                      <a:noFill/>
                      <a:extLst/>
                    </p:spPr>
                  </p:pic>
                </p:oleObj>
              </mc:Fallback>
            </mc:AlternateContent>
          </a:graphicData>
        </a:graphic>
      </p:graphicFrame>
      <p:graphicFrame>
        <p:nvGraphicFramePr>
          <p:cNvPr id="7" name="对象 6">
            <a:extLst>
              <a:ext uri="{FF2B5EF4-FFF2-40B4-BE49-F238E27FC236}">
                <a16:creationId xmlns:a16="http://schemas.microsoft.com/office/drawing/2014/main" id="{E84A1DE6-18B0-4405-AC9A-8B3F3E8A8BF7}"/>
              </a:ext>
            </a:extLst>
          </p:cNvPr>
          <p:cNvGraphicFramePr>
            <a:graphicFrameLocks noChangeAspect="1"/>
          </p:cNvGraphicFramePr>
          <p:nvPr>
            <p:extLst/>
          </p:nvPr>
        </p:nvGraphicFramePr>
        <p:xfrm>
          <a:off x="6492976" y="1573099"/>
          <a:ext cx="5061686" cy="5284901"/>
        </p:xfrm>
        <a:graphic>
          <a:graphicData uri="http://schemas.openxmlformats.org/presentationml/2006/ole">
            <mc:AlternateContent xmlns:mc="http://schemas.openxmlformats.org/markup-compatibility/2006">
              <mc:Choice xmlns:v="urn:schemas-microsoft-com:vml" Requires="v">
                <p:oleObj spid="_x0000_s5123" name="Visio" r:id="rId6" imgW="3781556" imgH="3943230" progId="Visio.Drawing.15">
                  <p:embed/>
                </p:oleObj>
              </mc:Choice>
              <mc:Fallback>
                <p:oleObj name="Visio" r:id="rId6" imgW="3781556" imgH="3943230" progId="Visio.Drawing.15">
                  <p:embed/>
                  <p:pic>
                    <p:nvPicPr>
                      <p:cNvPr id="7" name="对象 6">
                        <a:extLst>
                          <a:ext uri="{FF2B5EF4-FFF2-40B4-BE49-F238E27FC236}">
                            <a16:creationId xmlns:a16="http://schemas.microsoft.com/office/drawing/2014/main" id="{E84A1DE6-18B0-4405-AC9A-8B3F3E8A8B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2976" y="1573099"/>
                        <a:ext cx="5061686" cy="5284901"/>
                      </a:xfrm>
                      <a:prstGeom prst="rect">
                        <a:avLst/>
                      </a:prstGeom>
                      <a:noFill/>
                      <a:extLst/>
                    </p:spPr>
                  </p:pic>
                </p:oleObj>
              </mc:Fallback>
            </mc:AlternateContent>
          </a:graphicData>
        </a:graphic>
      </p:graphicFrame>
      <p:sp>
        <p:nvSpPr>
          <p:cNvPr id="4" name="文本框 3">
            <a:extLst>
              <a:ext uri="{FF2B5EF4-FFF2-40B4-BE49-F238E27FC236}">
                <a16:creationId xmlns:a16="http://schemas.microsoft.com/office/drawing/2014/main" id="{8FF14216-6148-4AA5-A943-3507BFA1D6B8}"/>
              </a:ext>
            </a:extLst>
          </p:cNvPr>
          <p:cNvSpPr txBox="1"/>
          <p:nvPr/>
        </p:nvSpPr>
        <p:spPr>
          <a:xfrm>
            <a:off x="838200" y="1761893"/>
            <a:ext cx="4706738" cy="3693319"/>
          </a:xfrm>
          <a:prstGeom prst="rect">
            <a:avLst/>
          </a:prstGeom>
          <a:noFill/>
        </p:spPr>
        <p:txBody>
          <a:bodyPr wrap="none" rtlCol="0">
            <a:spAutoFit/>
          </a:bodyPr>
          <a:lstStyle/>
          <a:p>
            <a:r>
              <a:rPr lang="zh-CN" altLang="en-US" dirty="0">
                <a:solidFill>
                  <a:srgbClr val="1E6FFF"/>
                </a:solidFill>
                <a:latin typeface="腾讯体" panose="02010600010101010101" charset="-122"/>
                <a:ea typeface="腾讯体" panose="02010600010101010101" charset="-122"/>
              </a:rPr>
              <a:t>正常备份</a:t>
            </a:r>
            <a:endParaRPr lang="en-US" altLang="zh-CN" dirty="0">
              <a:solidFill>
                <a:srgbClr val="1E6FFF"/>
              </a:solidFill>
              <a:latin typeface="腾讯体" panose="02010600010101010101" charset="-122"/>
              <a:ea typeface="腾讯体" panose="02010600010101010101" charset="-122"/>
            </a:endParaRPr>
          </a:p>
          <a:p>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Client</a:t>
            </a:r>
            <a:r>
              <a:rPr lang="zh-CN" altLang="en-US" dirty="0">
                <a:latin typeface="腾讯体" panose="02010600010101010101" charset="-122"/>
                <a:ea typeface="腾讯体" panose="02010600010101010101" charset="-122"/>
              </a:rPr>
              <a:t>写请求</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zh-CN" altLang="en-US" dirty="0">
                <a:latin typeface="腾讯体" panose="02010600010101010101" charset="-122"/>
                <a:ea typeface="腾讯体" panose="02010600010101010101" charset="-122"/>
              </a:rPr>
              <a:t>主</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更新缓存</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zh-CN" altLang="en-US" dirty="0">
                <a:latin typeface="腾讯体" panose="02010600010101010101" charset="-122"/>
                <a:ea typeface="腾讯体" panose="02010600010101010101" charset="-122"/>
              </a:rPr>
              <a:t>反馈请求至</a:t>
            </a:r>
            <a:r>
              <a:rPr lang="en-US" altLang="zh-CN" dirty="0">
                <a:latin typeface="腾讯体" panose="02010600010101010101" charset="-122"/>
                <a:ea typeface="腾讯体" panose="02010600010101010101" charset="-122"/>
              </a:rPr>
              <a:t>client</a:t>
            </a:r>
            <a:r>
              <a:rPr lang="zh-CN" altLang="en-US" dirty="0">
                <a:latin typeface="腾讯体" panose="02010600010101010101" charset="-122"/>
                <a:ea typeface="腾讯体" panose="02010600010101010101" charset="-122"/>
              </a:rPr>
              <a:t>，转发请求至备份</a:t>
            </a:r>
            <a:r>
              <a:rPr lang="en-US" altLang="zh-CN" dirty="0">
                <a:latin typeface="腾讯体" panose="02010600010101010101" charset="-122"/>
                <a:ea typeface="腾讯体" panose="02010600010101010101" charset="-122"/>
              </a:rPr>
              <a:t>cache</a:t>
            </a: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zh-CN" altLang="en-US" dirty="0">
                <a:latin typeface="腾讯体" panose="02010600010101010101" charset="-122"/>
                <a:ea typeface="腾讯体" panose="02010600010101010101" charset="-122"/>
              </a:rPr>
              <a:t>备份</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更新缓存</a:t>
            </a:r>
            <a:endParaRPr lang="en-US" altLang="zh-CN" dirty="0">
              <a:latin typeface="腾讯体" panose="02010600010101010101" charset="-122"/>
              <a:ea typeface="腾讯体" panose="02010600010101010101" charset="-122"/>
            </a:endParaRPr>
          </a:p>
          <a:p>
            <a:endParaRPr lang="en-US" altLang="zh-CN" dirty="0">
              <a:latin typeface="腾讯体" panose="02010600010101010101" charset="-122"/>
              <a:ea typeface="腾讯体" panose="02010600010101010101" charset="-122"/>
            </a:endParaRPr>
          </a:p>
          <a:p>
            <a:endParaRPr lang="en-US" altLang="zh-CN" dirty="0">
              <a:latin typeface="腾讯体" panose="02010600010101010101" charset="-122"/>
              <a:ea typeface="腾讯体" panose="02010600010101010101" charset="-122"/>
            </a:endParaRPr>
          </a:p>
          <a:p>
            <a:endParaRPr lang="en-US" altLang="zh-CN" dirty="0">
              <a:latin typeface="腾讯体" panose="02010600010101010101" charset="-122"/>
              <a:ea typeface="腾讯体" panose="02010600010101010101" charset="-122"/>
            </a:endParaRPr>
          </a:p>
          <a:p>
            <a:endParaRPr lang="zh-CN" altLang="en-US" dirty="0">
              <a:latin typeface="腾讯体" panose="02010600010101010101" charset="-122"/>
              <a:ea typeface="腾讯体" panose="02010600010101010101" charset="-122"/>
            </a:endParaRPr>
          </a:p>
        </p:txBody>
      </p:sp>
      <p:sp>
        <p:nvSpPr>
          <p:cNvPr id="8" name="文本框 7">
            <a:extLst>
              <a:ext uri="{FF2B5EF4-FFF2-40B4-BE49-F238E27FC236}">
                <a16:creationId xmlns:a16="http://schemas.microsoft.com/office/drawing/2014/main" id="{8FB26103-F58D-4C84-9BE5-6152DE8E3C32}"/>
              </a:ext>
            </a:extLst>
          </p:cNvPr>
          <p:cNvSpPr txBox="1"/>
          <p:nvPr/>
        </p:nvSpPr>
        <p:spPr>
          <a:xfrm>
            <a:off x="1070517" y="1851102"/>
            <a:ext cx="3821151" cy="3970318"/>
          </a:xfrm>
          <a:prstGeom prst="rect">
            <a:avLst/>
          </a:prstGeom>
          <a:noFill/>
        </p:spPr>
        <p:txBody>
          <a:bodyPr wrap="square" rtlCol="0">
            <a:spAutoFit/>
          </a:bodyPr>
          <a:lstStyle/>
          <a:p>
            <a:r>
              <a:rPr lang="zh-CN" altLang="en-US" dirty="0">
                <a:solidFill>
                  <a:srgbClr val="FF0000"/>
                </a:solidFill>
                <a:latin typeface="腾讯体" panose="02010600010101010101" charset="-122"/>
                <a:ea typeface="腾讯体" panose="02010600010101010101" charset="-122"/>
              </a:rPr>
              <a:t>容灾</a:t>
            </a:r>
            <a:endParaRPr lang="en-US" altLang="zh-CN" dirty="0">
              <a:solidFill>
                <a:srgbClr val="FF0000"/>
              </a:solidFill>
              <a:latin typeface="腾讯体" panose="02010600010101010101" charset="-122"/>
              <a:ea typeface="腾讯体" panose="02010600010101010101" charset="-122"/>
            </a:endParaRPr>
          </a:p>
          <a:p>
            <a:endParaRPr lang="en-US" altLang="zh-CN" dirty="0">
              <a:solidFill>
                <a:srgbClr val="FF0000"/>
              </a:solidFill>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宕机</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监听心跳超时，更新地址表</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发送转正通知给备份</a:t>
            </a:r>
            <a:r>
              <a:rPr lang="en-US" altLang="zh-CN" dirty="0">
                <a:latin typeface="腾讯体" panose="02010600010101010101" charset="-122"/>
                <a:ea typeface="腾讯体" panose="02010600010101010101" charset="-122"/>
              </a:rPr>
              <a:t>cache</a:t>
            </a: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广播新的主</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地址</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err="1">
                <a:latin typeface="腾讯体" panose="02010600010101010101" charset="-122"/>
                <a:ea typeface="腾讯体" panose="02010600010101010101" charset="-122"/>
              </a:rPr>
              <a:t>Other_cache</a:t>
            </a:r>
            <a:r>
              <a:rPr lang="en-US" altLang="zh-CN" dirty="0">
                <a:latin typeface="腾讯体" panose="02010600010101010101" charset="-122"/>
                <a:ea typeface="腾讯体" panose="02010600010101010101" charset="-122"/>
              </a:rPr>
              <a:t> </a:t>
            </a:r>
            <a:r>
              <a:rPr lang="zh-CN" altLang="en-US" dirty="0">
                <a:latin typeface="腾讯体" panose="02010600010101010101" charset="-122"/>
                <a:ea typeface="腾讯体" panose="02010600010101010101" charset="-122"/>
              </a:rPr>
              <a:t>更新地址表</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p:txBody>
      </p:sp>
    </p:spTree>
    <p:extLst>
      <p:ext uri="{BB962C8B-B14F-4D97-AF65-F5344CB8AC3E}">
        <p14:creationId xmlns:p14="http://schemas.microsoft.com/office/powerpoint/2010/main" val="291964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5014514" cy="769441"/>
          </a:xfrm>
          <a:prstGeom prst="rect">
            <a:avLst/>
          </a:prstGeom>
          <a:noFill/>
        </p:spPr>
        <p:txBody>
          <a:bodyPr wrap="none" rtlCol="0">
            <a:spAutoFit/>
          </a:bodyPr>
          <a:lstStyle/>
          <a:p>
            <a:r>
              <a:rPr lang="en-US" altLang="zh-CN" sz="4400" dirty="0">
                <a:latin typeface="腾讯体" panose="02010600010101010101" pitchFamily="2" charset="-122"/>
                <a:ea typeface="腾讯体" panose="02010600010101010101" pitchFamily="2" charset="-122"/>
              </a:rPr>
              <a:t>Master-client</a:t>
            </a:r>
            <a:r>
              <a:rPr lang="zh-CN" altLang="en-US" sz="4400" dirty="0">
                <a:latin typeface="腾讯体" panose="02010600010101010101" pitchFamily="2" charset="-122"/>
                <a:ea typeface="腾讯体" panose="02010600010101010101" pitchFamily="2" charset="-122"/>
              </a:rPr>
              <a:t>流程</a:t>
            </a:r>
          </a:p>
        </p:txBody>
      </p:sp>
      <p:pic>
        <p:nvPicPr>
          <p:cNvPr id="9" name="图片 8">
            <a:extLst>
              <a:ext uri="{FF2B5EF4-FFF2-40B4-BE49-F238E27FC236}">
                <a16:creationId xmlns:a16="http://schemas.microsoft.com/office/drawing/2014/main" id="{B32AEE36-6826-49AC-BF09-6174D64C6A0B}"/>
              </a:ext>
            </a:extLst>
          </p:cNvPr>
          <p:cNvPicPr>
            <a:picLocks noChangeAspect="1"/>
          </p:cNvPicPr>
          <p:nvPr/>
        </p:nvPicPr>
        <p:blipFill>
          <a:blip r:embed="rId3"/>
          <a:stretch>
            <a:fillRect/>
          </a:stretch>
        </p:blipFill>
        <p:spPr>
          <a:xfrm>
            <a:off x="689317" y="1600608"/>
            <a:ext cx="11397142" cy="4625093"/>
          </a:xfrm>
          <a:prstGeom prst="rect">
            <a:avLst/>
          </a:prstGeom>
        </p:spPr>
      </p:pic>
    </p:spTree>
    <p:extLst>
      <p:ext uri="{BB962C8B-B14F-4D97-AF65-F5344CB8AC3E}">
        <p14:creationId xmlns:p14="http://schemas.microsoft.com/office/powerpoint/2010/main" val="70636272"/>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5008102" cy="769441"/>
          </a:xfrm>
          <a:prstGeom prst="rect">
            <a:avLst/>
          </a:prstGeom>
          <a:noFill/>
        </p:spPr>
        <p:txBody>
          <a:bodyPr wrap="none" rtlCol="0">
            <a:spAutoFit/>
          </a:bodyPr>
          <a:lstStyle/>
          <a:p>
            <a:r>
              <a:rPr lang="en-US" altLang="zh-CN" sz="4400" dirty="0">
                <a:latin typeface="腾讯体" panose="02010600010101010101" pitchFamily="2" charset="-122"/>
                <a:ea typeface="腾讯体" panose="02010600010101010101" pitchFamily="2" charset="-122"/>
              </a:rPr>
              <a:t>Master-cache</a:t>
            </a:r>
            <a:r>
              <a:rPr lang="zh-CN" altLang="en-US" sz="4400" dirty="0">
                <a:latin typeface="腾讯体" panose="02010600010101010101" pitchFamily="2" charset="-122"/>
                <a:ea typeface="腾讯体" panose="02010600010101010101" pitchFamily="2" charset="-122"/>
              </a:rPr>
              <a:t>流程</a:t>
            </a:r>
          </a:p>
        </p:txBody>
      </p:sp>
      <p:pic>
        <p:nvPicPr>
          <p:cNvPr id="5" name="图片 4">
            <a:extLst>
              <a:ext uri="{FF2B5EF4-FFF2-40B4-BE49-F238E27FC236}">
                <a16:creationId xmlns:a16="http://schemas.microsoft.com/office/drawing/2014/main" id="{6BA4747B-852B-435D-9637-D0F58820FD24}"/>
              </a:ext>
            </a:extLst>
          </p:cNvPr>
          <p:cNvPicPr>
            <a:picLocks noChangeAspect="1"/>
          </p:cNvPicPr>
          <p:nvPr/>
        </p:nvPicPr>
        <p:blipFill>
          <a:blip r:embed="rId3"/>
          <a:stretch>
            <a:fillRect/>
          </a:stretch>
        </p:blipFill>
        <p:spPr>
          <a:xfrm>
            <a:off x="689317" y="1424428"/>
            <a:ext cx="7287364" cy="5202188"/>
          </a:xfrm>
          <a:prstGeom prst="rect">
            <a:avLst/>
          </a:prstGeom>
        </p:spPr>
      </p:pic>
    </p:spTree>
    <p:extLst>
      <p:ext uri="{BB962C8B-B14F-4D97-AF65-F5344CB8AC3E}">
        <p14:creationId xmlns:p14="http://schemas.microsoft.com/office/powerpoint/2010/main" val="1050383756"/>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5262979"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周期性心跳检测流程</a:t>
            </a:r>
          </a:p>
        </p:txBody>
      </p:sp>
      <p:pic>
        <p:nvPicPr>
          <p:cNvPr id="10" name="图片 9">
            <a:extLst>
              <a:ext uri="{FF2B5EF4-FFF2-40B4-BE49-F238E27FC236}">
                <a16:creationId xmlns:a16="http://schemas.microsoft.com/office/drawing/2014/main" id="{4759CCFD-6444-4442-B1A0-50856A4CF9B7}"/>
              </a:ext>
            </a:extLst>
          </p:cNvPr>
          <p:cNvPicPr>
            <a:picLocks noChangeAspect="1"/>
          </p:cNvPicPr>
          <p:nvPr/>
        </p:nvPicPr>
        <p:blipFill>
          <a:blip r:embed="rId3"/>
          <a:stretch>
            <a:fillRect/>
          </a:stretch>
        </p:blipFill>
        <p:spPr>
          <a:xfrm>
            <a:off x="689316" y="1233674"/>
            <a:ext cx="11310241" cy="5458956"/>
          </a:xfrm>
          <a:prstGeom prst="rect">
            <a:avLst/>
          </a:prstGeom>
        </p:spPr>
      </p:pic>
    </p:spTree>
    <p:extLst>
      <p:ext uri="{BB962C8B-B14F-4D97-AF65-F5344CB8AC3E}">
        <p14:creationId xmlns:p14="http://schemas.microsoft.com/office/powerpoint/2010/main" val="972020146"/>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2441694"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缩容流程</a:t>
            </a:r>
          </a:p>
        </p:txBody>
      </p:sp>
      <p:sp>
        <p:nvSpPr>
          <p:cNvPr id="8" name="文本框 7">
            <a:extLst>
              <a:ext uri="{FF2B5EF4-FFF2-40B4-BE49-F238E27FC236}">
                <a16:creationId xmlns:a16="http://schemas.microsoft.com/office/drawing/2014/main" id="{3810CAF7-5D04-422F-B81B-7D2BBB157021}"/>
              </a:ext>
            </a:extLst>
          </p:cNvPr>
          <p:cNvSpPr txBox="1"/>
          <p:nvPr/>
        </p:nvSpPr>
        <p:spPr>
          <a:xfrm>
            <a:off x="689317" y="1429691"/>
            <a:ext cx="4600136" cy="461665"/>
          </a:xfrm>
          <a:prstGeom prst="rect">
            <a:avLst/>
          </a:prstGeom>
          <a:noFill/>
        </p:spPr>
        <p:txBody>
          <a:bodyPr wrap="square" rtlCol="0">
            <a:spAutoFit/>
          </a:bodyPr>
          <a:lstStyle/>
          <a:p>
            <a:r>
              <a:rPr lang="zh-CN" altLang="en-US" sz="2400" dirty="0">
                <a:latin typeface="腾讯体" panose="02010600010101010101" pitchFamily="2" charset="-122"/>
                <a:ea typeface="腾讯体" panose="02010600010101010101" pitchFamily="2" charset="-122"/>
              </a:rPr>
              <a:t>多进程</a:t>
            </a:r>
          </a:p>
        </p:txBody>
      </p:sp>
      <p:pic>
        <p:nvPicPr>
          <p:cNvPr id="5" name="图片 4">
            <a:extLst>
              <a:ext uri="{FF2B5EF4-FFF2-40B4-BE49-F238E27FC236}">
                <a16:creationId xmlns:a16="http://schemas.microsoft.com/office/drawing/2014/main" id="{84858075-8116-42D4-9EB4-51309274E22C}"/>
              </a:ext>
            </a:extLst>
          </p:cNvPr>
          <p:cNvPicPr>
            <a:picLocks noChangeAspect="1"/>
          </p:cNvPicPr>
          <p:nvPr/>
        </p:nvPicPr>
        <p:blipFill>
          <a:blip r:embed="rId3"/>
          <a:stretch>
            <a:fillRect/>
          </a:stretch>
        </p:blipFill>
        <p:spPr>
          <a:xfrm>
            <a:off x="1024783" y="2138082"/>
            <a:ext cx="10753206" cy="4255685"/>
          </a:xfrm>
          <a:prstGeom prst="rect">
            <a:avLst/>
          </a:prstGeom>
        </p:spPr>
      </p:pic>
    </p:spTree>
    <p:extLst>
      <p:ext uri="{BB962C8B-B14F-4D97-AF65-F5344CB8AC3E}">
        <p14:creationId xmlns:p14="http://schemas.microsoft.com/office/powerpoint/2010/main" val="1193215259"/>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4134465"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一致性哈希流程</a:t>
            </a:r>
          </a:p>
        </p:txBody>
      </p:sp>
      <p:pic>
        <p:nvPicPr>
          <p:cNvPr id="3" name="图片 2">
            <a:extLst>
              <a:ext uri="{FF2B5EF4-FFF2-40B4-BE49-F238E27FC236}">
                <a16:creationId xmlns:a16="http://schemas.microsoft.com/office/drawing/2014/main" id="{797F516E-9A3E-4886-85D9-45DC1BDEA0BC}"/>
              </a:ext>
            </a:extLst>
          </p:cNvPr>
          <p:cNvPicPr>
            <a:picLocks noChangeAspect="1"/>
          </p:cNvPicPr>
          <p:nvPr/>
        </p:nvPicPr>
        <p:blipFill>
          <a:blip r:embed="rId3"/>
          <a:stretch>
            <a:fillRect/>
          </a:stretch>
        </p:blipFill>
        <p:spPr>
          <a:xfrm>
            <a:off x="1277562" y="1429691"/>
            <a:ext cx="9340675" cy="5256222"/>
          </a:xfrm>
          <a:prstGeom prst="rect">
            <a:avLst/>
          </a:prstGeom>
        </p:spPr>
      </p:pic>
    </p:spTree>
    <p:extLst>
      <p:ext uri="{BB962C8B-B14F-4D97-AF65-F5344CB8AC3E}">
        <p14:creationId xmlns:p14="http://schemas.microsoft.com/office/powerpoint/2010/main" val="3761278731"/>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0863247-5B67-4947-851D-E9F4E4539BB3}"/>
              </a:ext>
            </a:extLst>
          </p:cNvPr>
          <p:cNvSpPr txBox="1"/>
          <p:nvPr/>
        </p:nvSpPr>
        <p:spPr>
          <a:xfrm>
            <a:off x="4495643" y="2767280"/>
            <a:ext cx="3200713" cy="1323439"/>
          </a:xfrm>
          <a:prstGeom prst="rect">
            <a:avLst/>
          </a:prstGeom>
          <a:noFill/>
        </p:spPr>
        <p:txBody>
          <a:bodyPr wrap="square" rtlCol="0">
            <a:spAutoFit/>
          </a:bodyPr>
          <a:lstStyle/>
          <a:p>
            <a:r>
              <a:rPr lang="en-US" altLang="zh-CN" sz="8000" dirty="0">
                <a:latin typeface="腾讯体" panose="02010600010101010101" pitchFamily="2" charset="-122"/>
                <a:ea typeface="腾讯体" panose="02010600010101010101" pitchFamily="2" charset="-122"/>
              </a:rPr>
              <a:t>Client</a:t>
            </a:r>
            <a:endParaRPr lang="zh-CN" altLang="en-US" sz="8000" dirty="0">
              <a:latin typeface="腾讯体" panose="02010600010101010101" pitchFamily="2" charset="-122"/>
              <a:ea typeface="腾讯体" panose="02010600010101010101" pitchFamily="2" charset="-122"/>
            </a:endParaRPr>
          </a:p>
        </p:txBody>
      </p:sp>
    </p:spTree>
    <p:extLst>
      <p:ext uri="{BB962C8B-B14F-4D97-AF65-F5344CB8AC3E}">
        <p14:creationId xmlns:p14="http://schemas.microsoft.com/office/powerpoint/2010/main" val="43785687"/>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形 5">
            <a:extLst>
              <a:ext uri="{FF2B5EF4-FFF2-40B4-BE49-F238E27FC236}">
                <a16:creationId xmlns:a16="http://schemas.microsoft.com/office/drawing/2014/main" id="{9D021CDF-1E68-49BB-A444-AE58FF5331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68519" y="2004865"/>
            <a:ext cx="8934450" cy="3790950"/>
          </a:xfrm>
          <a:prstGeom prst="rect">
            <a:avLst/>
          </a:prstGeom>
        </p:spPr>
      </p:pic>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2441694"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运行流程</a:t>
            </a:r>
          </a:p>
        </p:txBody>
      </p:sp>
      <p:sp>
        <p:nvSpPr>
          <p:cNvPr id="8" name="文本框 7">
            <a:extLst>
              <a:ext uri="{FF2B5EF4-FFF2-40B4-BE49-F238E27FC236}">
                <a16:creationId xmlns:a16="http://schemas.microsoft.com/office/drawing/2014/main" id="{3810CAF7-5D04-422F-B81B-7D2BBB157021}"/>
              </a:ext>
            </a:extLst>
          </p:cNvPr>
          <p:cNvSpPr txBox="1"/>
          <p:nvPr/>
        </p:nvSpPr>
        <p:spPr>
          <a:xfrm>
            <a:off x="689317" y="1429691"/>
            <a:ext cx="4600136" cy="461665"/>
          </a:xfrm>
          <a:prstGeom prst="rect">
            <a:avLst/>
          </a:prstGeom>
          <a:noFill/>
        </p:spPr>
        <p:txBody>
          <a:bodyPr wrap="square" rtlCol="0">
            <a:spAutoFit/>
          </a:bodyPr>
          <a:lstStyle/>
          <a:p>
            <a:r>
              <a:rPr lang="zh-CN" altLang="en-US" sz="2400" dirty="0">
                <a:latin typeface="腾讯体" panose="02010600010101010101" pitchFamily="2" charset="-122"/>
                <a:ea typeface="腾讯体" panose="02010600010101010101" pitchFamily="2" charset="-122"/>
              </a:rPr>
              <a:t>多进程</a:t>
            </a:r>
          </a:p>
        </p:txBody>
      </p:sp>
    </p:spTree>
    <p:extLst>
      <p:ext uri="{BB962C8B-B14F-4D97-AF65-F5344CB8AC3E}">
        <p14:creationId xmlns:p14="http://schemas.microsoft.com/office/powerpoint/2010/main" val="1128405185"/>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1507</Words>
  <Application>Microsoft Office PowerPoint</Application>
  <PresentationFormat>宽屏</PresentationFormat>
  <Paragraphs>152</Paragraphs>
  <Slides>22</Slides>
  <Notes>21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1" baseType="lpstr">
      <vt:lpstr>Arial</vt:lpstr>
      <vt:lpstr>宋体</vt:lpstr>
      <vt:lpstr>Times New Roman</vt:lpstr>
      <vt:lpstr>微软雅黑</vt:lpstr>
      <vt:lpstr>等线</vt:lpstr>
      <vt:lpstr>腾讯体</vt:lpstr>
      <vt:lpstr>黑体</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主流程</vt:lpstr>
      <vt:lpstr>LRU缓存算法</vt:lpstr>
      <vt:lpstr>键值查询功能</vt:lpstr>
      <vt:lpstr>心跳功能</vt:lpstr>
      <vt:lpstr>Cache扩容功能</vt:lpstr>
      <vt:lpstr>Cache缩容功能</vt:lpstr>
      <vt:lpstr>容灾功能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bellaxiao(肖文娟)</dc:creator>
  <cp:lastModifiedBy>wang xiaosha</cp:lastModifiedBy>
  <cp:revision>685</cp:revision>
  <cp:lastPrinted>2021-03-09T02:21:27Z</cp:lastPrinted>
  <dcterms:created xsi:type="dcterms:W3CDTF">2021-03-09T02:21:27Z</dcterms:created>
  <dcterms:modified xsi:type="dcterms:W3CDTF">2021-12-17T09:13:24Z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2052-3.3.0.5120</vt:lpwstr>
  </property>
</Properties>
</file>