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st.github.com/schacon" TargetMode="External" /><Relationship Id="rId3" Type="http://schemas.openxmlformats.org/officeDocument/2006/relationships/hyperlink" Target="https://www.youtube.com/watch?v=aolI_Rz0ZqY&amp;t=2216s" TargetMode="External" /><Relationship Id="rId4" Type="http://schemas.openxmlformats.org/officeDocument/2006/relationships/hyperlink" Target="https://www.youtube.com/watch?v=Md44rcw13k4&amp;t=111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Git: 20 Years of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Based on </a:t>
            </a:r>
            <a:r>
              <a:rPr>
                <a:hlinkClick r:id="rId2"/>
              </a:rPr>
              <a:t>Scott Chacon’s</a:t>
            </a:r>
            <a:r>
              <a:rPr/>
              <a:t> talks: 1. </a:t>
            </a:r>
            <a:r>
              <a:rPr>
                <a:hlinkClick r:id="rId3"/>
              </a:rPr>
              <a:t>So You Think You Know Git - FOSDEM 2024</a:t>
            </a:r>
            <a:r>
              <a:rPr/>
              <a:t> 2. </a:t>
            </a:r>
            <a:r>
              <a:rPr>
                <a:hlinkClick r:id="rId4"/>
              </a:rPr>
              <a:t>So You Think You Know Git Part 2 - DevWorld 2024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</a:t>
            </a:r>
          </a:p>
          <a:p>
            <a:pPr lvl="0"/>
            <a:r>
              <a:rPr/>
              <a:t>Git is now 20 years old</a:t>
            </a:r>
          </a:p>
          <a:p>
            <a:pPr lvl="0"/>
            <a:r>
              <a:rPr/>
              <a:t>~10,000 commits in the last 3 years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Configuration Enhancements</a:t>
            </a:r>
          </a:p>
          <a:p>
            <a:pPr lvl="0" indent="-342900" marL="342900">
              <a:buAutoNum type="arabicPeriod"/>
            </a:pPr>
            <a:r>
              <a:rPr b="1"/>
              <a:t>Aliases for Scripts</a:t>
            </a:r>
          </a:p>
          <a:p>
            <a:pPr lvl="0" indent="0">
              <a:buNone/>
            </a:pPr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</a:t>
            </a:r>
            <a:r>
              <a:rPr>
                <a:solidFill>
                  <a:srgbClr val="7D9029"/>
                </a:solidFill>
                <a:latin typeface="Courier"/>
              </a:rPr>
              <a:t>--local</a:t>
            </a:r>
            <a:r>
              <a:rPr>
                <a:latin typeface="Courier"/>
              </a:rPr>
              <a:t> alias.bb-test </a:t>
            </a:r>
            <a:r>
              <a:rPr>
                <a:solidFill>
                  <a:srgbClr val="4070A0"/>
                </a:solidFill>
                <a:latin typeface="Courier"/>
              </a:rPr>
              <a:t>'!~/work/levi9/java-club/kalah/bb.sh'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chmod</a:t>
            </a:r>
            <a:r>
              <a:rPr>
                <a:latin typeface="Courier"/>
              </a:rPr>
              <a:t> +x bb.sh 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bb-test</a:t>
            </a:r>
          </a:p>
        </p:txBody>
      </p:sp>
      <p:pic>
        <p:nvPicPr>
          <p:cNvPr descr="img_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119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img_14.png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2. </a:t>
            </a:r>
            <a:r>
              <a:rPr b="1"/>
              <a:t>Conditional Configuration (</a:t>
            </a:r>
            <a:r>
              <a:rPr b="1">
                <a:latin typeface="Courier"/>
              </a:rPr>
              <a:t>includeif</a:t>
            </a:r>
            <a:r>
              <a:rPr b="1"/>
              <a:t>)</a:t>
            </a:r>
            <a:r>
              <a:rPr/>
              <a:t> - Customize Git configuration based on directory or user img.png img_13.png 3. </a:t>
            </a:r>
            <a:r>
              <a:rPr b="1"/>
              <a:t>Git Blame</a:t>
            </a:r>
            <a:r>
              <a:rPr/>
              <a:t> - </a:t>
            </a:r>
            <a:r>
              <a:rPr>
                <a:latin typeface="Courier"/>
              </a:rPr>
              <a:t>git blame -L 1,10 README.md</a:t>
            </a:r>
            <a:r>
              <a:rPr/>
              <a:t> (blame for specific lines) - </a:t>
            </a:r>
            <a:r>
              <a:rPr>
                <a:latin typeface="Courier"/>
              </a:rPr>
              <a:t>git blame -w -C -C -C</a:t>
            </a:r>
            <a:r>
              <a:rPr/>
              <a:t> (track code movements across commits) img_3.png Definition of triple </a:t>
            </a:r>
            <a:r>
              <a:rPr>
                <a:latin typeface="Courier"/>
              </a:rPr>
              <a:t>-C</a:t>
            </a:r>
            <a:r>
              <a:rPr/>
              <a:t>: img_1.png ChatGPT answer: img_2.png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Tracking and Logging Changes</a:t>
            </a:r>
          </a:p>
          <a:p>
            <a:pPr lvl="0" indent="-342900" marL="342900">
              <a:buAutoNum startAt="4" type="arabicPeriod"/>
            </a:pPr>
            <a:r>
              <a:rPr b="1"/>
              <a:t>Track File History:</a:t>
            </a:r>
          </a:p>
          <a:p>
            <a:pPr lvl="1"/>
            <a:r>
              <a:rPr>
                <a:latin typeface="Courier"/>
              </a:rPr>
              <a:t>git log --follow README.md</a:t>
            </a:r>
            <a:r>
              <a:rPr/>
              <a:t> (track file renames)</a:t>
            </a:r>
          </a:p>
          <a:p>
            <a:pPr lvl="1"/>
            <a:r>
              <a:rPr>
                <a:latin typeface="Courier"/>
              </a:rPr>
              <a:t>git log -S add -p</a:t>
            </a:r>
            <a:r>
              <a:rPr/>
              <a:t> (filter for specific changes)</a:t>
            </a:r>
          </a:p>
          <a:p>
            <a:pPr lvl="1"/>
            <a:r>
              <a:rPr>
                <a:latin typeface="Courier"/>
              </a:rPr>
              <a:t>git log --graph --oneline --decorate</a:t>
            </a:r>
            <a:r>
              <a:rPr/>
              <a:t> (visual commit graph)</a:t>
            </a:r>
          </a:p>
          <a:p>
            <a:pPr lvl="0" indent="-342900" marL="342900">
              <a:buAutoNum startAt="4" type="arabicPeriod"/>
            </a:pPr>
            <a:r>
              <a:rPr b="1"/>
              <a:t>Reflog:</a:t>
            </a:r>
          </a:p>
          <a:p>
            <a:pPr lvl="1"/>
            <a:r>
              <a:rPr>
                <a:latin typeface="Courier"/>
              </a:rPr>
              <a:t>git reflog</a:t>
            </a:r>
            <a:r>
              <a:rPr/>
              <a:t> (view all local reference changes)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Git Diff &amp; Merge Conflict Resolution</a:t>
            </a:r>
          </a:p>
          <a:p>
            <a:pPr lvl="0" indent="-342900" marL="342900">
              <a:buAutoNum startAt="7" type="arabicPeriod"/>
            </a:pPr>
            <a:r>
              <a:rPr b="1"/>
              <a:t>Comparing Changes:</a:t>
            </a:r>
          </a:p>
          <a:p>
            <a:pPr lvl="1"/>
            <a:r>
              <a:rPr>
                <a:latin typeface="Courier"/>
              </a:rPr>
              <a:t>git diff</a:t>
            </a:r>
            <a:r>
              <a:rPr/>
              <a:t> vs. </a:t>
            </a:r>
            <a:r>
              <a:rPr>
                <a:latin typeface="Courier"/>
              </a:rPr>
              <a:t>git diff --word-diff</a:t>
            </a:r>
          </a:p>
          <a:p>
            <a:pPr lvl="0" indent="-342900" marL="342900">
              <a:buAutoNum startAt="7" type="arabicPeriod"/>
            </a:pPr>
            <a:r>
              <a:rPr b="1"/>
              <a:t>Auto-Fix Merge Conflicts:</a:t>
            </a:r>
          </a:p>
          <a:p>
            <a:pPr lvl="1"/>
            <a:r>
              <a:rPr>
                <a:latin typeface="Courier"/>
              </a:rPr>
              <a:t>git config --global rerere.enabled true</a:t>
            </a:r>
            <a:r>
              <a:rPr/>
              <a:t> (reuse recorded resolutions) img_4.png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img_5.png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Branching &amp; Pushing Best Practices</a:t>
            </a:r>
          </a:p>
          <a:p>
            <a:pPr lvl="0" indent="-342900" marL="342900">
              <a:buAutoNum startAt="9" type="arabicPeriod"/>
            </a:pPr>
            <a:r>
              <a:rPr b="1"/>
              <a:t>Branch Display &amp; Sorting:</a:t>
            </a:r>
          </a:p>
          <a:p>
            <a:pPr lvl="1"/>
            <a:r>
              <a:rPr>
                <a:latin typeface="Courier"/>
              </a:rPr>
              <a:t>git branch --column</a:t>
            </a:r>
            <a:r>
              <a:rPr/>
              <a:t> vs. </a:t>
            </a:r>
            <a:r>
              <a:rPr>
                <a:latin typeface="Courier"/>
              </a:rPr>
              <a:t>git config --global column.ui auto</a:t>
            </a:r>
          </a:p>
          <a:p>
            <a:pPr lvl="1"/>
            <a:r>
              <a:rPr>
                <a:latin typeface="Courier"/>
              </a:rPr>
              <a:t>git config --global branch.sort -committerdate</a:t>
            </a:r>
            <a:r>
              <a:rPr/>
              <a:t> (sort branches by commit date)</a:t>
            </a:r>
          </a:p>
          <a:p>
            <a:pPr lvl="0" indent="-342900" marL="342900">
              <a:buAutoNum startAt="9" type="arabicPeriod"/>
            </a:pPr>
            <a:r>
              <a:rPr b="1"/>
              <a:t>Safe Pushing:</a:t>
            </a:r>
          </a:p>
          <a:p>
            <a:pPr lvl="1"/>
            <a:r>
              <a:rPr>
                <a:latin typeface="Courier"/>
              </a:rPr>
              <a:t>git push --force-with-lease</a:t>
            </a:r>
            <a:r>
              <a:rPr/>
              <a:t> (safer alternative to </a:t>
            </a:r>
            <a:r>
              <a:rPr>
                <a:latin typeface="Courier"/>
              </a:rPr>
              <a:t>--force</a:t>
            </a:r>
            <a:r>
              <a:rPr/>
              <a:t>) img_6.png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Secure Commits &amp; Maintenance</a:t>
            </a:r>
          </a:p>
          <a:p>
            <a:pPr lvl="0" indent="-342900" marL="342900">
              <a:buAutoNum startAt="11" type="arabicPeriod"/>
            </a:pPr>
            <a:r>
              <a:rPr b="1"/>
              <a:t>Signing Commits with SSH:</a:t>
            </a:r>
          </a:p>
          <a:p>
            <a:pPr lvl="1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gpg.format ssh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user.signingpg ~/.ssh/key.pub</a:t>
            </a:r>
            <a:br/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push </a:t>
            </a:r>
            <a:r>
              <a:rPr>
                <a:solidFill>
                  <a:srgbClr val="7D9029"/>
                </a:solidFill>
                <a:latin typeface="Courier"/>
              </a:rPr>
              <a:t>--signed</a:t>
            </a:r>
          </a:p>
          <a:p>
            <a:pPr lvl="0" indent="-342900" marL="342900">
              <a:buAutoNum startAt="11" type="arabicPeriod"/>
            </a:pPr>
            <a:r>
              <a:rPr b="1"/>
              <a:t>Enabling Git Maintenance:</a:t>
            </a:r>
          </a:p>
          <a:p>
            <a:pPr lvl="1"/>
            <a:r>
              <a:rPr>
                <a:latin typeface="Courier"/>
              </a:rPr>
              <a:t>git maintenance start</a:t>
            </a:r>
          </a:p>
          <a:p>
            <a:pPr lvl="1"/>
            <a:r>
              <a:rPr/>
              <a:t>Benefits: Auto garbage collection, repository optimization img_7.png</a:t>
            </a:r>
          </a:p>
          <a:p>
            <a:pPr lvl="2" indent="0" marL="685800">
              <a:buNone/>
            </a:pPr>
            <a:r>
              <a:rPr/>
              <a:t>What does it do? img_8.png —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Scaling Git for Large Projects</a:t>
            </a:r>
          </a:p>
          <a:p>
            <a:pPr lvl="0" indent="-342900" marL="342900">
              <a:buAutoNum startAt="13" type="arabicPeriod"/>
            </a:pPr>
            <a:r>
              <a:rPr b="1"/>
              <a:t>Monorepo Support:</a:t>
            </a:r>
          </a:p>
          <a:p>
            <a:pPr lvl="1"/>
            <a:r>
              <a:rPr/>
              <a:t>Prefetching every hour</a:t>
            </a:r>
          </a:p>
          <a:p>
            <a:pPr lvl="1"/>
            <a:r>
              <a:rPr/>
              <a:t>Checking prefetch status: </a:t>
            </a:r>
            <a:r>
              <a:rPr>
                <a:latin typeface="Courier"/>
              </a:rPr>
              <a:t>git for-each-ref | grep prefe</a:t>
            </a:r>
          </a:p>
          <a:p>
            <a:pPr lvl="1"/>
            <a:r>
              <a:rPr/>
              <a:t>Writing commit graphs for faster logs</a:t>
            </a:r>
          </a:p>
          <a:p>
            <a:pPr lvl="1" indent="0">
              <a:buNone/>
            </a:pPr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time</a:t>
            </a:r>
            <a:r>
              <a:rPr>
                <a:latin typeface="Courier"/>
              </a:rPr>
              <a:t> git log </a:t>
            </a:r>
            <a:r>
              <a:rPr>
                <a:solidFill>
                  <a:srgbClr val="7D9029"/>
                </a:solidFill>
                <a:latin typeface="Courier"/>
              </a:rPr>
              <a:t>--graph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--oneline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/dev/null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time</a:t>
            </a:r>
            <a:r>
              <a:rPr>
                <a:latin typeface="Courier"/>
              </a:rPr>
              <a:t> git commit-graph write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08000"/>
                </a:solidFill>
                <a:latin typeface="Courier"/>
              </a:rPr>
              <a:t>time</a:t>
            </a:r>
            <a:r>
              <a:rPr>
                <a:latin typeface="Courier"/>
              </a:rPr>
              <a:t> git log </a:t>
            </a:r>
            <a:r>
              <a:rPr>
                <a:solidFill>
                  <a:srgbClr val="7D9029"/>
                </a:solidFill>
                <a:latin typeface="Courier"/>
              </a:rPr>
              <a:t>--graph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--oneline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/dev/null</a:t>
            </a:r>
          </a:p>
          <a:p>
            <a:pPr lvl="1" indent="0" marL="342900">
              <a:buNone/>
            </a:pPr>
            <a:r>
              <a:rPr/>
              <a:t>img_9.png</a:t>
            </a:r>
          </a:p>
          <a:p>
            <a:pPr lvl="1" indent="0" marL="342900">
              <a:buNone/>
            </a:pPr>
            <a:r>
              <a:rPr/>
              <a:t>img_9.png</a:t>
            </a:r>
          </a:p>
          <a:p>
            <a:pPr lvl="1"/>
            <a:r>
              <a:rPr/>
              <a:t>Enable efficient fetching:</a:t>
            </a:r>
          </a:p>
          <a:p>
            <a:pPr lvl="2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git</a:t>
            </a:r>
            <a:r>
              <a:rPr>
                <a:latin typeface="Courier"/>
              </a:rPr>
              <a:t> config </a:t>
            </a:r>
            <a:r>
              <a:rPr>
                <a:solidFill>
                  <a:srgbClr val="7D9029"/>
                </a:solidFill>
                <a:latin typeface="Courier"/>
              </a:rPr>
              <a:t>--global</a:t>
            </a:r>
            <a:r>
              <a:rPr>
                <a:latin typeface="Courier"/>
              </a:rPr>
              <a:t> fetch.writeCommitGraph true</a:t>
            </a:r>
          </a:p>
          <a:p>
            <a:pPr lvl="0" indent="-342900" marL="342900">
              <a:buAutoNum startAt="13" type="arabicPeriod"/>
            </a:pPr>
            <a:r>
              <a:rPr b="1"/>
              <a:t>Filesystem Monitoring:</a:t>
            </a:r>
          </a:p>
          <a:p>
            <a:pPr lvl="1"/>
            <a:r>
              <a:rPr>
                <a:latin typeface="Courier"/>
              </a:rPr>
              <a:t>git config core.untrackedcache true</a:t>
            </a:r>
          </a:p>
          <a:p>
            <a:pPr lvl="1"/>
            <a:r>
              <a:rPr>
                <a:latin typeface="Courier"/>
              </a:rPr>
              <a:t>git config core.fsmonitor true</a:t>
            </a:r>
          </a:p>
          <a:p>
            <a:pPr lvl="1"/>
            <a:r>
              <a:rPr/>
              <a:t>Makes </a:t>
            </a:r>
            <a:r>
              <a:rPr>
                <a:latin typeface="Courier"/>
              </a:rPr>
              <a:t>git status</a:t>
            </a:r>
            <a:r>
              <a:rPr/>
              <a:t> much faster</a:t>
            </a:r>
          </a:p>
          <a:p>
            <a:pPr lvl="1"/>
            <a:r>
              <a:rPr/>
              <a:t>core.fsmonitor - launch a process to check if the file is changed. </a:t>
            </a:r>
            <a:r>
              <a:rPr>
                <a:latin typeface="Courier"/>
              </a:rPr>
              <a:t>git status</a:t>
            </a:r>
            <a:r>
              <a:rPr/>
              <a:t> - is very fast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Optimizing Cloning &amp; Checkout</a:t>
            </a:r>
          </a:p>
          <a:p>
            <a:pPr lvl="0" indent="-342900" marL="342900">
              <a:buAutoNum startAt="15" type="arabicPeriod"/>
            </a:pPr>
            <a:r>
              <a:rPr b="1"/>
              <a:t>Partial cloning</a:t>
            </a:r>
            <a:r>
              <a:rPr/>
              <a:t> img_10.png img_11.png</a:t>
            </a:r>
          </a:p>
          <a:p>
            <a:pPr lvl="0" indent="-342900" marL="342900">
              <a:buAutoNum startAt="15" type="arabicPeriod"/>
            </a:pPr>
            <a:r>
              <a:rPr b="1"/>
              <a:t>Shallow Cloning:</a:t>
            </a:r>
          </a:p>
          <a:p>
            <a:pPr lvl="1"/>
            <a:r>
              <a:rPr>
                <a:latin typeface="Courier"/>
              </a:rPr>
              <a:t>git clone --filter=tree:0</a:t>
            </a:r>
            <a:r>
              <a:rPr/>
              <a:t> (clone only the root directory)</a:t>
            </a:r>
          </a:p>
          <a:p>
            <a:pPr lvl="0" indent="-342900" marL="342900">
              <a:buAutoNum startAt="15" type="arabicPeriod"/>
            </a:pPr>
            <a:r>
              <a:rPr b="1"/>
              <a:t>Sparse Checkout:</a:t>
            </a:r>
          </a:p>
          <a:p>
            <a:pPr lvl="1"/>
            <a:r>
              <a:rPr>
                <a:latin typeface="Courier"/>
              </a:rPr>
              <a:t>git sparse-checkout init --cone</a:t>
            </a:r>
          </a:p>
          <a:p>
            <a:pPr lvl="1"/>
            <a:r>
              <a:rPr>
                <a:latin typeface="Courier"/>
              </a:rPr>
              <a:t>git sparse-checkout set &lt;dir&gt;</a:t>
            </a:r>
            <a:r>
              <a:rPr/>
              <a:t> (checkout only necessary directories)</a:t>
            </a:r>
          </a:p>
          <a:p>
            <a:pPr lvl="1"/>
            <a:r>
              <a:rPr>
                <a:latin typeface="Courier"/>
              </a:rPr>
              <a:t>git sparse-checkout list</a:t>
            </a:r>
            <a:r>
              <a:rPr/>
              <a:t> (list checked-out directories)</a:t>
            </a:r>
          </a:p>
          <a:p>
            <a:pPr lvl="1"/>
            <a:r>
              <a:rPr>
                <a:latin typeface="Courier"/>
              </a:rPr>
              <a:t>git sparse-checkout disable</a:t>
            </a:r>
            <a:r>
              <a:rPr/>
              <a:t> (disable sparse checkout)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/>
            <a:r>
              <a:rPr/>
              <a:t>Git continues to evolve with powerful features.</a:t>
            </a:r>
          </a:p>
          <a:p>
            <a:pPr lvl="0"/>
            <a:r>
              <a:rPr/>
              <a:t>Optimize workflows with configuration tweaks.</a:t>
            </a:r>
          </a:p>
          <a:p>
            <a:pPr lvl="0"/>
            <a:r>
              <a:rPr/>
              <a:t>Utilize advanced logging, branching, and maintenance strategies.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Ready to level up your Git experience?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2025-04-03T08:39:14Z</dcterms:created>
  <dcterms:modified xsi:type="dcterms:W3CDTF">2025-04-03T08:39:14Z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