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28"/>
  </p:notesMasterIdLst>
  <p:sldIdLst>
    <p:sldId id="287" r:id="rId2"/>
    <p:sldId id="288" r:id="rId3"/>
    <p:sldId id="256" r:id="rId4"/>
    <p:sldId id="258" r:id="rId5"/>
    <p:sldId id="290" r:id="rId6"/>
    <p:sldId id="260" r:id="rId7"/>
    <p:sldId id="257" r:id="rId8"/>
    <p:sldId id="289"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71" autoAdjust="0"/>
  </p:normalViewPr>
  <p:slideViewPr>
    <p:cSldViewPr>
      <p:cViewPr varScale="1">
        <p:scale>
          <a:sx n="56" d="100"/>
          <a:sy n="56" d="100"/>
        </p:scale>
        <p:origin x="-1692" y="-8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54160970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878327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Extreme poverty rates have been cut by more than half since 1990. While this is a remarkable achievement, one in five people in developing regions still live on less than $1.25 a day, and there are millions more who make little more than this daily amount, plus many people risk slipping back into poverty.</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 </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Poverty is more than the lack of income and resources to ensure a sustainable livelihood. Its manifestations include hunger and malnutrition, limited access to education and other basic services, social discrimination and exclusion as well as the lack of participation in decision-making. Economic growth must be inclusive to provide sustainable jobs and promote equality.</a:t>
            </a:r>
          </a:p>
        </p:txBody>
      </p:sp>
      <p:sp>
        <p:nvSpPr>
          <p:cNvPr id="178" name="Shape 17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2111821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If done right, agriculture, forestry and fisheries can provide nutritious food for all and generate decent incomes, while supporting people-centred rural development and protecting the environment.</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Right now, our soils, freshwater, oceans, forests and biodiversity are being rapidly degraded. Climate change is putting even more pressure on the resources we depend on, increasing risks associated with disasters such as droughts and floods. Many rural women and men can no longer make ends meet on their land, forcing them to migrate to cities in search of opportunities.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 profound change of the global food and agriculture system is needed if we are to nourish today’s 795 million hungry and the additional 2 billion people expected by 2050.</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The food and agriculture sector offers key solutions for development, and is central for hunger and poverty eradication</a:t>
            </a:r>
          </a:p>
        </p:txBody>
      </p:sp>
      <p:sp>
        <p:nvSpPr>
          <p:cNvPr id="188" name="Shape 18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3248157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Ensuring healthy lives and promoting the well-being for all at all ages is essential to sustainable development. Significant strides have been made in increasing life expectancy and reducing some of the common killers associated with child and maternal mortality. Major progress has been made on increasing access to clean water and sanitation, reducing malaria, tuberculosis, polio and the spread of HIV/AIDS. However, many more efforts are needed to fully eradicate a wide range of diseases and address many different persistent and emerging health issues.</a:t>
            </a:r>
          </a:p>
        </p:txBody>
      </p:sp>
      <p:sp>
        <p:nvSpPr>
          <p:cNvPr id="198" name="Shape 19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1269988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7" name="Shape 20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Obtaining a quality education is the foundation to improving people’s lives and sustainable development. Major progress has been made towards increasing access to education at all levels and increasing enrolment rates in schools particularly for women and girls. Basic literacy skills have improved tremendously, yet bolder efforts are needed to make even greater strides for achieving universal education goals. For example, the world has achieved equality in primary education between girls and boys, but few countries have achieved that target at all levels of education.</a:t>
            </a:r>
          </a:p>
        </p:txBody>
      </p:sp>
      <p:sp>
        <p:nvSpPr>
          <p:cNvPr id="208" name="Shape 20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1313157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7" name="Shape 21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While the world has achieved progress towards gender equality  and women’s empowerment under the Millennium Development Goals (including equal access to primary education between girls and boys), women and girls continue to suffer discrimination and violence in every part of the world.</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Gender equality is not only a fundamental human right, but a necessary foundation for a peaceful, prosperous and sustainable world.</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Providing women and girls with equal access to education, health care, decent work, and representation in political and economic decision-making processes will fuel sustainable economies and benefit societies and humanity at large.</a:t>
            </a:r>
          </a:p>
        </p:txBody>
      </p:sp>
      <p:sp>
        <p:nvSpPr>
          <p:cNvPr id="218" name="Shape 21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3221311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Clean, accessible water for all is an essential part of the world we want to live in. There is sufficient fresh water on the planet to achieve this. But due to bad economics or poor infrastructure, every year millions of people, most of them children, die from diseases associated with inadequate water supply, sanitation and hygiene.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Water scarcity, poor water quality and inadequate sanitation negatively impact food security, livelihood choices and educational opportunities for poor families across the world. Drought afflicts some of the world’s poorest countries, worsening hunger and malnutrition.</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By 2050, at least one in four people is likely to live in a country affected by chronic or recurring shortages of fresh water</a:t>
            </a:r>
          </a:p>
        </p:txBody>
      </p:sp>
      <p:sp>
        <p:nvSpPr>
          <p:cNvPr id="228" name="Shape 22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163897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8" name="Shape 23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Energy is central to nearly every major challenge and opportunity the world faces today. Be it for jobs, security, climate change, food production or increasing incomes, access to energy for all is essential.</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Sustainable energy is opportunity – it transforms lives, economies and the planet.</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UN Secretary-General Ban Ki-moon is leading a Sustainable Energy for All initiative to ensure universal access to modern energy services, improve efficiency and increase use of renewable sources.</a:t>
            </a:r>
          </a:p>
        </p:txBody>
      </p:sp>
      <p:sp>
        <p:nvSpPr>
          <p:cNvPr id="239" name="Shape 23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4045799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8" name="Shape 24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Roughly half the world’s population still lives on the equivalent of about US$2 a day. And in too many places, having a job doesn’t guarantee the ability to escape from poverty. This slow and uneven progress requires us to rethink and retool our economic and social policies aimed at eradicating poverty.</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 continued lack of decent work opportunities, insufficient investments and under-consumption lead to an erosion of the basic social contract underlying democratic societies: that all must share in progress. . The creation of quality jobs will remain a major challenge for almost all economies well beyond 2015.</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Sustainable economic growth will require societies to create the conditions that allow people to have quality jobs that stimulate the economy while not harming the environment. Job opportunities and decent working conditions are also required for the whole working age population.</a:t>
            </a:r>
          </a:p>
        </p:txBody>
      </p:sp>
      <p:sp>
        <p:nvSpPr>
          <p:cNvPr id="249" name="Shape 24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4083000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Investments in infrastructure – transport, irrigation, energy and information and communication technology – are crucial to achieving sustainable development and empowering communities in many countries. It has long been recognized that growth in productivity and incomes, and improvements in health and education outcomes require investment in infrastructure.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Inclusive and sustainable industrial development is the primary source of income generation, allows for rapid and sustained increases in living standards for all people, and provides the technological solutions to environmentally sound industrialization.</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Technological progress is the foundation of efforts to achieve environmental objectives, such as increased resource and energy-efficiency. Without technology and innovation, industrialization will not happen, and without industrialization, development will not happen.</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59" name="Shape 25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2588161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The international community has made significant strides towards lifting people out of poverty.  The most vulnerable nations – the least developed countries, the landlocked developing countries and the small island developing states – continue to make inroads into poverty reduction.  However, inequality still persists and large disparities remain in access to health and education services and other assets.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Additionally, while income inequality between countries may have been reduced, inequality within countries has risen. There is growing consensus that economic growth is not sufﬁcient to reduce poverty if it is not inclusive and if it does not involve the three dimensions of sustainable development – economic, social and environmental.</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To reduce inequality, policies should be universal in principle paying attention to the needs of disadvantaged and marginalized populations.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 </a:t>
            </a:r>
          </a:p>
        </p:txBody>
      </p:sp>
      <p:sp>
        <p:nvSpPr>
          <p:cNvPr id="269" name="Shape 26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1642451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4484115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8" name="Shape 27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Cities are hubs for ideas, commerce, culture, science, productivity, social development and much more. At their best, cities have enabled people to advance socially and economically.</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However, many challenges exist to maintaining cities in a way that continues to create jobs and prosperity while not straining land and resources. Common urban challenges include congestion, lack of funds to provide basic services, a shortage of adequate housing and declining infrastructure.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The challenges cities face can be overcome in ways that allow them to continue to thrive and grow, while improving resource use and reducing pollution and poverty. The future we want includes cities of opportunities for all, with access to basic services, energy, housing, transportation and more.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79" name="Shape 27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2648908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8" name="Shape 28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Sustainable consumption and production is about promoting resource and energy efficiency, sustainable infrastructure, and providing access to basic services, green and decent jobs and a better quality of life for all. Its implementation helps to achieve overall development plans, reduce future economic, environmental and social costs, strengthen economic competitiveness and reduce poverty.</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Sustainable consumption and production  aims at “doing more and better with less,” increasing net welfare gains from economic activities by reducing resource use, degradation and pollution along the whole lifecycle, while increasing quality of life. It involves different stakeholders, including business, consumers, policy makers, researchers, scientists, retailers, media, and development cooperation agencies, among others.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It also requires a systemic approach and cooperation among actors operating in the supply chain, from producer to final consumer. It involves engaging consumers through awareness-raising and education on sustainable consumption and lifestyles, providing consumers with adequate information through standards and labels and engaging in sustainable public procurement, among others.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89" name="Shape 28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1893434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98" name="Shape 2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Climate change is now affecting every country on every continent. It is disrupting national economies and affecting lives, costing people, communities and countries dearly today and even more tomorrow.</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People are experiencing the significant impacts of climate change, which include changing weather patterns, rising sea level, and more extreme weather events. The greenhouse gas emissions from human activities are driving climate change and continue to rise. They are now at their highest levels in history. Without action, the world’s average surface temperature is projected to rise over the 21st century and is likely to surpass 3 degrees Celsius this century—with some areas of the world expected to warm even more. The poorest and most vulnerable people are being affected the most.</a:t>
            </a:r>
          </a:p>
          <a:p>
            <a:pPr marL="0" marR="0" lvl="0" indent="0" algn="l" rtl="0">
              <a:spcBef>
                <a:spcPts val="0"/>
              </a:spcBef>
              <a:buSzPct val="25000"/>
              <a:buNone/>
            </a:pP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dirty="0" smtClean="0">
                <a:solidFill>
                  <a:schemeClr val="dk1"/>
                </a:solidFill>
                <a:latin typeface="Calibri"/>
                <a:ea typeface="Calibri"/>
                <a:cs typeface="Calibri"/>
                <a:sym typeface="Calibri"/>
              </a:rPr>
              <a:t>Affordable</a:t>
            </a:r>
            <a:r>
              <a:rPr lang="en-US" sz="1200" b="0" i="0" u="none" strike="noStrike" cap="none" dirty="0">
                <a:solidFill>
                  <a:schemeClr val="dk1"/>
                </a:solidFill>
                <a:latin typeface="Calibri"/>
                <a:ea typeface="Calibri"/>
                <a:cs typeface="Calibri"/>
                <a:sym typeface="Calibri"/>
              </a:rPr>
              <a:t>, scalable solutions are now available to enable countries to leapfrog to cleaner, more resilient economies. The pace of change is quickening as more people are turning to renewable energy and a range of other measures that will reduce emissions and increase adaptation efforts.</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But climate change is a global challenge that does not respect national borders. Emissions anywhere affect people everywhere. It is an issue that requires solutions that need to be coordinated at the international level and it requires international cooperation to help developing countries move toward a low-carbon economy. </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To address climate change, countries adopted a global agreement in Paris December 2015. </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99" name="Shape 2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22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23187557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8" name="Shape 30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The world’s oceans – their temperature, chemistry, currents and life – drive global systems that make the Earth habitable for humankind.</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Our rainwater, drinking water, weather, climate, coastlines, much of our food, and even the oxygen in the air we breathe, are all ultimately provided and regulated by the sea. Throughout history, oceans and seas have been vital conduits for trade and transportation.</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Careful management of this essential global resource is a key feature of a sustainable future.</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309" name="Shape 30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23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13560395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18" name="Shape 31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Forests cover 30 per cent of the Earth’s surface and in addition to providing food security and shelter, forests are key to combating climate change, protecting biodiversity and the homes of the indigenous population.  Thirteen million hectares of forests are being lost every year while the persistent degradation of drylands has led to the desertification of 3.6 billion hectares.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Deforestation and desertification – caused by human activities and climate change – pose major challenges to sustainable development and have affected the lives and livelihoods of millions of people in the fight against poverty. Efforts are being made to manage forests and combat desertification.</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19" name="Shape 31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22600720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8" name="Shape 32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Goal 16 of the Sustainable Development Goals is dedicated to the promotion of peaceful and inclusive societies for sustainable development, the provision of access to justice for all, and building effective, accountable institutions at all levels.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29" name="Shape 32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25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9787131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38" name="Shape 33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A successful sustainable development agenda requires partnerships between governments, the private sector and civil society. These inclusive partnerships built upon principles and values, a shared vision, and shared goals that place people and the planet at the </a:t>
            </a:r>
            <a:r>
              <a:rPr lang="en-US" sz="1200" b="0" i="0" u="none" strike="noStrike" cap="none" dirty="0" err="1">
                <a:solidFill>
                  <a:schemeClr val="dk1"/>
                </a:solidFill>
                <a:latin typeface="Calibri"/>
                <a:ea typeface="Calibri"/>
                <a:cs typeface="Calibri"/>
                <a:sym typeface="Calibri"/>
              </a:rPr>
              <a:t>centre</a:t>
            </a:r>
            <a:r>
              <a:rPr lang="en-US" sz="1200" b="0" i="0" u="none" strike="noStrike" cap="none" dirty="0">
                <a:solidFill>
                  <a:schemeClr val="dk1"/>
                </a:solidFill>
                <a:latin typeface="Calibri"/>
                <a:ea typeface="Calibri"/>
                <a:cs typeface="Calibri"/>
                <a:sym typeface="Calibri"/>
              </a:rPr>
              <a:t>, are needed at the global, regional, national and local level.</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Urgent action is needed to mobilize, redirect and unlock the transformative power of trillions of dollars of private resources to deliver on sustainable development objectives. Long-term investments, including foreign direct investment, are needed in critical sectors, especially in developing countries. These include sustainable energy, infrastructure and transport, as well as information and communications technologies. The public sector will need to set a clear direction. Review and monitoring frameworks, regulations and incentive structures that enable such investments must be retooled to attract investments and reinforce sustainable development. National oversight mechanisms such as supreme audit institutions and oversight functions by legislatures should be strengthened.</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339" name="Shape 33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26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2753384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795083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Sustainable development has been defined as development that meets the needs of the present without compromising the ability of future generations to meet their own needs.  </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Sustainable development calls for concerted efforts towards building an inclusive, sustainable and resilient future for people and planet.</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For sustainable development to be achieved, it is crucial to harmonize three core elements: economic growth, social inclusion and environmental protection. These elements are interconnected and all are crucial for the well-being of individuals and societies.</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Eradicating poverty in all its forms and dimensions is an indispensable requirement for sustainable development. To this end, there must be promotion of sustainable, inclusive and equitable economic growth, creating greater opportunities for all, reducing inequalities, raising basic </a:t>
            </a:r>
            <a:r>
              <a:rPr lang="en-US" sz="1200" b="0" i="0" u="none" strike="noStrike" cap="none" dirty="0" smtClean="0">
                <a:solidFill>
                  <a:schemeClr val="dk1"/>
                </a:solidFill>
                <a:latin typeface="Calibri"/>
                <a:ea typeface="Calibri"/>
                <a:cs typeface="Calibri"/>
                <a:sym typeface="Calibri"/>
              </a:rPr>
              <a:t>living standards, </a:t>
            </a:r>
            <a:r>
              <a:rPr lang="en-US" sz="1200" b="0" i="0" u="none" strike="noStrike" cap="none" dirty="0">
                <a:solidFill>
                  <a:schemeClr val="dk1"/>
                </a:solidFill>
                <a:latin typeface="Calibri"/>
                <a:ea typeface="Calibri"/>
                <a:cs typeface="Calibri"/>
                <a:sym typeface="Calibri"/>
              </a:rPr>
              <a:t>fostering equitable social development and inclusion, and promoting integrated and sustainable management of natural resources and ecosystems.</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105" name="Shape 10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3451627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dirty="0">
                <a:solidFill>
                  <a:schemeClr val="dk1"/>
                </a:solidFill>
                <a:latin typeface="Calibri"/>
                <a:ea typeface="Calibri"/>
                <a:cs typeface="Calibri"/>
                <a:sym typeface="Calibri"/>
              </a:rPr>
              <a:t>What are the elements underpinning the Sustainable Development Goals? </a:t>
            </a:r>
          </a:p>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The Goals and targets will stimulate action over the next 15 years in areas of critical importance: people, planet, prosperity, peace and partnership. </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US" sz="1200" b="1" i="0" u="none" strike="noStrike" cap="none" dirty="0">
                <a:solidFill>
                  <a:schemeClr val="dk1"/>
                </a:solidFill>
                <a:latin typeface="Calibri"/>
                <a:ea typeface="Calibri"/>
                <a:cs typeface="Calibri"/>
                <a:sym typeface="Calibri"/>
              </a:rPr>
              <a:t>People -</a:t>
            </a:r>
            <a:r>
              <a:rPr lang="en-US" sz="1200" b="0" i="0" u="none" strike="noStrike" cap="none" dirty="0">
                <a:solidFill>
                  <a:schemeClr val="dk1"/>
                </a:solidFill>
                <a:latin typeface="Calibri"/>
                <a:ea typeface="Calibri"/>
                <a:cs typeface="Calibri"/>
                <a:sym typeface="Calibri"/>
              </a:rPr>
              <a:t> to end poverty and hunger, in all their forms and dimensions, and to ensure that all human beings can fulfil their potential in dignity and equality and in a healthy environment. (Goal 1, 2, 3, 4, 5 and 6)</a:t>
            </a:r>
          </a:p>
          <a:p>
            <a:pPr marL="0" marR="0" lvl="0" indent="0" algn="l" rtl="0">
              <a:spcBef>
                <a:spcPts val="0"/>
              </a:spcBef>
              <a:spcAft>
                <a:spcPts val="0"/>
              </a:spcAft>
              <a:buSzPct val="25000"/>
              <a:buNone/>
            </a:pP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r>
              <a:rPr lang="en-US" sz="1200" b="1" i="0" u="none" strike="noStrike" cap="none" dirty="0">
                <a:solidFill>
                  <a:schemeClr val="dk1"/>
                </a:solidFill>
                <a:latin typeface="Calibri"/>
                <a:ea typeface="Calibri"/>
                <a:cs typeface="Calibri"/>
                <a:sym typeface="Calibri"/>
              </a:rPr>
              <a:t>Prosperity -</a:t>
            </a:r>
            <a:r>
              <a:rPr lang="en-US" sz="1200" b="0" i="0" u="none" strike="noStrike" cap="none" dirty="0">
                <a:solidFill>
                  <a:schemeClr val="dk1"/>
                </a:solidFill>
                <a:latin typeface="Calibri"/>
                <a:ea typeface="Calibri"/>
                <a:cs typeface="Calibri"/>
                <a:sym typeface="Calibri"/>
              </a:rPr>
              <a:t> to ensure that all human beings can enjoy prosperous and fulfilling lives and that economic, social and technological progress occurs in harmony with nature. (Goal 7, 8, 9, 10 and 11)</a:t>
            </a: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US" sz="1200" b="1" i="0" u="none" strike="noStrike" cap="none" dirty="0">
                <a:solidFill>
                  <a:schemeClr val="dk1"/>
                </a:solidFill>
                <a:latin typeface="Calibri"/>
                <a:ea typeface="Calibri"/>
                <a:cs typeface="Calibri"/>
                <a:sym typeface="Calibri"/>
              </a:rPr>
              <a:t>Planet - </a:t>
            </a:r>
            <a:r>
              <a:rPr lang="en-US" sz="1200" b="0" i="0" u="none" strike="noStrike" cap="none" dirty="0">
                <a:solidFill>
                  <a:schemeClr val="dk1"/>
                </a:solidFill>
                <a:latin typeface="Calibri"/>
                <a:ea typeface="Calibri"/>
                <a:cs typeface="Calibri"/>
                <a:sym typeface="Calibri"/>
              </a:rPr>
              <a:t>to protect the planet from degradation, including through sustainable consumption and production, sustainably managing its natural resources and taking urgent action on climate change, so that it can support the needs of the present and future generations. (Goal 12, 13, 14 and 15)</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US" sz="1200" b="1" i="0" u="none" strike="noStrike" cap="none" dirty="0">
                <a:solidFill>
                  <a:schemeClr val="dk1"/>
                </a:solidFill>
                <a:latin typeface="Calibri"/>
                <a:ea typeface="Calibri"/>
                <a:cs typeface="Calibri"/>
                <a:sym typeface="Calibri"/>
              </a:rPr>
              <a:t>Peace</a:t>
            </a:r>
            <a:r>
              <a:rPr lang="en-US" sz="1200" b="0" i="0" u="none" strike="noStrike" cap="none" dirty="0">
                <a:solidFill>
                  <a:schemeClr val="dk1"/>
                </a:solidFill>
                <a:latin typeface="Calibri"/>
                <a:ea typeface="Calibri"/>
                <a:cs typeface="Calibri"/>
                <a:sym typeface="Calibri"/>
              </a:rPr>
              <a:t> - to foster peaceful, just and inclusive societies free from fear and violence. There can be no sustainable development without peace and no peace without sustainable development. (Goal 16)</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US" sz="1200" b="1" i="0" u="none" strike="noStrike" cap="none" dirty="0">
                <a:solidFill>
                  <a:schemeClr val="dk1"/>
                </a:solidFill>
                <a:latin typeface="Calibri"/>
                <a:ea typeface="Calibri"/>
                <a:cs typeface="Calibri"/>
                <a:sym typeface="Calibri"/>
              </a:rPr>
              <a:t>Partnership - </a:t>
            </a:r>
            <a:r>
              <a:rPr lang="en-US" sz="1200" b="0" i="0" u="none" strike="noStrike" cap="none" dirty="0">
                <a:solidFill>
                  <a:schemeClr val="dk1"/>
                </a:solidFill>
                <a:latin typeface="Calibri"/>
                <a:ea typeface="Calibri"/>
                <a:cs typeface="Calibri"/>
                <a:sym typeface="Calibri"/>
              </a:rPr>
              <a:t>to mobilize the means required to implement this agenda through a </a:t>
            </a:r>
            <a:r>
              <a:rPr lang="en-US" sz="1200" b="0" i="0" u="none" strike="noStrike" cap="none" dirty="0" err="1">
                <a:solidFill>
                  <a:schemeClr val="dk1"/>
                </a:solidFill>
                <a:latin typeface="Calibri"/>
                <a:ea typeface="Calibri"/>
                <a:cs typeface="Calibri"/>
                <a:sym typeface="Calibri"/>
              </a:rPr>
              <a:t>revitalised</a:t>
            </a:r>
            <a:r>
              <a:rPr lang="en-US" sz="1200" b="0" i="0" u="none" strike="noStrike" cap="none" dirty="0">
                <a:solidFill>
                  <a:schemeClr val="dk1"/>
                </a:solidFill>
                <a:latin typeface="Calibri"/>
                <a:ea typeface="Calibri"/>
                <a:cs typeface="Calibri"/>
                <a:sym typeface="Calibri"/>
              </a:rPr>
              <a:t> global partnership for sustainable development, based on a spirit of strengthened global solidarity, focused in particular on the needs of the poorest and most vulnerable and with the participation of all countries, all stakeholders and all people. (Goal 17)</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115" name="Shape 11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71662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In September 2015, </a:t>
            </a:r>
            <a:r>
              <a:rPr lang="en-US" sz="1200" b="0" i="0" u="none" strike="noStrike" cap="none" dirty="0">
                <a:solidFill>
                  <a:srgbClr val="FF0000"/>
                </a:solidFill>
                <a:latin typeface="Calibri"/>
                <a:ea typeface="Calibri"/>
                <a:cs typeface="Calibri"/>
                <a:sym typeface="Calibri"/>
              </a:rPr>
              <a:t>more than 150 world leaders attended </a:t>
            </a:r>
            <a:r>
              <a:rPr lang="en-US" sz="1200" b="0" i="0" u="none" strike="noStrike" cap="none" dirty="0">
                <a:solidFill>
                  <a:schemeClr val="dk1"/>
                </a:solidFill>
                <a:latin typeface="Calibri"/>
                <a:ea typeface="Calibri"/>
                <a:cs typeface="Calibri"/>
                <a:sym typeface="Calibri"/>
              </a:rPr>
              <a:t>the UN Sustainable Development Summit held at UN Headquarters in New York to formally adopt an ambitious new sustainable development agenda. </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dirty="0" smtClean="0">
                <a:solidFill>
                  <a:schemeClr val="dk1"/>
                </a:solidFill>
                <a:latin typeface="Calibri"/>
                <a:ea typeface="Calibri"/>
                <a:cs typeface="Calibri"/>
                <a:sym typeface="Calibri"/>
              </a:rPr>
              <a:t>Reflected</a:t>
            </a:r>
            <a:r>
              <a:rPr lang="en-US" sz="1200" b="0" i="0" u="none" strike="noStrike" cap="none" baseline="0" dirty="0" smtClean="0">
                <a:solidFill>
                  <a:schemeClr val="dk1"/>
                </a:solidFill>
                <a:latin typeface="Calibri"/>
                <a:ea typeface="Calibri"/>
                <a:cs typeface="Calibri"/>
                <a:sym typeface="Calibri"/>
              </a:rPr>
              <a:t> in this Agenda are</a:t>
            </a:r>
            <a:r>
              <a:rPr lang="en-US" sz="1200" b="0" i="0" u="none" strike="noStrike" cap="none" dirty="0" smtClean="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Calibri"/>
              </a:rPr>
              <a:t>seventeen Sustainable Development Goals </a:t>
            </a:r>
            <a:r>
              <a:rPr lang="en-US" sz="1200" b="0" i="0" u="none" strike="noStrike" cap="none" dirty="0" smtClean="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Calibri"/>
              </a:rPr>
              <a:t>our shared vision of humanity and a social contract between the world's leaders and the people.</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124" name="Shape 12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209736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6" name="Shape 9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On 1 January, 2016, the 17 Sustainable Development Goals (SDGs) of the 2030 Agenda for Sustainable Development—adopted by world leaders in September 2015 at an historic UN Summit — officially came into force.  Over the next fifteen years, with these new Goals that universally apply to all, countries will mobilize efforts to end all forms of poverty, fight inequalities and tackle climate change, while ensuring that no one is left behind. </a:t>
            </a:r>
          </a:p>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The SDGs build on the success of the Millennium Development Goals (MDGs) and aim to go further to end all forms of poverty. The new Goals are unique in that they call for action by all countries, poor, rich and middle-income to promote prosperity while protecting the planet. They recognize that ending poverty must go hand-in-hand with strategies that build economic growth and addresses a range of social needs including education, health, social protection, and job opportunities, while tackling climate change and environmental protection. </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97" name="Shape 9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2699724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dirty="0">
                <a:solidFill>
                  <a:schemeClr val="dk1"/>
                </a:solidFill>
                <a:latin typeface="Calibri"/>
                <a:ea typeface="Calibri"/>
                <a:cs typeface="Calibri"/>
                <a:sym typeface="Calibri"/>
              </a:rPr>
              <a:t>What are the elements underpinning the Sustainable Development Goals? </a:t>
            </a:r>
          </a:p>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The Goals and targets will stimulate action over the next 15 years in areas of critical importance: people, planet, prosperity, peace and partnership. </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US" sz="1200" b="1" i="0" u="none" strike="noStrike" cap="none" dirty="0">
                <a:solidFill>
                  <a:schemeClr val="dk1"/>
                </a:solidFill>
                <a:latin typeface="Calibri"/>
                <a:ea typeface="Calibri"/>
                <a:cs typeface="Calibri"/>
                <a:sym typeface="Calibri"/>
              </a:rPr>
              <a:t>People -</a:t>
            </a:r>
            <a:r>
              <a:rPr lang="en-US" sz="1200" b="0" i="0" u="none" strike="noStrike" cap="none" dirty="0">
                <a:solidFill>
                  <a:schemeClr val="dk1"/>
                </a:solidFill>
                <a:latin typeface="Calibri"/>
                <a:ea typeface="Calibri"/>
                <a:cs typeface="Calibri"/>
                <a:sym typeface="Calibri"/>
              </a:rPr>
              <a:t> to end poverty and hunger, in all their forms and dimensions, and to ensure that all human beings can fulfil their potential in dignity and equality and in a healthy environment. (Goal 1, 2, 3, 4, 5 and 6)</a:t>
            </a:r>
          </a:p>
          <a:p>
            <a:pPr marL="0" marR="0" lvl="0" indent="0" algn="l" rtl="0">
              <a:spcBef>
                <a:spcPts val="0"/>
              </a:spcBef>
              <a:spcAft>
                <a:spcPts val="0"/>
              </a:spcAft>
              <a:buSzPct val="25000"/>
              <a:buNone/>
            </a:pP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r>
              <a:rPr lang="en-US" sz="1200" b="1" i="0" u="none" strike="noStrike" cap="none" dirty="0">
                <a:solidFill>
                  <a:schemeClr val="dk1"/>
                </a:solidFill>
                <a:latin typeface="Calibri"/>
                <a:ea typeface="Calibri"/>
                <a:cs typeface="Calibri"/>
                <a:sym typeface="Calibri"/>
              </a:rPr>
              <a:t>Prosperity -</a:t>
            </a:r>
            <a:r>
              <a:rPr lang="en-US" sz="1200" b="0" i="0" u="none" strike="noStrike" cap="none" dirty="0">
                <a:solidFill>
                  <a:schemeClr val="dk1"/>
                </a:solidFill>
                <a:latin typeface="Calibri"/>
                <a:ea typeface="Calibri"/>
                <a:cs typeface="Calibri"/>
                <a:sym typeface="Calibri"/>
              </a:rPr>
              <a:t> to ensure that all human beings can enjoy prosperous and fulfilling lives and that economic, social and technological progress occurs in harmony with nature. (Goal 7, 8, 9, 10 and 11)</a:t>
            </a: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US" sz="1200" b="1" i="0" u="none" strike="noStrike" cap="none" dirty="0">
                <a:solidFill>
                  <a:schemeClr val="dk1"/>
                </a:solidFill>
                <a:latin typeface="Calibri"/>
                <a:ea typeface="Calibri"/>
                <a:cs typeface="Calibri"/>
                <a:sym typeface="Calibri"/>
              </a:rPr>
              <a:t>Planet - </a:t>
            </a:r>
            <a:r>
              <a:rPr lang="en-US" sz="1200" b="0" i="0" u="none" strike="noStrike" cap="none" dirty="0">
                <a:solidFill>
                  <a:schemeClr val="dk1"/>
                </a:solidFill>
                <a:latin typeface="Calibri"/>
                <a:ea typeface="Calibri"/>
                <a:cs typeface="Calibri"/>
                <a:sym typeface="Calibri"/>
              </a:rPr>
              <a:t>to protect the planet from degradation, including through sustainable consumption and production, sustainably managing its natural resources and taking urgent action on climate change, so that it can support the needs of the present and future generations. (Goal 12, 13, 14 and 15)</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US" sz="1200" b="1" i="0" u="none" strike="noStrike" cap="none" dirty="0">
                <a:solidFill>
                  <a:schemeClr val="dk1"/>
                </a:solidFill>
                <a:latin typeface="Calibri"/>
                <a:ea typeface="Calibri"/>
                <a:cs typeface="Calibri"/>
                <a:sym typeface="Calibri"/>
              </a:rPr>
              <a:t>Peace</a:t>
            </a:r>
            <a:r>
              <a:rPr lang="en-US" sz="1200" b="0" i="0" u="none" strike="noStrike" cap="none" dirty="0">
                <a:solidFill>
                  <a:schemeClr val="dk1"/>
                </a:solidFill>
                <a:latin typeface="Calibri"/>
                <a:ea typeface="Calibri"/>
                <a:cs typeface="Calibri"/>
                <a:sym typeface="Calibri"/>
              </a:rPr>
              <a:t> - to foster peaceful, just and inclusive societies free from fear and violence. There can be no sustainable development without peace and no peace without sustainable development. (Goal 16)</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US" sz="1200" b="1" i="0" u="none" strike="noStrike" cap="none" dirty="0">
                <a:solidFill>
                  <a:schemeClr val="dk1"/>
                </a:solidFill>
                <a:latin typeface="Calibri"/>
                <a:ea typeface="Calibri"/>
                <a:cs typeface="Calibri"/>
                <a:sym typeface="Calibri"/>
              </a:rPr>
              <a:t>Partnership - </a:t>
            </a:r>
            <a:r>
              <a:rPr lang="en-US" sz="1200" b="0" i="0" u="none" strike="noStrike" cap="none" dirty="0">
                <a:solidFill>
                  <a:schemeClr val="dk1"/>
                </a:solidFill>
                <a:latin typeface="Calibri"/>
                <a:ea typeface="Calibri"/>
                <a:cs typeface="Calibri"/>
                <a:sym typeface="Calibri"/>
              </a:rPr>
              <a:t>to mobilize the means required to implement this agenda through a </a:t>
            </a:r>
            <a:r>
              <a:rPr lang="en-US" sz="1200" b="0" i="0" u="none" strike="noStrike" cap="none" dirty="0" err="1">
                <a:solidFill>
                  <a:schemeClr val="dk1"/>
                </a:solidFill>
                <a:latin typeface="Calibri"/>
                <a:ea typeface="Calibri"/>
                <a:cs typeface="Calibri"/>
                <a:sym typeface="Calibri"/>
              </a:rPr>
              <a:t>revitalised</a:t>
            </a:r>
            <a:r>
              <a:rPr lang="en-US" sz="1200" b="0" i="0" u="none" strike="noStrike" cap="none" dirty="0">
                <a:solidFill>
                  <a:schemeClr val="dk1"/>
                </a:solidFill>
                <a:latin typeface="Calibri"/>
                <a:ea typeface="Calibri"/>
                <a:cs typeface="Calibri"/>
                <a:sym typeface="Calibri"/>
              </a:rPr>
              <a:t> global partnership for sustainable development, based on a spirit of strengthened global solidarity, focused in particular on the needs of the poorest and most vulnerable and with the participation of all countries, all stakeholders and all people. (Goal 17)</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115" name="Shape 11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650562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8" name="Shape 16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dirty="0">
                <a:solidFill>
                  <a:schemeClr val="dk1"/>
                </a:solidFill>
                <a:latin typeface="Calibri"/>
                <a:ea typeface="Calibri"/>
                <a:cs typeface="Calibri"/>
                <a:sym typeface="Calibri"/>
              </a:rPr>
              <a:t> </a:t>
            </a:r>
          </a:p>
          <a:p>
            <a:r>
              <a:rPr lang="en-US" sz="1200" b="0" i="0" u="none" strike="noStrike" cap="none" dirty="0">
                <a:solidFill>
                  <a:schemeClr val="dk1"/>
                </a:solidFill>
                <a:latin typeface="Calibri"/>
                <a:ea typeface="Calibri"/>
                <a:cs typeface="Calibri"/>
                <a:sym typeface="Calibri"/>
              </a:rPr>
              <a:t>The 17 Goals and 169 targets will be monitored </a:t>
            </a:r>
            <a:r>
              <a:rPr lang="en-US" sz="1200" b="1" i="0" u="none" strike="noStrike" cap="none" dirty="0">
                <a:solidFill>
                  <a:schemeClr val="dk1"/>
                </a:solidFill>
                <a:latin typeface="Calibri"/>
                <a:ea typeface="Calibri"/>
                <a:cs typeface="Calibri"/>
                <a:sym typeface="Calibri"/>
              </a:rPr>
              <a:t>using a global indicator framework</a:t>
            </a:r>
            <a:r>
              <a:rPr lang="en-US" sz="1200" b="0" i="0" u="none" strike="noStrike" cap="none" dirty="0">
                <a:solidFill>
                  <a:schemeClr val="dk1"/>
                </a:solidFill>
                <a:latin typeface="Calibri"/>
                <a:ea typeface="Calibri"/>
                <a:cs typeface="Calibri"/>
                <a:sym typeface="Calibri"/>
              </a:rPr>
              <a:t>. </a:t>
            </a:r>
            <a:r>
              <a:rPr lang="en-US" sz="1200" b="0" i="0" u="none" strike="noStrike" kern="1200" cap="none" baseline="0" dirty="0" smtClean="0">
                <a:solidFill>
                  <a:schemeClr val="dk1"/>
                </a:solidFill>
                <a:latin typeface="Calibri"/>
                <a:ea typeface="Calibri"/>
                <a:cs typeface="Calibri"/>
                <a:sym typeface="Calibri"/>
              </a:rPr>
              <a:t>As the final piece of the architecture for implementing the 2030 Agenda for Sustainable Development, the proposed global indicator framework for the Sustainable Development Goals (SDGs) was agreed by the 47th Session of the United Nations Statistical Commission (March 2016). </a:t>
            </a: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buClr>
                <a:schemeClr val="dk1"/>
              </a:buClr>
              <a:buSzPct val="100000"/>
              <a:buFont typeface="Arial"/>
              <a:buNone/>
            </a:pPr>
            <a:endParaRPr lang="en-US" sz="1200" b="1" i="0" u="none" strike="noStrike" cap="none" dirty="0" smtClean="0">
              <a:solidFill>
                <a:schemeClr val="dk1"/>
              </a:solidFill>
              <a:latin typeface="Calibri"/>
              <a:ea typeface="Calibri"/>
              <a:cs typeface="Calibri"/>
              <a:sym typeface="Calibri"/>
            </a:endParaRPr>
          </a:p>
          <a:p>
            <a:pPr marL="0" marR="0" lvl="0" indent="0" algn="l" rtl="0">
              <a:spcBef>
                <a:spcPts val="0"/>
              </a:spcBef>
              <a:buClr>
                <a:schemeClr val="dk1"/>
              </a:buClr>
              <a:buSzPct val="100000"/>
              <a:buFont typeface="Arial"/>
              <a:buNone/>
            </a:pPr>
            <a:r>
              <a:rPr lang="en-US" sz="1200" b="0" i="0" u="none" strike="noStrike" cap="none" dirty="0" smtClean="0">
                <a:solidFill>
                  <a:schemeClr val="dk1"/>
                </a:solidFill>
                <a:latin typeface="Calibri"/>
                <a:ea typeface="Calibri"/>
                <a:cs typeface="Calibri"/>
                <a:sym typeface="Calibri"/>
              </a:rPr>
              <a:t>Governments </a:t>
            </a:r>
            <a:r>
              <a:rPr lang="en-US" sz="1200" b="0" i="0" u="none" strike="noStrike" cap="none" dirty="0">
                <a:solidFill>
                  <a:schemeClr val="dk1"/>
                </a:solidFill>
                <a:latin typeface="Calibri"/>
                <a:ea typeface="Calibri"/>
                <a:cs typeface="Calibri"/>
                <a:sym typeface="Calibri"/>
              </a:rPr>
              <a:t>are </a:t>
            </a:r>
            <a:r>
              <a:rPr lang="en-US" sz="1200" b="1" i="0" u="none" strike="noStrike" cap="none" dirty="0">
                <a:solidFill>
                  <a:schemeClr val="dk1"/>
                </a:solidFill>
                <a:latin typeface="Calibri"/>
                <a:ea typeface="Calibri"/>
                <a:cs typeface="Calibri"/>
                <a:sym typeface="Calibri"/>
              </a:rPr>
              <a:t>expected to take ownership and establish national frameworks for the achievement of the 17 Goals</a:t>
            </a:r>
            <a:r>
              <a:rPr lang="en-US" sz="1200" b="0" i="0" u="none" strike="noStrike" cap="none" dirty="0">
                <a:solidFill>
                  <a:schemeClr val="dk1"/>
                </a:solidFill>
                <a:latin typeface="Calibri"/>
                <a:ea typeface="Calibri"/>
                <a:cs typeface="Calibri"/>
                <a:sym typeface="Calibri"/>
              </a:rPr>
              <a:t>. Countries have the primary responsibility for follow-up and review of the progress made in implementing the Goals, which will require quality, accessible and timely data collection. </a:t>
            </a: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buClr>
                <a:schemeClr val="dk1"/>
              </a:buClr>
              <a:buSzPct val="100000"/>
              <a:buFont typeface="Arial"/>
              <a:buNone/>
            </a:pPr>
            <a:endParaRPr lang="en-US" sz="1200" b="0" i="0" u="none" strike="noStrike" cap="none" dirty="0">
              <a:solidFill>
                <a:schemeClr val="dk1"/>
              </a:solidFill>
              <a:latin typeface="Calibri"/>
              <a:ea typeface="Calibri"/>
              <a:cs typeface="Calibri"/>
              <a:sym typeface="Calibri"/>
            </a:endParaRPr>
          </a:p>
          <a:p>
            <a:pPr marL="0" marR="0" lvl="0" indent="0" algn="l" rtl="0">
              <a:spcBef>
                <a:spcPts val="0"/>
              </a:spcBef>
              <a:buClr>
                <a:schemeClr val="dk1"/>
              </a:buClr>
              <a:buSzPct val="100000"/>
              <a:buFont typeface="Arial"/>
              <a:buNone/>
            </a:pPr>
            <a:r>
              <a:rPr lang="en-US" sz="1200" b="1" i="0" u="none" strike="noStrike" cap="none" dirty="0">
                <a:solidFill>
                  <a:schemeClr val="dk1"/>
                </a:solidFill>
                <a:latin typeface="Calibri"/>
                <a:ea typeface="Calibri"/>
                <a:cs typeface="Calibri"/>
                <a:sym typeface="Calibri"/>
              </a:rPr>
              <a:t>Regional follow-up and review will be based on national-level analyses </a:t>
            </a:r>
            <a:r>
              <a:rPr lang="en-US" sz="1200" b="0" i="0" u="none" strike="noStrike" cap="none" dirty="0">
                <a:solidFill>
                  <a:schemeClr val="dk1"/>
                </a:solidFill>
                <a:latin typeface="Calibri"/>
                <a:ea typeface="Calibri"/>
                <a:cs typeface="Calibri"/>
                <a:sym typeface="Calibri"/>
              </a:rPr>
              <a:t>and contribute to follow-up and review at the global level.</a:t>
            </a:r>
          </a:p>
          <a:p>
            <a:pPr marL="0" marR="0" lvl="0" indent="0" algn="l" rtl="0">
              <a:spcBef>
                <a:spcPts val="0"/>
              </a:spcBef>
              <a:buClr>
                <a:schemeClr val="dk1"/>
              </a:buClr>
              <a:buSzPct val="100000"/>
              <a:buFont typeface="Arial"/>
              <a:buNone/>
            </a:pP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buClr>
                <a:schemeClr val="dk1"/>
              </a:buClr>
              <a:buSzPct val="100000"/>
              <a:buFont typeface="Arial"/>
              <a:buNone/>
            </a:pPr>
            <a:r>
              <a:rPr lang="en-US" sz="1200" b="0" i="0" u="none" strike="noStrike" cap="none" dirty="0" smtClean="0">
                <a:solidFill>
                  <a:schemeClr val="dk1"/>
                </a:solidFill>
                <a:latin typeface="Calibri"/>
                <a:ea typeface="Calibri"/>
                <a:cs typeface="Calibri"/>
                <a:sym typeface="Calibri"/>
              </a:rPr>
              <a:t>An </a:t>
            </a:r>
            <a:r>
              <a:rPr lang="en-US" sz="1200" b="0" i="0" u="none" strike="noStrike" cap="none" dirty="0">
                <a:solidFill>
                  <a:schemeClr val="dk1"/>
                </a:solidFill>
                <a:latin typeface="Calibri"/>
                <a:ea typeface="Calibri"/>
                <a:cs typeface="Calibri"/>
                <a:sym typeface="Calibri"/>
              </a:rPr>
              <a:t>annual Forum – </a:t>
            </a:r>
            <a:r>
              <a:rPr lang="en-US" sz="1200" b="1" i="0" u="none" strike="noStrike" cap="none" dirty="0">
                <a:solidFill>
                  <a:schemeClr val="dk1"/>
                </a:solidFill>
                <a:latin typeface="Calibri"/>
                <a:ea typeface="Calibri"/>
                <a:cs typeface="Calibri"/>
                <a:sym typeface="Calibri"/>
              </a:rPr>
              <a:t>the High Level Political Forum on Sustainable Development </a:t>
            </a:r>
            <a:r>
              <a:rPr lang="en-US" sz="1200" b="0" i="0" u="none" strike="noStrike" cap="none" dirty="0">
                <a:solidFill>
                  <a:schemeClr val="dk1"/>
                </a:solidFill>
                <a:latin typeface="Calibri"/>
                <a:ea typeface="Calibri"/>
                <a:cs typeface="Calibri"/>
                <a:sym typeface="Calibri"/>
              </a:rPr>
              <a:t>will oversee national and thematic reviews of the implementation of the 2030 Agenda</a:t>
            </a:r>
          </a:p>
          <a:p>
            <a:pPr marL="0" marR="0" lvl="0" indent="0" algn="l" rtl="0">
              <a:spcBef>
                <a:spcPts val="0"/>
              </a:spcBef>
              <a:spcAft>
                <a:spcPts val="0"/>
              </a:spcAft>
              <a:buClr>
                <a:schemeClr val="dk1"/>
              </a:buClr>
              <a:buSzPct val="100000"/>
              <a:buFont typeface="Arial"/>
              <a:buNone/>
            </a:pPr>
            <a:endParaRPr lang="en-US" sz="1200" b="1" i="0" u="none" strike="noStrike" cap="none" dirty="0" smtClean="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ct val="100000"/>
              <a:buFont typeface="Arial"/>
              <a:buNone/>
            </a:pPr>
            <a:r>
              <a:rPr lang="en-US" sz="1200" b="1" i="0" u="none" strike="noStrike" cap="none" dirty="0" smtClean="0">
                <a:solidFill>
                  <a:schemeClr val="dk1"/>
                </a:solidFill>
                <a:latin typeface="Calibri"/>
                <a:ea typeface="Calibri"/>
                <a:cs typeface="Calibri"/>
                <a:sym typeface="Calibri"/>
              </a:rPr>
              <a:t>An </a:t>
            </a:r>
            <a:r>
              <a:rPr lang="en-US" sz="1200" b="1" i="0" u="none" strike="noStrike" cap="none" dirty="0">
                <a:solidFill>
                  <a:schemeClr val="dk1"/>
                </a:solidFill>
                <a:latin typeface="Calibri"/>
                <a:ea typeface="Calibri"/>
                <a:cs typeface="Calibri"/>
                <a:sym typeface="Calibri"/>
              </a:rPr>
              <a:t>annual SDG Progress Report </a:t>
            </a:r>
            <a:r>
              <a:rPr lang="en-US" sz="1200" b="0" i="0" u="none" strike="noStrike" cap="none" dirty="0">
                <a:solidFill>
                  <a:schemeClr val="dk1"/>
                </a:solidFill>
                <a:latin typeface="Calibri"/>
                <a:ea typeface="Calibri"/>
                <a:cs typeface="Calibri"/>
                <a:sym typeface="Calibri"/>
              </a:rPr>
              <a:t>is also expected </a:t>
            </a: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169" name="Shape 16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1961977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09600" y="1524000"/>
            <a:ext cx="7010400" cy="1143000"/>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609600" y="2743200"/>
            <a:ext cx="7010400" cy="1752600"/>
          </a:xfrm>
          <a:prstGeom prst="rect">
            <a:avLst/>
          </a:prstGeom>
          <a:noFill/>
          <a:ln>
            <a:noFill/>
          </a:ln>
        </p:spPr>
        <p:txBody>
          <a:bodyPr lIns="91425" tIns="91425" rIns="91425" bIns="91425" anchor="t" anchorCtr="0"/>
          <a:lstStyle>
            <a:lvl1pPr marL="0" marR="0" lvl="0" indent="0" algn="l"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US" smtClean="0"/>
              <a:t>Jubail International School</a:t>
            </a:r>
            <a:endParaRPr/>
          </a:p>
        </p:txBody>
      </p:sp>
      <p:sp>
        <p:nvSpPr>
          <p:cNvPr id="20" name="Shape 2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a:t>
            </a:fld>
            <a:endParaRPr lang="en-US" sz="1200" b="0" i="0" u="none" strike="noStrike" cap="none">
              <a:solidFill>
                <a:srgbClr val="888888"/>
              </a:solidFill>
              <a:latin typeface="Calibri"/>
              <a:ea typeface="Calibri"/>
              <a:cs typeface="Calibri"/>
              <a:sym typeface="Calibri"/>
            </a:endParaRPr>
          </a:p>
        </p:txBody>
      </p:sp>
      <p:pic>
        <p:nvPicPr>
          <p:cNvPr id="21" name="Shape 21"/>
          <p:cNvPicPr preferRelativeResize="0"/>
          <p:nvPr/>
        </p:nvPicPr>
        <p:blipFill rotWithShape="1">
          <a:blip r:embed="rId2">
            <a:alphaModFix/>
          </a:blip>
          <a:srcRect t="69071"/>
          <a:stretch/>
        </p:blipFill>
        <p:spPr>
          <a:xfrm>
            <a:off x="1371600" y="3755426"/>
            <a:ext cx="7772400" cy="3110947"/>
          </a:xfrm>
          <a:prstGeom prst="rect">
            <a:avLst/>
          </a:prstGeom>
          <a:noFill/>
          <a:ln>
            <a:noFill/>
          </a:ln>
        </p:spPr>
      </p:pic>
      <p:pic>
        <p:nvPicPr>
          <p:cNvPr id="22" name="Shape 22"/>
          <p:cNvPicPr preferRelativeResize="0"/>
          <p:nvPr/>
        </p:nvPicPr>
        <p:blipFill rotWithShape="1">
          <a:blip r:embed="rId3">
            <a:alphaModFix/>
          </a:blip>
          <a:srcRect/>
          <a:stretch/>
        </p:blipFill>
        <p:spPr>
          <a:xfrm>
            <a:off x="633045" y="533400"/>
            <a:ext cx="4876799" cy="859167"/>
          </a:xfrm>
          <a:prstGeom prst="rect">
            <a:avLst/>
          </a:prstGeom>
          <a:noFill/>
          <a:ln>
            <a:noFill/>
          </a:ln>
        </p:spPr>
      </p:pic>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914400"/>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457200" y="2133600"/>
            <a:ext cx="8229600" cy="3992562"/>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US" smtClean="0"/>
              <a:t>Jubail International School</a:t>
            </a:r>
            <a:endParaRPr/>
          </a:p>
        </p:txBody>
      </p:sp>
      <p:sp>
        <p:nvSpPr>
          <p:cNvPr id="28" name="Shape 2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a:t>
            </a:fld>
            <a:endParaRPr lang="en-US" sz="1200" b="0" i="0" u="none" strike="noStrike" cap="none">
              <a:solidFill>
                <a:srgbClr val="888888"/>
              </a:solidFill>
              <a:latin typeface="Calibri"/>
              <a:ea typeface="Calibri"/>
              <a:cs typeface="Calibri"/>
              <a:sym typeface="Calibri"/>
            </a:endParaRPr>
          </a:p>
        </p:txBody>
      </p:sp>
      <p:pic>
        <p:nvPicPr>
          <p:cNvPr id="29" name="Shape 29"/>
          <p:cNvPicPr preferRelativeResize="0"/>
          <p:nvPr/>
        </p:nvPicPr>
        <p:blipFill rotWithShape="1">
          <a:blip r:embed="rId2">
            <a:alphaModFix/>
          </a:blip>
          <a:srcRect/>
          <a:stretch/>
        </p:blipFill>
        <p:spPr>
          <a:xfrm>
            <a:off x="457200" y="337414"/>
            <a:ext cx="2895600" cy="510130"/>
          </a:xfrm>
          <a:prstGeom prst="rect">
            <a:avLst/>
          </a:prstGeom>
          <a:noFill/>
          <a:ln>
            <a:noFill/>
          </a:ln>
        </p:spPr>
      </p:pic>
      <p:pic>
        <p:nvPicPr>
          <p:cNvPr id="30" name="Shape 30"/>
          <p:cNvPicPr preferRelativeResize="0"/>
          <p:nvPr/>
        </p:nvPicPr>
        <p:blipFill rotWithShape="1">
          <a:blip r:embed="rId3">
            <a:alphaModFix/>
          </a:blip>
          <a:srcRect t="69071"/>
          <a:stretch/>
        </p:blipFill>
        <p:spPr>
          <a:xfrm>
            <a:off x="1371600" y="3762962"/>
            <a:ext cx="7772400" cy="3110947"/>
          </a:xfrm>
          <a:prstGeom prst="rect">
            <a:avLst/>
          </a:prstGeom>
          <a:noFill/>
          <a:ln>
            <a:noFill/>
          </a:ln>
        </p:spPr>
      </p:pic>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44639" y="913655"/>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3" name="Shape 33"/>
          <p:cNvSpPr txBox="1">
            <a:spLocks noGrp="1"/>
          </p:cNvSpPr>
          <p:nvPr>
            <p:ph type="body" idx="1"/>
          </p:nvPr>
        </p:nvSpPr>
        <p:spPr>
          <a:xfrm>
            <a:off x="457200" y="2209800"/>
            <a:ext cx="4038599" cy="39163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body" idx="2"/>
          </p:nvPr>
        </p:nvSpPr>
        <p:spPr>
          <a:xfrm>
            <a:off x="4648200" y="2209800"/>
            <a:ext cx="4038599" cy="39163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US" smtClean="0"/>
              <a:t>Jubail International School</a:t>
            </a:r>
            <a:endParaRPr/>
          </a:p>
        </p:txBody>
      </p:sp>
      <p:sp>
        <p:nvSpPr>
          <p:cNvPr id="37" name="Shape 3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a:t>
            </a:fld>
            <a:endParaRPr lang="en-US" sz="1200" b="0" i="0" u="none" strike="noStrike" cap="none">
              <a:solidFill>
                <a:srgbClr val="888888"/>
              </a:solidFill>
              <a:latin typeface="Calibri"/>
              <a:ea typeface="Calibri"/>
              <a:cs typeface="Calibri"/>
              <a:sym typeface="Calibri"/>
            </a:endParaRPr>
          </a:p>
        </p:txBody>
      </p:sp>
      <p:pic>
        <p:nvPicPr>
          <p:cNvPr id="38" name="Shape 38"/>
          <p:cNvPicPr preferRelativeResize="0"/>
          <p:nvPr/>
        </p:nvPicPr>
        <p:blipFill rotWithShape="1">
          <a:blip r:embed="rId2">
            <a:alphaModFix/>
          </a:blip>
          <a:srcRect t="69071"/>
          <a:stretch/>
        </p:blipFill>
        <p:spPr>
          <a:xfrm>
            <a:off x="1371600" y="3755426"/>
            <a:ext cx="7772400" cy="3110947"/>
          </a:xfrm>
          <a:prstGeom prst="rect">
            <a:avLst/>
          </a:prstGeom>
          <a:noFill/>
          <a:ln>
            <a:noFill/>
          </a:ln>
        </p:spPr>
      </p:pic>
      <p:pic>
        <p:nvPicPr>
          <p:cNvPr id="39" name="Shape 39"/>
          <p:cNvPicPr preferRelativeResize="0"/>
          <p:nvPr/>
        </p:nvPicPr>
        <p:blipFill rotWithShape="1">
          <a:blip r:embed="rId3">
            <a:alphaModFix/>
          </a:blip>
          <a:srcRect/>
          <a:stretch/>
        </p:blipFill>
        <p:spPr>
          <a:xfrm>
            <a:off x="457200" y="337414"/>
            <a:ext cx="2895600" cy="510130"/>
          </a:xfrm>
          <a:prstGeom prst="rect">
            <a:avLst/>
          </a:prstGeom>
          <a:noFill/>
          <a:ln>
            <a:noFill/>
          </a:ln>
        </p:spPr>
      </p:pic>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43" name="Shape 4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US" smtClean="0"/>
              <a:t>Jubail International School</a:t>
            </a:r>
            <a:endParaRPr/>
          </a:p>
        </p:txBody>
      </p:sp>
      <p:sp>
        <p:nvSpPr>
          <p:cNvPr id="45" name="Shape 4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pic>
        <p:nvPicPr>
          <p:cNvPr id="46" name="Shape 46"/>
          <p:cNvPicPr preferRelativeResize="0"/>
          <p:nvPr/>
        </p:nvPicPr>
        <p:blipFill rotWithShape="1">
          <a:blip r:embed="rId2">
            <a:alphaModFix/>
          </a:blip>
          <a:srcRect t="69071"/>
          <a:stretch/>
        </p:blipFill>
        <p:spPr>
          <a:xfrm>
            <a:off x="1371600" y="3755426"/>
            <a:ext cx="7772400" cy="3110947"/>
          </a:xfrm>
          <a:prstGeom prst="rect">
            <a:avLst/>
          </a:prstGeom>
          <a:noFill/>
          <a:ln>
            <a:noFill/>
          </a:ln>
        </p:spPr>
      </p:pic>
      <p:pic>
        <p:nvPicPr>
          <p:cNvPr id="47" name="Shape 47"/>
          <p:cNvPicPr preferRelativeResize="0"/>
          <p:nvPr/>
        </p:nvPicPr>
        <p:blipFill rotWithShape="1">
          <a:blip r:embed="rId3">
            <a:alphaModFix/>
          </a:blip>
          <a:srcRect/>
          <a:stretch/>
        </p:blipFill>
        <p:spPr>
          <a:xfrm>
            <a:off x="457200" y="337414"/>
            <a:ext cx="2895600" cy="510130"/>
          </a:xfrm>
          <a:prstGeom prst="rect">
            <a:avLst/>
          </a:prstGeom>
          <a:noFill/>
          <a:ln>
            <a:noFill/>
          </a:ln>
        </p:spPr>
      </p:pic>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847545"/>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0" name="Shape 50"/>
          <p:cNvSpPr txBox="1">
            <a:spLocks noGrp="1"/>
          </p:cNvSpPr>
          <p:nvPr>
            <p:ph type="body" idx="1"/>
          </p:nvPr>
        </p:nvSpPr>
        <p:spPr>
          <a:xfrm>
            <a:off x="459712" y="2057400"/>
            <a:ext cx="4040187"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body" idx="2"/>
          </p:nvPr>
        </p:nvSpPr>
        <p:spPr>
          <a:xfrm>
            <a:off x="457200" y="2743199"/>
            <a:ext cx="4040187" cy="3382962"/>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3"/>
          </p:nvPr>
        </p:nvSpPr>
        <p:spPr>
          <a:xfrm>
            <a:off x="4648200" y="2057400"/>
            <a:ext cx="4041774"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4"/>
          </p:nvPr>
        </p:nvSpPr>
        <p:spPr>
          <a:xfrm>
            <a:off x="4645025" y="2743199"/>
            <a:ext cx="4041774" cy="3382962"/>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US" smtClean="0"/>
              <a:t>Jubail International School</a:t>
            </a:r>
            <a:endParaRPr/>
          </a:p>
        </p:txBody>
      </p:sp>
      <p:sp>
        <p:nvSpPr>
          <p:cNvPr id="56" name="Shape 5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pic>
        <p:nvPicPr>
          <p:cNvPr id="57" name="Shape 57"/>
          <p:cNvPicPr preferRelativeResize="0"/>
          <p:nvPr/>
        </p:nvPicPr>
        <p:blipFill rotWithShape="1">
          <a:blip r:embed="rId2">
            <a:alphaModFix/>
          </a:blip>
          <a:srcRect t="69071"/>
          <a:stretch/>
        </p:blipFill>
        <p:spPr>
          <a:xfrm>
            <a:off x="1371600" y="3755426"/>
            <a:ext cx="7772400" cy="3110947"/>
          </a:xfrm>
          <a:prstGeom prst="rect">
            <a:avLst/>
          </a:prstGeom>
          <a:noFill/>
          <a:ln>
            <a:noFill/>
          </a:ln>
        </p:spPr>
      </p:pic>
      <p:pic>
        <p:nvPicPr>
          <p:cNvPr id="58" name="Shape 58"/>
          <p:cNvPicPr preferRelativeResize="0"/>
          <p:nvPr/>
        </p:nvPicPr>
        <p:blipFill rotWithShape="1">
          <a:blip r:embed="rId3">
            <a:alphaModFix/>
          </a:blip>
          <a:srcRect/>
          <a:stretch/>
        </p:blipFill>
        <p:spPr>
          <a:xfrm>
            <a:off x="457200" y="337414"/>
            <a:ext cx="2895600" cy="510130"/>
          </a:xfrm>
          <a:prstGeom prst="rect">
            <a:avLst/>
          </a:prstGeom>
          <a:noFill/>
          <a:ln>
            <a:noFill/>
          </a:ln>
        </p:spPr>
      </p:pic>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878528"/>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1" name="Shape 6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US" smtClean="0"/>
              <a:t>Jubail International School</a:t>
            </a:r>
            <a:endParaRPr/>
          </a:p>
        </p:txBody>
      </p:sp>
      <p:sp>
        <p:nvSpPr>
          <p:cNvPr id="63" name="Shape 6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pic>
        <p:nvPicPr>
          <p:cNvPr id="64" name="Shape 64"/>
          <p:cNvPicPr preferRelativeResize="0"/>
          <p:nvPr/>
        </p:nvPicPr>
        <p:blipFill rotWithShape="1">
          <a:blip r:embed="rId2">
            <a:alphaModFix/>
          </a:blip>
          <a:srcRect t="69071"/>
          <a:stretch/>
        </p:blipFill>
        <p:spPr>
          <a:xfrm>
            <a:off x="1371600" y="3755426"/>
            <a:ext cx="7772400" cy="3110947"/>
          </a:xfrm>
          <a:prstGeom prst="rect">
            <a:avLst/>
          </a:prstGeom>
          <a:noFill/>
          <a:ln>
            <a:noFill/>
          </a:ln>
        </p:spPr>
      </p:pic>
      <p:pic>
        <p:nvPicPr>
          <p:cNvPr id="65" name="Shape 65"/>
          <p:cNvPicPr preferRelativeResize="0"/>
          <p:nvPr/>
        </p:nvPicPr>
        <p:blipFill rotWithShape="1">
          <a:blip r:embed="rId3">
            <a:alphaModFix/>
          </a:blip>
          <a:srcRect/>
          <a:stretch/>
        </p:blipFill>
        <p:spPr>
          <a:xfrm>
            <a:off x="457200" y="337414"/>
            <a:ext cx="2895600" cy="510130"/>
          </a:xfrm>
          <a:prstGeom prst="rect">
            <a:avLst/>
          </a:prstGeom>
          <a:noFill/>
          <a:ln>
            <a:noFill/>
          </a:ln>
        </p:spPr>
      </p:pic>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6"/>
        <p:cNvGrpSpPr/>
        <p:nvPr/>
      </p:nvGrpSpPr>
      <p:grpSpPr>
        <a:xfrm>
          <a:off x="0" y="0"/>
          <a:ext cx="0" cy="0"/>
          <a:chOff x="0" y="0"/>
          <a:chExt cx="0" cy="0"/>
        </a:xfrm>
      </p:grpSpPr>
      <p:sp>
        <p:nvSpPr>
          <p:cNvPr id="67" name="Shape 6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US" smtClean="0"/>
              <a:t>Jubail International School</a:t>
            </a:r>
            <a:endParaRPr/>
          </a:p>
        </p:txBody>
      </p:sp>
      <p:sp>
        <p:nvSpPr>
          <p:cNvPr id="69" name="Shape 6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pic>
        <p:nvPicPr>
          <p:cNvPr id="70" name="Shape 70"/>
          <p:cNvPicPr preferRelativeResize="0"/>
          <p:nvPr/>
        </p:nvPicPr>
        <p:blipFill rotWithShape="1">
          <a:blip r:embed="rId2">
            <a:alphaModFix/>
          </a:blip>
          <a:srcRect t="69071"/>
          <a:stretch/>
        </p:blipFill>
        <p:spPr>
          <a:xfrm>
            <a:off x="1371600" y="3755426"/>
            <a:ext cx="7772400" cy="3110947"/>
          </a:xfrm>
          <a:prstGeom prst="rect">
            <a:avLst/>
          </a:prstGeom>
          <a:noFill/>
          <a:ln>
            <a:noFill/>
          </a:ln>
        </p:spPr>
      </p:pic>
      <p:pic>
        <p:nvPicPr>
          <p:cNvPr id="71" name="Shape 71"/>
          <p:cNvPicPr preferRelativeResize="0"/>
          <p:nvPr/>
        </p:nvPicPr>
        <p:blipFill rotWithShape="1">
          <a:blip r:embed="rId3">
            <a:alphaModFix/>
          </a:blip>
          <a:srcRect/>
          <a:stretch/>
        </p:blipFill>
        <p:spPr>
          <a:xfrm>
            <a:off x="457200" y="337414"/>
            <a:ext cx="2895600" cy="510130"/>
          </a:xfrm>
          <a:prstGeom prst="rect">
            <a:avLst/>
          </a:prstGeom>
          <a:noFill/>
          <a:ln>
            <a:noFill/>
          </a:ln>
        </p:spPr>
      </p:pic>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858432"/>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2537618" y="-23018"/>
            <a:ext cx="4068763"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US" smtClean="0"/>
              <a:t>Jubail International School</a:t>
            </a:r>
            <a:endParaRPr/>
          </a:p>
        </p:txBody>
      </p:sp>
      <p:sp>
        <p:nvSpPr>
          <p:cNvPr id="77" name="Shape 7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pic>
        <p:nvPicPr>
          <p:cNvPr id="78" name="Shape 78"/>
          <p:cNvPicPr preferRelativeResize="0"/>
          <p:nvPr/>
        </p:nvPicPr>
        <p:blipFill rotWithShape="1">
          <a:blip r:embed="rId2">
            <a:alphaModFix/>
          </a:blip>
          <a:srcRect t="69071"/>
          <a:stretch/>
        </p:blipFill>
        <p:spPr>
          <a:xfrm>
            <a:off x="1371600" y="3755426"/>
            <a:ext cx="7772400" cy="3110947"/>
          </a:xfrm>
          <a:prstGeom prst="rect">
            <a:avLst/>
          </a:prstGeom>
          <a:noFill/>
          <a:ln>
            <a:noFill/>
          </a:ln>
        </p:spPr>
      </p:pic>
      <p:pic>
        <p:nvPicPr>
          <p:cNvPr id="79" name="Shape 79"/>
          <p:cNvPicPr preferRelativeResize="0"/>
          <p:nvPr/>
        </p:nvPicPr>
        <p:blipFill rotWithShape="1">
          <a:blip r:embed="rId3">
            <a:alphaModFix/>
          </a:blip>
          <a:srcRect/>
          <a:stretch/>
        </p:blipFill>
        <p:spPr>
          <a:xfrm>
            <a:off x="457200" y="337414"/>
            <a:ext cx="2895600" cy="510130"/>
          </a:xfrm>
          <a:prstGeom prst="rect">
            <a:avLst/>
          </a:prstGeom>
          <a:noFill/>
          <a:ln>
            <a:noFill/>
          </a:ln>
        </p:spPr>
      </p:pic>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2" name="Shape 82"/>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US" smtClean="0"/>
              <a:t>Jubail International School</a:t>
            </a:r>
            <a:endParaRPr/>
          </a:p>
        </p:txBody>
      </p:sp>
      <p:sp>
        <p:nvSpPr>
          <p:cNvPr id="85" name="Shape 8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pic>
        <p:nvPicPr>
          <p:cNvPr id="86" name="Shape 86"/>
          <p:cNvPicPr preferRelativeResize="0"/>
          <p:nvPr/>
        </p:nvPicPr>
        <p:blipFill rotWithShape="1">
          <a:blip r:embed="rId2">
            <a:alphaModFix/>
          </a:blip>
          <a:srcRect t="69071"/>
          <a:stretch/>
        </p:blipFill>
        <p:spPr>
          <a:xfrm>
            <a:off x="1371600" y="3755426"/>
            <a:ext cx="7772400" cy="3110947"/>
          </a:xfrm>
          <a:prstGeom prst="rect">
            <a:avLst/>
          </a:prstGeom>
          <a:noFill/>
          <a:ln>
            <a:noFill/>
          </a:ln>
        </p:spPr>
      </p:pic>
      <p:pic>
        <p:nvPicPr>
          <p:cNvPr id="87" name="Shape 87"/>
          <p:cNvPicPr preferRelativeResize="0"/>
          <p:nvPr/>
        </p:nvPicPr>
        <p:blipFill rotWithShape="1">
          <a:blip r:embed="rId3">
            <a:alphaModFix/>
          </a:blip>
          <a:srcRect/>
          <a:stretch/>
        </p:blipFill>
        <p:spPr>
          <a:xfrm>
            <a:off x="457200" y="337414"/>
            <a:ext cx="2895600" cy="510130"/>
          </a:xfrm>
          <a:prstGeom prst="rect">
            <a:avLst/>
          </a:prstGeom>
          <a:noFill/>
          <a:ln>
            <a:noFill/>
          </a:ln>
        </p:spPr>
      </p:pic>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US" smtClean="0"/>
              <a:t>Jubail International School</a:t>
            </a:r>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spd="slow">
    <p:pull/>
  </p:transition>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381000" y="3810000"/>
            <a:ext cx="8534400" cy="2819400"/>
          </a:xfrm>
          <a:prstGeom prst="rect">
            <a:avLst/>
          </a:prstGeom>
          <a:noFill/>
          <a:ln w="38100">
            <a:solidFill>
              <a:srgbClr val="C00000"/>
            </a:solid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000" b="1" i="0" u="none" strike="noStrike" cap="none" dirty="0" smtClean="0">
                <a:solidFill>
                  <a:srgbClr val="002060"/>
                </a:solidFill>
                <a:sym typeface="Calibri"/>
              </a:rPr>
              <a:t>Sustainable Development Goals</a:t>
            </a:r>
            <a:r>
              <a:rPr lang="en-US" sz="4000" b="1" dirty="0">
                <a:solidFill>
                  <a:srgbClr val="002060"/>
                </a:solidFill>
              </a:rPr>
              <a:t> </a:t>
            </a:r>
            <a:r>
              <a:rPr lang="en-US" sz="4000" b="1" dirty="0" smtClean="0">
                <a:solidFill>
                  <a:srgbClr val="002060"/>
                </a:solidFill>
              </a:rPr>
              <a:t/>
            </a:r>
            <a:br>
              <a:rPr lang="en-US" sz="4000" b="1" dirty="0" smtClean="0">
                <a:solidFill>
                  <a:srgbClr val="002060"/>
                </a:solidFill>
              </a:rPr>
            </a:br>
            <a:r>
              <a:rPr lang="en-US" sz="4000" b="1" dirty="0" smtClean="0">
                <a:solidFill>
                  <a:srgbClr val="002060"/>
                </a:solidFill>
              </a:rPr>
              <a:t>Awareness Campaign </a:t>
            </a:r>
            <a:br>
              <a:rPr lang="en-US" sz="4000" b="1" dirty="0" smtClean="0">
                <a:solidFill>
                  <a:srgbClr val="002060"/>
                </a:solidFill>
              </a:rPr>
            </a:br>
            <a:r>
              <a:rPr lang="en-US" sz="2800" dirty="0" smtClean="0">
                <a:solidFill>
                  <a:srgbClr val="002060"/>
                </a:solidFill>
              </a:rPr>
              <a:t>in the students of </a:t>
            </a:r>
            <a:br>
              <a:rPr lang="en-US" sz="2800" dirty="0" smtClean="0">
                <a:solidFill>
                  <a:srgbClr val="002060"/>
                </a:solidFill>
              </a:rPr>
            </a:br>
            <a:r>
              <a:rPr lang="en-US" sz="4000" b="1" dirty="0" smtClean="0">
                <a:solidFill>
                  <a:srgbClr val="002060"/>
                </a:solidFill>
              </a:rPr>
              <a:t>Jubail International School</a:t>
            </a:r>
            <a:endParaRPr lang="en-US" sz="4000" b="1" i="0" u="none" strike="noStrike" cap="none" dirty="0">
              <a:solidFill>
                <a:srgbClr val="002060"/>
              </a:solidFill>
              <a:sym typeface="Calibri"/>
            </a:endParaRPr>
          </a:p>
        </p:txBody>
      </p:sp>
      <p:sp>
        <p:nvSpPr>
          <p:cNvPr id="5" name="Shape 92"/>
          <p:cNvSpPr txBox="1">
            <a:spLocks/>
          </p:cNvSpPr>
          <p:nvPr/>
        </p:nvSpPr>
        <p:spPr>
          <a:xfrm>
            <a:off x="990600" y="1828800"/>
            <a:ext cx="7010400" cy="1371599"/>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buSzPct val="25000"/>
            </a:pPr>
            <a:r>
              <a:rPr lang="en-US" sz="3200" b="1" dirty="0" smtClean="0"/>
              <a:t>Changing the World</a:t>
            </a:r>
          </a:p>
          <a:p>
            <a:pPr algn="ctr">
              <a:buSzPct val="25000"/>
            </a:pPr>
            <a:r>
              <a:rPr lang="en-US" sz="3200" b="1" dirty="0" smtClean="0"/>
              <a:t>Starts from Our School</a:t>
            </a:r>
            <a:endParaRPr lang="en-US" sz="3200" b="1" dirty="0"/>
          </a:p>
        </p:txBody>
      </p:sp>
      <p:pic>
        <p:nvPicPr>
          <p:cNvPr id="6" name="Picture 5"/>
          <p:cNvPicPr/>
          <p:nvPr/>
        </p:nvPicPr>
        <p:blipFill>
          <a:blip r:embed="rId3">
            <a:extLst>
              <a:ext uri="{28A0092B-C50C-407E-A947-70E740481C1C}">
                <a14:useLocalDpi xmlns:a14="http://schemas.microsoft.com/office/drawing/2010/main" xmlns="" val="0"/>
              </a:ext>
            </a:extLst>
          </a:blip>
          <a:stretch>
            <a:fillRect/>
          </a:stretch>
        </p:blipFill>
        <p:spPr>
          <a:xfrm>
            <a:off x="6477000" y="609600"/>
            <a:ext cx="2581275" cy="742950"/>
          </a:xfrm>
          <a:prstGeom prst="rect">
            <a:avLst/>
          </a:prstGeom>
        </p:spPr>
      </p:pic>
    </p:spTree>
    <p:extLst>
      <p:ext uri="{BB962C8B-B14F-4D97-AF65-F5344CB8AC3E}">
        <p14:creationId xmlns:p14="http://schemas.microsoft.com/office/powerpoint/2010/main" xmlns="" val="1771970189"/>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444639" y="913655"/>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3200" b="0" i="0" u="none" strike="noStrike" cap="none">
                <a:solidFill>
                  <a:schemeClr val="dk1"/>
                </a:solidFill>
                <a:latin typeface="Calibri"/>
                <a:ea typeface="Calibri"/>
                <a:cs typeface="Calibri"/>
                <a:sym typeface="Calibri"/>
              </a:rPr>
              <a:t>Goal 1: End poverty in all its forms everywhere</a:t>
            </a:r>
          </a:p>
        </p:txBody>
      </p:sp>
      <p:pic>
        <p:nvPicPr>
          <p:cNvPr id="2" name="Picture 1"/>
          <p:cNvPicPr>
            <a:picLocks noChangeAspect="1"/>
          </p:cNvPicPr>
          <p:nvPr/>
        </p:nvPicPr>
        <p:blipFill>
          <a:blip r:embed="rId3"/>
          <a:stretch>
            <a:fillRect/>
          </a:stretch>
        </p:blipFill>
        <p:spPr>
          <a:xfrm>
            <a:off x="4664438" y="2203553"/>
            <a:ext cx="3869962" cy="3922609"/>
          </a:xfrm>
          <a:prstGeom prst="rect">
            <a:avLst/>
          </a:prstGeom>
        </p:spPr>
      </p:pic>
      <p:sp>
        <p:nvSpPr>
          <p:cNvPr id="182" name="Shape 182"/>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dirty="0" smtClean="0">
                <a:solidFill>
                  <a:srgbClr val="888888"/>
                </a:solidFill>
                <a:latin typeface="Calibri"/>
                <a:ea typeface="Calibri"/>
                <a:cs typeface="Calibri"/>
                <a:sym typeface="Calibri"/>
              </a:rPr>
              <a:t>Jubail International School</a:t>
            </a:r>
            <a:endParaRPr lang="en-US" sz="1200" b="0" i="0" u="none" strike="noStrike" cap="none" dirty="0">
              <a:solidFill>
                <a:srgbClr val="888888"/>
              </a:solidFill>
              <a:latin typeface="Calibri"/>
              <a:ea typeface="Calibri"/>
              <a:cs typeface="Calibri"/>
              <a:sym typeface="Calibri"/>
            </a:endParaRPr>
          </a:p>
        </p:txBody>
      </p:sp>
      <p:sp>
        <p:nvSpPr>
          <p:cNvPr id="183" name="Shape 1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10</a:t>
            </a:fld>
            <a:endParaRPr lang="en-US" sz="1200" b="0" i="0" u="none" strike="noStrike" cap="none">
              <a:solidFill>
                <a:srgbClr val="888888"/>
              </a:solidFill>
              <a:latin typeface="Calibri"/>
              <a:ea typeface="Calibri"/>
              <a:cs typeface="Calibri"/>
              <a:sym typeface="Calibri"/>
            </a:endParaRPr>
          </a:p>
        </p:txBody>
      </p:sp>
      <p:pic>
        <p:nvPicPr>
          <p:cNvPr id="184" name="Shape 184"/>
          <p:cNvPicPr preferRelativeResize="0">
            <a:picLocks noGrp="1"/>
          </p:cNvPicPr>
          <p:nvPr>
            <p:ph type="body" idx="1"/>
          </p:nvPr>
        </p:nvPicPr>
        <p:blipFill rotWithShape="1">
          <a:blip r:embed="rId4">
            <a:alphaModFix/>
          </a:blip>
          <a:srcRect/>
          <a:stretch/>
        </p:blipFill>
        <p:spPr>
          <a:xfrm>
            <a:off x="518318" y="2209800"/>
            <a:ext cx="3916363" cy="3916363"/>
          </a:xfrm>
          <a:prstGeom prst="rect">
            <a:avLst/>
          </a:prstGeom>
          <a:noFill/>
          <a:ln>
            <a:noFill/>
          </a:ln>
        </p:spPr>
      </p:pic>
      <p:pic>
        <p:nvPicPr>
          <p:cNvPr id="7" name="Picture 6"/>
          <p:cNvPicPr/>
          <p:nvPr/>
        </p:nvPicPr>
        <p:blipFill>
          <a:blip r:embed="rId5">
            <a:extLst>
              <a:ext uri="{28A0092B-C50C-407E-A947-70E740481C1C}">
                <a14:useLocalDpi xmlns:a14="http://schemas.microsoft.com/office/drawing/2010/main" xmlns="" val="0"/>
              </a:ext>
            </a:extLst>
          </a:blip>
          <a:stretch>
            <a:fillRect/>
          </a:stretch>
        </p:blipFill>
        <p:spPr>
          <a:xfrm>
            <a:off x="6329361" y="227014"/>
            <a:ext cx="2581275" cy="762000"/>
          </a:xfrm>
          <a:prstGeom prst="rect">
            <a:avLst/>
          </a:prstGeom>
        </p:spPr>
      </p:pic>
    </p:spTree>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444638" y="913655"/>
            <a:ext cx="8394561"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2800" b="0" i="0" u="none" strike="noStrike" cap="none">
                <a:solidFill>
                  <a:schemeClr val="dk1"/>
                </a:solidFill>
                <a:latin typeface="Calibri"/>
                <a:ea typeface="Calibri"/>
                <a:cs typeface="Calibri"/>
                <a:sym typeface="Calibri"/>
              </a:rPr>
              <a:t>Goal 2: End hunger, achieve food security and improved nutrition and promote sustainable agriculture</a:t>
            </a:r>
          </a:p>
        </p:txBody>
      </p:sp>
      <p:pic>
        <p:nvPicPr>
          <p:cNvPr id="2" name="Picture 1"/>
          <p:cNvPicPr>
            <a:picLocks noChangeAspect="1"/>
          </p:cNvPicPr>
          <p:nvPr/>
        </p:nvPicPr>
        <p:blipFill>
          <a:blip r:embed="rId3"/>
          <a:stretch>
            <a:fillRect/>
          </a:stretch>
        </p:blipFill>
        <p:spPr>
          <a:xfrm>
            <a:off x="4665688" y="2209799"/>
            <a:ext cx="4038600" cy="3916363"/>
          </a:xfrm>
          <a:prstGeom prst="rect">
            <a:avLst/>
          </a:prstGeom>
        </p:spPr>
      </p:pic>
      <p:sp>
        <p:nvSpPr>
          <p:cNvPr id="192" name="Shape 192"/>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dirty="0" smtClean="0">
                <a:solidFill>
                  <a:srgbClr val="888888"/>
                </a:solidFill>
                <a:latin typeface="Calibri"/>
                <a:ea typeface="Calibri"/>
                <a:cs typeface="Calibri"/>
                <a:sym typeface="Calibri"/>
              </a:rPr>
              <a:t>Jubail International School</a:t>
            </a:r>
            <a:endParaRPr lang="en-US" sz="1200" b="0" i="0" u="none" strike="noStrike" cap="none" dirty="0">
              <a:solidFill>
                <a:srgbClr val="888888"/>
              </a:solidFill>
              <a:latin typeface="Calibri"/>
              <a:ea typeface="Calibri"/>
              <a:cs typeface="Calibri"/>
              <a:sym typeface="Calibri"/>
            </a:endParaRPr>
          </a:p>
        </p:txBody>
      </p:sp>
      <p:sp>
        <p:nvSpPr>
          <p:cNvPr id="193" name="Shape 19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11</a:t>
            </a:fld>
            <a:endParaRPr lang="en-US" sz="1200" b="0" i="0" u="none" strike="noStrike" cap="none">
              <a:solidFill>
                <a:srgbClr val="888888"/>
              </a:solidFill>
              <a:latin typeface="Calibri"/>
              <a:ea typeface="Calibri"/>
              <a:cs typeface="Calibri"/>
              <a:sym typeface="Calibri"/>
            </a:endParaRPr>
          </a:p>
        </p:txBody>
      </p:sp>
      <p:pic>
        <p:nvPicPr>
          <p:cNvPr id="194" name="Shape 194"/>
          <p:cNvPicPr preferRelativeResize="0">
            <a:picLocks noGrp="1"/>
          </p:cNvPicPr>
          <p:nvPr>
            <p:ph type="body" idx="1"/>
          </p:nvPr>
        </p:nvPicPr>
        <p:blipFill rotWithShape="1">
          <a:blip r:embed="rId4">
            <a:alphaModFix/>
          </a:blip>
          <a:srcRect/>
          <a:stretch/>
        </p:blipFill>
        <p:spPr>
          <a:xfrm>
            <a:off x="518318" y="2209800"/>
            <a:ext cx="3916363" cy="3916363"/>
          </a:xfrm>
          <a:prstGeom prst="rect">
            <a:avLst/>
          </a:prstGeom>
          <a:noFill/>
          <a:ln>
            <a:noFill/>
          </a:ln>
        </p:spPr>
      </p:pic>
      <p:pic>
        <p:nvPicPr>
          <p:cNvPr id="8" name="Picture 7"/>
          <p:cNvPicPr/>
          <p:nvPr/>
        </p:nvPicPr>
        <p:blipFill>
          <a:blip r:embed="rId5">
            <a:extLst>
              <a:ext uri="{28A0092B-C50C-407E-A947-70E740481C1C}">
                <a14:useLocalDpi xmlns:a14="http://schemas.microsoft.com/office/drawing/2010/main" xmlns="" val="0"/>
              </a:ext>
            </a:extLst>
          </a:blip>
          <a:stretch>
            <a:fillRect/>
          </a:stretch>
        </p:blipFill>
        <p:spPr>
          <a:xfrm>
            <a:off x="6329361" y="227014"/>
            <a:ext cx="2581275" cy="762000"/>
          </a:xfrm>
          <a:prstGeom prst="rect">
            <a:avLst/>
          </a:prstGeom>
        </p:spPr>
      </p:pic>
    </p:spTree>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444639" y="913655"/>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3200" b="0" i="0" u="none" strike="noStrike" cap="none">
                <a:solidFill>
                  <a:schemeClr val="dk1"/>
                </a:solidFill>
                <a:latin typeface="Calibri"/>
                <a:ea typeface="Calibri"/>
                <a:cs typeface="Calibri"/>
                <a:sym typeface="Calibri"/>
              </a:rPr>
              <a:t>Goal 3: Ensure healthy lives and promote well-being for all at all ages</a:t>
            </a:r>
          </a:p>
        </p:txBody>
      </p:sp>
      <p:pic>
        <p:nvPicPr>
          <p:cNvPr id="2" name="Picture 1"/>
          <p:cNvPicPr>
            <a:picLocks noChangeAspect="1"/>
          </p:cNvPicPr>
          <p:nvPr/>
        </p:nvPicPr>
        <p:blipFill>
          <a:blip r:embed="rId3"/>
          <a:stretch>
            <a:fillRect/>
          </a:stretch>
        </p:blipFill>
        <p:spPr>
          <a:xfrm>
            <a:off x="4838699" y="2209800"/>
            <a:ext cx="3835539" cy="3916363"/>
          </a:xfrm>
          <a:prstGeom prst="rect">
            <a:avLst/>
          </a:prstGeom>
        </p:spPr>
      </p:pic>
      <p:sp>
        <p:nvSpPr>
          <p:cNvPr id="202" name="Shape 202"/>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dirty="0" smtClean="0">
                <a:solidFill>
                  <a:srgbClr val="888888"/>
                </a:solidFill>
                <a:latin typeface="Calibri"/>
                <a:ea typeface="Calibri"/>
                <a:cs typeface="Calibri"/>
                <a:sym typeface="Calibri"/>
              </a:rPr>
              <a:t>Jubail International School</a:t>
            </a:r>
            <a:endParaRPr lang="en-US" sz="1200" b="0" i="0" u="none" strike="noStrike" cap="none" dirty="0">
              <a:solidFill>
                <a:srgbClr val="888888"/>
              </a:solidFill>
              <a:latin typeface="Calibri"/>
              <a:ea typeface="Calibri"/>
              <a:cs typeface="Calibri"/>
              <a:sym typeface="Calibri"/>
            </a:endParaRPr>
          </a:p>
        </p:txBody>
      </p:sp>
      <p:sp>
        <p:nvSpPr>
          <p:cNvPr id="203" name="Shape 20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12</a:t>
            </a:fld>
            <a:endParaRPr lang="en-US" sz="1200" b="0" i="0" u="none" strike="noStrike" cap="none">
              <a:solidFill>
                <a:srgbClr val="888888"/>
              </a:solidFill>
              <a:latin typeface="Calibri"/>
              <a:ea typeface="Calibri"/>
              <a:cs typeface="Calibri"/>
              <a:sym typeface="Calibri"/>
            </a:endParaRPr>
          </a:p>
        </p:txBody>
      </p:sp>
      <p:pic>
        <p:nvPicPr>
          <p:cNvPr id="204" name="Shape 204"/>
          <p:cNvPicPr preferRelativeResize="0">
            <a:picLocks noGrp="1"/>
          </p:cNvPicPr>
          <p:nvPr>
            <p:ph type="body" idx="1"/>
          </p:nvPr>
        </p:nvPicPr>
        <p:blipFill rotWithShape="1">
          <a:blip r:embed="rId4">
            <a:alphaModFix/>
          </a:blip>
          <a:srcRect/>
          <a:stretch/>
        </p:blipFill>
        <p:spPr>
          <a:xfrm>
            <a:off x="518318" y="2209800"/>
            <a:ext cx="3916363" cy="3916363"/>
          </a:xfrm>
          <a:prstGeom prst="rect">
            <a:avLst/>
          </a:prstGeom>
          <a:noFill/>
          <a:ln>
            <a:noFill/>
          </a:ln>
        </p:spPr>
      </p:pic>
      <p:pic>
        <p:nvPicPr>
          <p:cNvPr id="8" name="Picture 7"/>
          <p:cNvPicPr/>
          <p:nvPr/>
        </p:nvPicPr>
        <p:blipFill>
          <a:blip r:embed="rId5">
            <a:extLst>
              <a:ext uri="{28A0092B-C50C-407E-A947-70E740481C1C}">
                <a14:useLocalDpi xmlns:a14="http://schemas.microsoft.com/office/drawing/2010/main" xmlns="" val="0"/>
              </a:ext>
            </a:extLst>
          </a:blip>
          <a:stretch>
            <a:fillRect/>
          </a:stretch>
        </p:blipFill>
        <p:spPr>
          <a:xfrm>
            <a:off x="6329361" y="227014"/>
            <a:ext cx="2581275" cy="762000"/>
          </a:xfrm>
          <a:prstGeom prst="rect">
            <a:avLst/>
          </a:prstGeom>
        </p:spPr>
      </p:pic>
    </p:spTree>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444639" y="913655"/>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3200" b="0" i="0" u="none" strike="noStrike" cap="none">
                <a:solidFill>
                  <a:schemeClr val="dk1"/>
                </a:solidFill>
                <a:latin typeface="Calibri"/>
                <a:ea typeface="Calibri"/>
                <a:cs typeface="Calibri"/>
                <a:sym typeface="Calibri"/>
              </a:rPr>
              <a:t>Goal 4: Ensure inclusive and quality education for all and promote lifelong learning</a:t>
            </a:r>
          </a:p>
        </p:txBody>
      </p:sp>
      <p:pic>
        <p:nvPicPr>
          <p:cNvPr id="2" name="Picture 1"/>
          <p:cNvPicPr>
            <a:picLocks noChangeAspect="1"/>
          </p:cNvPicPr>
          <p:nvPr/>
        </p:nvPicPr>
        <p:blipFill>
          <a:blip r:embed="rId3"/>
          <a:stretch>
            <a:fillRect/>
          </a:stretch>
        </p:blipFill>
        <p:spPr>
          <a:xfrm>
            <a:off x="4807089" y="2209799"/>
            <a:ext cx="3867150" cy="3916363"/>
          </a:xfrm>
          <a:prstGeom prst="rect">
            <a:avLst/>
          </a:prstGeom>
        </p:spPr>
      </p:pic>
      <p:sp>
        <p:nvSpPr>
          <p:cNvPr id="212" name="Shape 212"/>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dirty="0" smtClean="0">
                <a:solidFill>
                  <a:srgbClr val="888888"/>
                </a:solidFill>
                <a:latin typeface="Calibri"/>
                <a:ea typeface="Calibri"/>
                <a:cs typeface="Calibri"/>
                <a:sym typeface="Calibri"/>
              </a:rPr>
              <a:t>Jubail International School</a:t>
            </a:r>
            <a:endParaRPr lang="en-US" sz="1200" b="0" i="0" u="none" strike="noStrike" cap="none" dirty="0">
              <a:solidFill>
                <a:srgbClr val="888888"/>
              </a:solidFill>
              <a:latin typeface="Calibri"/>
              <a:ea typeface="Calibri"/>
              <a:cs typeface="Calibri"/>
              <a:sym typeface="Calibri"/>
            </a:endParaRPr>
          </a:p>
        </p:txBody>
      </p:sp>
      <p:sp>
        <p:nvSpPr>
          <p:cNvPr id="213" name="Shape 21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13</a:t>
            </a:fld>
            <a:endParaRPr lang="en-US" sz="1200" b="0" i="0" u="none" strike="noStrike" cap="none">
              <a:solidFill>
                <a:srgbClr val="888888"/>
              </a:solidFill>
              <a:latin typeface="Calibri"/>
              <a:ea typeface="Calibri"/>
              <a:cs typeface="Calibri"/>
              <a:sym typeface="Calibri"/>
            </a:endParaRPr>
          </a:p>
        </p:txBody>
      </p:sp>
      <p:pic>
        <p:nvPicPr>
          <p:cNvPr id="214" name="Shape 214"/>
          <p:cNvPicPr preferRelativeResize="0">
            <a:picLocks noGrp="1"/>
          </p:cNvPicPr>
          <p:nvPr>
            <p:ph type="body" idx="1"/>
          </p:nvPr>
        </p:nvPicPr>
        <p:blipFill rotWithShape="1">
          <a:blip r:embed="rId4">
            <a:alphaModFix/>
          </a:blip>
          <a:srcRect/>
          <a:stretch/>
        </p:blipFill>
        <p:spPr>
          <a:xfrm>
            <a:off x="518318" y="2209800"/>
            <a:ext cx="3916363" cy="3916363"/>
          </a:xfrm>
          <a:prstGeom prst="rect">
            <a:avLst/>
          </a:prstGeom>
          <a:noFill/>
          <a:ln>
            <a:noFill/>
          </a:ln>
        </p:spPr>
      </p:pic>
      <p:pic>
        <p:nvPicPr>
          <p:cNvPr id="8" name="Picture 7"/>
          <p:cNvPicPr/>
          <p:nvPr/>
        </p:nvPicPr>
        <p:blipFill>
          <a:blip r:embed="rId5">
            <a:extLst>
              <a:ext uri="{28A0092B-C50C-407E-A947-70E740481C1C}">
                <a14:useLocalDpi xmlns:a14="http://schemas.microsoft.com/office/drawing/2010/main" xmlns="" val="0"/>
              </a:ext>
            </a:extLst>
          </a:blip>
          <a:stretch>
            <a:fillRect/>
          </a:stretch>
        </p:blipFill>
        <p:spPr>
          <a:xfrm>
            <a:off x="6329361" y="227014"/>
            <a:ext cx="2581275" cy="762000"/>
          </a:xfrm>
          <a:prstGeom prst="rect">
            <a:avLst/>
          </a:prstGeom>
        </p:spPr>
      </p:pic>
    </p:spTree>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444639" y="913655"/>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3200" b="0" i="0" u="none" strike="noStrike" cap="none">
                <a:solidFill>
                  <a:schemeClr val="dk1"/>
                </a:solidFill>
                <a:latin typeface="Calibri"/>
                <a:ea typeface="Calibri"/>
                <a:cs typeface="Calibri"/>
                <a:sym typeface="Calibri"/>
              </a:rPr>
              <a:t>Goal 5: Achieve gender equality and empower all women and girls</a:t>
            </a:r>
          </a:p>
        </p:txBody>
      </p:sp>
      <p:sp>
        <p:nvSpPr>
          <p:cNvPr id="222" name="Shape 222"/>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smtClean="0">
                <a:solidFill>
                  <a:srgbClr val="888888"/>
                </a:solidFill>
                <a:latin typeface="Calibri"/>
                <a:ea typeface="Calibri"/>
                <a:cs typeface="Calibri"/>
                <a:sym typeface="Calibri"/>
              </a:rPr>
              <a:t>Jubail International School</a:t>
            </a:r>
            <a:endParaRPr lang="en-US" sz="1200" b="0" i="0" u="none" strike="noStrike" cap="none">
              <a:solidFill>
                <a:srgbClr val="888888"/>
              </a:solidFill>
              <a:latin typeface="Calibri"/>
              <a:ea typeface="Calibri"/>
              <a:cs typeface="Calibri"/>
              <a:sym typeface="Calibri"/>
            </a:endParaRPr>
          </a:p>
        </p:txBody>
      </p:sp>
      <p:sp>
        <p:nvSpPr>
          <p:cNvPr id="223" name="Shape 22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14</a:t>
            </a:fld>
            <a:endParaRPr lang="en-US" sz="1200" b="0" i="0" u="none" strike="noStrike" cap="none">
              <a:solidFill>
                <a:srgbClr val="888888"/>
              </a:solidFill>
              <a:latin typeface="Calibri"/>
              <a:ea typeface="Calibri"/>
              <a:cs typeface="Calibri"/>
              <a:sym typeface="Calibri"/>
            </a:endParaRPr>
          </a:p>
        </p:txBody>
      </p:sp>
      <p:pic>
        <p:nvPicPr>
          <p:cNvPr id="224" name="Shape 224"/>
          <p:cNvPicPr preferRelativeResize="0">
            <a:picLocks noGrp="1"/>
          </p:cNvPicPr>
          <p:nvPr>
            <p:ph type="body" idx="1"/>
          </p:nvPr>
        </p:nvPicPr>
        <p:blipFill rotWithShape="1">
          <a:blip r:embed="rId3">
            <a:alphaModFix/>
          </a:blip>
          <a:srcRect/>
          <a:stretch/>
        </p:blipFill>
        <p:spPr>
          <a:xfrm>
            <a:off x="518318" y="2209800"/>
            <a:ext cx="3916363" cy="3916363"/>
          </a:xfrm>
          <a:prstGeom prst="rect">
            <a:avLst/>
          </a:prstGeom>
          <a:noFill/>
          <a:ln>
            <a:noFill/>
          </a:ln>
        </p:spPr>
      </p:pic>
      <p:pic>
        <p:nvPicPr>
          <p:cNvPr id="2" name="Picture 1"/>
          <p:cNvPicPr>
            <a:picLocks noChangeAspect="1"/>
          </p:cNvPicPr>
          <p:nvPr/>
        </p:nvPicPr>
        <p:blipFill>
          <a:blip r:embed="rId4"/>
          <a:stretch>
            <a:fillRect/>
          </a:stretch>
        </p:blipFill>
        <p:spPr>
          <a:xfrm>
            <a:off x="4585741" y="2209799"/>
            <a:ext cx="4305300" cy="3916363"/>
          </a:xfrm>
          <a:prstGeom prst="rect">
            <a:avLst/>
          </a:prstGeom>
        </p:spPr>
      </p:pic>
      <p:pic>
        <p:nvPicPr>
          <p:cNvPr id="8" name="Picture 7"/>
          <p:cNvPicPr/>
          <p:nvPr/>
        </p:nvPicPr>
        <p:blipFill>
          <a:blip r:embed="rId5">
            <a:extLst>
              <a:ext uri="{28A0092B-C50C-407E-A947-70E740481C1C}">
                <a14:useLocalDpi xmlns:a14="http://schemas.microsoft.com/office/drawing/2010/main" xmlns="" val="0"/>
              </a:ext>
            </a:extLst>
          </a:blip>
          <a:stretch>
            <a:fillRect/>
          </a:stretch>
        </p:blipFill>
        <p:spPr>
          <a:xfrm>
            <a:off x="6329361" y="227014"/>
            <a:ext cx="2581275" cy="762000"/>
          </a:xfrm>
          <a:prstGeom prst="rect">
            <a:avLst/>
          </a:prstGeom>
        </p:spPr>
      </p:pic>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444639" y="913655"/>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3600" b="0" i="0" u="none" strike="noStrike" cap="none" dirty="0">
                <a:solidFill>
                  <a:schemeClr val="dk1"/>
                </a:solidFill>
                <a:latin typeface="Calibri"/>
                <a:ea typeface="Calibri"/>
                <a:cs typeface="Calibri"/>
                <a:sym typeface="Calibri"/>
              </a:rPr>
              <a:t>Goal 6: Ensure access to water and sanitation for all</a:t>
            </a:r>
          </a:p>
        </p:txBody>
      </p:sp>
      <p:sp>
        <p:nvSpPr>
          <p:cNvPr id="233" name="Shape 233"/>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smtClean="0">
                <a:solidFill>
                  <a:srgbClr val="888888"/>
                </a:solidFill>
                <a:latin typeface="Calibri"/>
                <a:ea typeface="Calibri"/>
                <a:cs typeface="Calibri"/>
                <a:sym typeface="Calibri"/>
              </a:rPr>
              <a:t>Jubail International School</a:t>
            </a:r>
            <a:endParaRPr lang="en-US" sz="1200" b="0" i="0" u="none" strike="noStrike" cap="none">
              <a:solidFill>
                <a:srgbClr val="888888"/>
              </a:solidFill>
              <a:latin typeface="Calibri"/>
              <a:ea typeface="Calibri"/>
              <a:cs typeface="Calibri"/>
              <a:sym typeface="Calibri"/>
            </a:endParaRPr>
          </a:p>
        </p:txBody>
      </p:sp>
      <p:sp>
        <p:nvSpPr>
          <p:cNvPr id="234" name="Shape 23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15</a:t>
            </a:fld>
            <a:endParaRPr lang="en-US" sz="1200" b="0" i="0" u="none" strike="noStrike" cap="none">
              <a:solidFill>
                <a:srgbClr val="888888"/>
              </a:solidFill>
              <a:latin typeface="Calibri"/>
              <a:ea typeface="Calibri"/>
              <a:cs typeface="Calibri"/>
              <a:sym typeface="Calibri"/>
            </a:endParaRPr>
          </a:p>
        </p:txBody>
      </p:sp>
      <p:pic>
        <p:nvPicPr>
          <p:cNvPr id="235" name="Shape 235"/>
          <p:cNvPicPr preferRelativeResize="0">
            <a:picLocks noGrp="1"/>
          </p:cNvPicPr>
          <p:nvPr>
            <p:ph type="body" idx="1"/>
          </p:nvPr>
        </p:nvPicPr>
        <p:blipFill rotWithShape="1">
          <a:blip r:embed="rId3">
            <a:alphaModFix/>
          </a:blip>
          <a:srcRect/>
          <a:stretch/>
        </p:blipFill>
        <p:spPr>
          <a:xfrm>
            <a:off x="518318" y="2209800"/>
            <a:ext cx="3916363" cy="3916363"/>
          </a:xfrm>
          <a:prstGeom prst="rect">
            <a:avLst/>
          </a:prstGeom>
          <a:noFill/>
          <a:ln>
            <a:noFill/>
          </a:ln>
        </p:spPr>
      </p:pic>
      <p:pic>
        <p:nvPicPr>
          <p:cNvPr id="2" name="Picture 1"/>
          <p:cNvPicPr>
            <a:picLocks noChangeAspect="1"/>
          </p:cNvPicPr>
          <p:nvPr/>
        </p:nvPicPr>
        <p:blipFill>
          <a:blip r:embed="rId4"/>
          <a:stretch>
            <a:fillRect/>
          </a:stretch>
        </p:blipFill>
        <p:spPr>
          <a:xfrm>
            <a:off x="4695824" y="2209799"/>
            <a:ext cx="3990975" cy="3916363"/>
          </a:xfrm>
          <a:prstGeom prst="rect">
            <a:avLst/>
          </a:prstGeom>
        </p:spPr>
      </p:pic>
      <p:pic>
        <p:nvPicPr>
          <p:cNvPr id="9" name="Picture 8"/>
          <p:cNvPicPr/>
          <p:nvPr/>
        </p:nvPicPr>
        <p:blipFill>
          <a:blip r:embed="rId5">
            <a:extLst>
              <a:ext uri="{28A0092B-C50C-407E-A947-70E740481C1C}">
                <a14:useLocalDpi xmlns:a14="http://schemas.microsoft.com/office/drawing/2010/main" xmlns="" val="0"/>
              </a:ext>
            </a:extLst>
          </a:blip>
          <a:stretch>
            <a:fillRect/>
          </a:stretch>
        </p:blipFill>
        <p:spPr>
          <a:xfrm>
            <a:off x="6329361" y="227014"/>
            <a:ext cx="2581275" cy="762000"/>
          </a:xfrm>
          <a:prstGeom prst="rect">
            <a:avLst/>
          </a:prstGeom>
        </p:spPr>
      </p:pic>
    </p:spTree>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444639" y="913655"/>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3200" b="0" i="0" u="none" strike="noStrike" cap="none">
                <a:solidFill>
                  <a:schemeClr val="dk1"/>
                </a:solidFill>
                <a:latin typeface="Calibri"/>
                <a:ea typeface="Calibri"/>
                <a:cs typeface="Calibri"/>
                <a:sym typeface="Calibri"/>
              </a:rPr>
              <a:t>Goal 7: Ensure access to affordable, reliable, sustainable and modern energy for all</a:t>
            </a:r>
          </a:p>
        </p:txBody>
      </p:sp>
      <p:sp>
        <p:nvSpPr>
          <p:cNvPr id="243" name="Shape 243"/>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smtClean="0">
                <a:solidFill>
                  <a:srgbClr val="888888"/>
                </a:solidFill>
                <a:latin typeface="Calibri"/>
                <a:ea typeface="Calibri"/>
                <a:cs typeface="Calibri"/>
                <a:sym typeface="Calibri"/>
              </a:rPr>
              <a:t>Jubail International School</a:t>
            </a:r>
            <a:endParaRPr lang="en-US" sz="1200" b="0" i="0" u="none" strike="noStrike" cap="none">
              <a:solidFill>
                <a:srgbClr val="888888"/>
              </a:solidFill>
              <a:latin typeface="Calibri"/>
              <a:ea typeface="Calibri"/>
              <a:cs typeface="Calibri"/>
              <a:sym typeface="Calibri"/>
            </a:endParaRPr>
          </a:p>
        </p:txBody>
      </p:sp>
      <p:sp>
        <p:nvSpPr>
          <p:cNvPr id="244" name="Shape 24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16</a:t>
            </a:fld>
            <a:endParaRPr lang="en-US" sz="1200" b="0" i="0" u="none" strike="noStrike" cap="none">
              <a:solidFill>
                <a:srgbClr val="888888"/>
              </a:solidFill>
              <a:latin typeface="Calibri"/>
              <a:ea typeface="Calibri"/>
              <a:cs typeface="Calibri"/>
              <a:sym typeface="Calibri"/>
            </a:endParaRPr>
          </a:p>
        </p:txBody>
      </p:sp>
      <p:pic>
        <p:nvPicPr>
          <p:cNvPr id="245" name="Shape 245"/>
          <p:cNvPicPr preferRelativeResize="0">
            <a:picLocks noGrp="1"/>
          </p:cNvPicPr>
          <p:nvPr>
            <p:ph type="body" idx="1"/>
          </p:nvPr>
        </p:nvPicPr>
        <p:blipFill rotWithShape="1">
          <a:blip r:embed="rId3">
            <a:alphaModFix/>
          </a:blip>
          <a:srcRect/>
          <a:stretch/>
        </p:blipFill>
        <p:spPr>
          <a:xfrm>
            <a:off x="518318" y="2209800"/>
            <a:ext cx="3916363" cy="3916363"/>
          </a:xfrm>
          <a:prstGeom prst="rect">
            <a:avLst/>
          </a:prstGeom>
          <a:noFill/>
          <a:ln>
            <a:noFill/>
          </a:ln>
        </p:spPr>
      </p:pic>
      <p:pic>
        <p:nvPicPr>
          <p:cNvPr id="2" name="Picture 1"/>
          <p:cNvPicPr>
            <a:picLocks noChangeAspect="1"/>
          </p:cNvPicPr>
          <p:nvPr/>
        </p:nvPicPr>
        <p:blipFill>
          <a:blip r:embed="rId4"/>
          <a:stretch>
            <a:fillRect/>
          </a:stretch>
        </p:blipFill>
        <p:spPr>
          <a:xfrm>
            <a:off x="4800600" y="2209800"/>
            <a:ext cx="3733800" cy="3810000"/>
          </a:xfrm>
          <a:prstGeom prst="rect">
            <a:avLst/>
          </a:prstGeom>
        </p:spPr>
      </p:pic>
      <p:pic>
        <p:nvPicPr>
          <p:cNvPr id="8" name="Picture 7"/>
          <p:cNvPicPr/>
          <p:nvPr/>
        </p:nvPicPr>
        <p:blipFill>
          <a:blip r:embed="rId5">
            <a:extLst>
              <a:ext uri="{28A0092B-C50C-407E-A947-70E740481C1C}">
                <a14:useLocalDpi xmlns:a14="http://schemas.microsoft.com/office/drawing/2010/main" xmlns="" val="0"/>
              </a:ext>
            </a:extLst>
          </a:blip>
          <a:stretch>
            <a:fillRect/>
          </a:stretch>
        </p:blipFill>
        <p:spPr>
          <a:xfrm>
            <a:off x="6329361" y="227014"/>
            <a:ext cx="2581275" cy="762000"/>
          </a:xfrm>
          <a:prstGeom prst="rect">
            <a:avLst/>
          </a:prstGeom>
        </p:spPr>
      </p:pic>
    </p:spTree>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444639" y="913655"/>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2800" b="0" i="0" u="none" strike="noStrike" cap="none">
                <a:solidFill>
                  <a:schemeClr val="dk1"/>
                </a:solidFill>
                <a:latin typeface="Calibri"/>
                <a:ea typeface="Calibri"/>
                <a:cs typeface="Calibri"/>
                <a:sym typeface="Calibri"/>
              </a:rPr>
              <a:t>Goal 8: Promote inclusive and sustainable economic growth, employment and decent work for all</a:t>
            </a:r>
          </a:p>
        </p:txBody>
      </p:sp>
      <p:sp>
        <p:nvSpPr>
          <p:cNvPr id="253" name="Shape 253"/>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smtClean="0">
                <a:solidFill>
                  <a:srgbClr val="888888"/>
                </a:solidFill>
                <a:latin typeface="Calibri"/>
                <a:ea typeface="Calibri"/>
                <a:cs typeface="Calibri"/>
                <a:sym typeface="Calibri"/>
              </a:rPr>
              <a:t>Jubail International School</a:t>
            </a:r>
            <a:endParaRPr lang="en-US" sz="1200" b="0" i="0" u="none" strike="noStrike" cap="none">
              <a:solidFill>
                <a:srgbClr val="888888"/>
              </a:solidFill>
              <a:latin typeface="Calibri"/>
              <a:ea typeface="Calibri"/>
              <a:cs typeface="Calibri"/>
              <a:sym typeface="Calibri"/>
            </a:endParaRPr>
          </a:p>
        </p:txBody>
      </p:sp>
      <p:sp>
        <p:nvSpPr>
          <p:cNvPr id="254" name="Shape 25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17</a:t>
            </a:fld>
            <a:endParaRPr lang="en-US" sz="1200" b="0" i="0" u="none" strike="noStrike" cap="none">
              <a:solidFill>
                <a:srgbClr val="888888"/>
              </a:solidFill>
              <a:latin typeface="Calibri"/>
              <a:ea typeface="Calibri"/>
              <a:cs typeface="Calibri"/>
              <a:sym typeface="Calibri"/>
            </a:endParaRPr>
          </a:p>
        </p:txBody>
      </p:sp>
      <p:pic>
        <p:nvPicPr>
          <p:cNvPr id="255" name="Shape 255"/>
          <p:cNvPicPr preferRelativeResize="0">
            <a:picLocks noGrp="1"/>
          </p:cNvPicPr>
          <p:nvPr>
            <p:ph type="body" idx="1"/>
          </p:nvPr>
        </p:nvPicPr>
        <p:blipFill rotWithShape="1">
          <a:blip r:embed="rId3">
            <a:alphaModFix/>
          </a:blip>
          <a:srcRect/>
          <a:stretch/>
        </p:blipFill>
        <p:spPr>
          <a:xfrm>
            <a:off x="518318" y="2209800"/>
            <a:ext cx="3916363" cy="3916363"/>
          </a:xfrm>
          <a:prstGeom prst="rect">
            <a:avLst/>
          </a:prstGeom>
          <a:noFill/>
          <a:ln>
            <a:noFill/>
          </a:ln>
        </p:spPr>
      </p:pic>
      <p:pic>
        <p:nvPicPr>
          <p:cNvPr id="2" name="Picture 1"/>
          <p:cNvPicPr>
            <a:picLocks noChangeAspect="1"/>
          </p:cNvPicPr>
          <p:nvPr/>
        </p:nvPicPr>
        <p:blipFill>
          <a:blip r:embed="rId4"/>
          <a:stretch>
            <a:fillRect/>
          </a:stretch>
        </p:blipFill>
        <p:spPr>
          <a:xfrm>
            <a:off x="4694597" y="2209800"/>
            <a:ext cx="4067175" cy="3916363"/>
          </a:xfrm>
          <a:prstGeom prst="rect">
            <a:avLst/>
          </a:prstGeom>
        </p:spPr>
      </p:pic>
      <p:pic>
        <p:nvPicPr>
          <p:cNvPr id="8" name="Picture 7"/>
          <p:cNvPicPr/>
          <p:nvPr/>
        </p:nvPicPr>
        <p:blipFill>
          <a:blip r:embed="rId5">
            <a:extLst>
              <a:ext uri="{28A0092B-C50C-407E-A947-70E740481C1C}">
                <a14:useLocalDpi xmlns:a14="http://schemas.microsoft.com/office/drawing/2010/main" xmlns="" val="0"/>
              </a:ext>
            </a:extLst>
          </a:blip>
          <a:stretch>
            <a:fillRect/>
          </a:stretch>
        </p:blipFill>
        <p:spPr>
          <a:xfrm>
            <a:off x="6329361" y="227014"/>
            <a:ext cx="2581275" cy="762000"/>
          </a:xfrm>
          <a:prstGeom prst="rect">
            <a:avLst/>
          </a:prstGeom>
        </p:spPr>
      </p:pic>
    </p:spTree>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444639" y="913655"/>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2800" b="0" i="0" u="none" strike="noStrike" cap="none">
                <a:solidFill>
                  <a:schemeClr val="dk1"/>
                </a:solidFill>
                <a:latin typeface="Calibri"/>
                <a:ea typeface="Calibri"/>
                <a:cs typeface="Calibri"/>
                <a:sym typeface="Calibri"/>
              </a:rPr>
              <a:t>Goal 9: Build resilient infrastructure, promote sustainable industrialization and foster innovation</a:t>
            </a:r>
          </a:p>
        </p:txBody>
      </p:sp>
      <p:sp>
        <p:nvSpPr>
          <p:cNvPr id="262" name="Shape 262"/>
          <p:cNvSpPr txBox="1">
            <a:spLocks noGrp="1"/>
          </p:cNvSpPr>
          <p:nvPr>
            <p:ph type="body" idx="2"/>
          </p:nvPr>
        </p:nvSpPr>
        <p:spPr>
          <a:xfrm>
            <a:off x="4648200" y="2209800"/>
            <a:ext cx="4038599" cy="3916363"/>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p:txBody>
      </p:sp>
      <p:sp>
        <p:nvSpPr>
          <p:cNvPr id="263" name="Shape 263"/>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smtClean="0">
                <a:solidFill>
                  <a:srgbClr val="888888"/>
                </a:solidFill>
                <a:latin typeface="Calibri"/>
                <a:ea typeface="Calibri"/>
                <a:cs typeface="Calibri"/>
                <a:sym typeface="Calibri"/>
              </a:rPr>
              <a:t>Jubail International School</a:t>
            </a:r>
            <a:endParaRPr lang="en-US" sz="1200" b="0" i="0" u="none" strike="noStrike" cap="none">
              <a:solidFill>
                <a:srgbClr val="888888"/>
              </a:solidFill>
              <a:latin typeface="Calibri"/>
              <a:ea typeface="Calibri"/>
              <a:cs typeface="Calibri"/>
              <a:sym typeface="Calibri"/>
            </a:endParaRPr>
          </a:p>
        </p:txBody>
      </p:sp>
      <p:sp>
        <p:nvSpPr>
          <p:cNvPr id="264" name="Shape 26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18</a:t>
            </a:fld>
            <a:endParaRPr lang="en-US" sz="1200" b="0" i="0" u="none" strike="noStrike" cap="none">
              <a:solidFill>
                <a:srgbClr val="888888"/>
              </a:solidFill>
              <a:latin typeface="Calibri"/>
              <a:ea typeface="Calibri"/>
              <a:cs typeface="Calibri"/>
              <a:sym typeface="Calibri"/>
            </a:endParaRPr>
          </a:p>
        </p:txBody>
      </p:sp>
      <p:pic>
        <p:nvPicPr>
          <p:cNvPr id="265" name="Shape 265"/>
          <p:cNvPicPr preferRelativeResize="0">
            <a:picLocks noGrp="1"/>
          </p:cNvPicPr>
          <p:nvPr>
            <p:ph type="body" idx="1"/>
          </p:nvPr>
        </p:nvPicPr>
        <p:blipFill rotWithShape="1">
          <a:blip r:embed="rId3">
            <a:alphaModFix/>
          </a:blip>
          <a:srcRect/>
          <a:stretch/>
        </p:blipFill>
        <p:spPr>
          <a:xfrm>
            <a:off x="518318" y="2209800"/>
            <a:ext cx="3916363" cy="3916363"/>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xmlns="" val="0"/>
              </a:ext>
            </a:extLst>
          </a:blip>
          <a:stretch>
            <a:fillRect/>
          </a:stretch>
        </p:blipFill>
        <p:spPr>
          <a:xfrm>
            <a:off x="6329361" y="227014"/>
            <a:ext cx="2581275" cy="762000"/>
          </a:xfrm>
          <a:prstGeom prst="rect">
            <a:avLst/>
          </a:prstGeom>
        </p:spPr>
      </p:pic>
    </p:spTree>
  </p:cSld>
  <p:clrMapOvr>
    <a:masterClrMapping/>
  </p:clrMapOvr>
  <p:transition spd="slow">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444639" y="913655"/>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3200" b="0" i="0" u="none" strike="noStrike" cap="none">
                <a:solidFill>
                  <a:schemeClr val="dk1"/>
                </a:solidFill>
                <a:latin typeface="Calibri"/>
                <a:ea typeface="Calibri"/>
                <a:cs typeface="Calibri"/>
                <a:sym typeface="Calibri"/>
              </a:rPr>
              <a:t>Goal 10: Reduce inequality within and among countries</a:t>
            </a:r>
          </a:p>
        </p:txBody>
      </p:sp>
      <p:sp>
        <p:nvSpPr>
          <p:cNvPr id="272" name="Shape 272"/>
          <p:cNvSpPr txBox="1">
            <a:spLocks noGrp="1"/>
          </p:cNvSpPr>
          <p:nvPr>
            <p:ph type="body" idx="2"/>
          </p:nvPr>
        </p:nvSpPr>
        <p:spPr>
          <a:xfrm>
            <a:off x="4648200" y="2209800"/>
            <a:ext cx="4038599" cy="3916363"/>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p:txBody>
      </p:sp>
      <p:sp>
        <p:nvSpPr>
          <p:cNvPr id="273" name="Shape 273"/>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smtClean="0">
                <a:solidFill>
                  <a:srgbClr val="888888"/>
                </a:solidFill>
                <a:latin typeface="Calibri"/>
                <a:ea typeface="Calibri"/>
                <a:cs typeface="Calibri"/>
                <a:sym typeface="Calibri"/>
              </a:rPr>
              <a:t>Jubail International School</a:t>
            </a:r>
            <a:endParaRPr lang="en-US" sz="1200" b="0" i="0" u="none" strike="noStrike" cap="none">
              <a:solidFill>
                <a:srgbClr val="888888"/>
              </a:solidFill>
              <a:latin typeface="Calibri"/>
              <a:ea typeface="Calibri"/>
              <a:cs typeface="Calibri"/>
              <a:sym typeface="Calibri"/>
            </a:endParaRPr>
          </a:p>
        </p:txBody>
      </p:sp>
      <p:sp>
        <p:nvSpPr>
          <p:cNvPr id="274" name="Shape 27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19</a:t>
            </a:fld>
            <a:endParaRPr lang="en-US" sz="1200" b="0" i="0" u="none" strike="noStrike" cap="none">
              <a:solidFill>
                <a:srgbClr val="888888"/>
              </a:solidFill>
              <a:latin typeface="Calibri"/>
              <a:ea typeface="Calibri"/>
              <a:cs typeface="Calibri"/>
              <a:sym typeface="Calibri"/>
            </a:endParaRPr>
          </a:p>
        </p:txBody>
      </p:sp>
      <p:pic>
        <p:nvPicPr>
          <p:cNvPr id="275" name="Shape 275"/>
          <p:cNvPicPr preferRelativeResize="0">
            <a:picLocks noGrp="1"/>
          </p:cNvPicPr>
          <p:nvPr>
            <p:ph type="body" idx="1"/>
          </p:nvPr>
        </p:nvPicPr>
        <p:blipFill rotWithShape="1">
          <a:blip r:embed="rId3">
            <a:alphaModFix/>
          </a:blip>
          <a:srcRect/>
          <a:stretch/>
        </p:blipFill>
        <p:spPr>
          <a:xfrm>
            <a:off x="518318" y="2209800"/>
            <a:ext cx="3916363" cy="3916363"/>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xmlns="" val="0"/>
              </a:ext>
            </a:extLst>
          </a:blip>
          <a:stretch>
            <a:fillRect/>
          </a:stretch>
        </p:blipFill>
        <p:spPr>
          <a:xfrm>
            <a:off x="6329361" y="227014"/>
            <a:ext cx="2581275" cy="762000"/>
          </a:xfrm>
          <a:prstGeom prst="rect">
            <a:avLst/>
          </a:prstGeom>
        </p:spPr>
      </p:pic>
    </p:spTree>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533400" y="1828800"/>
            <a:ext cx="8382000" cy="4572000"/>
          </a:xfrm>
          <a:prstGeom prst="rect">
            <a:avLst/>
          </a:prstGeom>
          <a:noFill/>
          <a:ln>
            <a:noFill/>
          </a:ln>
        </p:spPr>
        <p:txBody>
          <a:bodyPr lIns="91425" tIns="45700" rIns="91425" bIns="45700" anchor="ctr" anchorCtr="0">
            <a:noAutofit/>
          </a:bodyPr>
          <a:lstStyle/>
          <a:p>
            <a:pPr>
              <a:buSzPct val="25000"/>
            </a:pPr>
            <a:r>
              <a:rPr lang="en-US" sz="3200" b="1" dirty="0" smtClean="0"/>
              <a:t> </a:t>
            </a:r>
            <a:br>
              <a:rPr lang="en-US" sz="3200" b="1" dirty="0" smtClean="0"/>
            </a:br>
            <a:r>
              <a:rPr lang="en-US" sz="3200" b="1" dirty="0" smtClean="0"/>
              <a:t>Dear Students,</a:t>
            </a:r>
            <a:br>
              <a:rPr lang="en-US" sz="3200" b="1" dirty="0" smtClean="0"/>
            </a:br>
            <a:r>
              <a:rPr lang="en-US" sz="3200" dirty="0" smtClean="0"/>
              <a:t>Our </a:t>
            </a:r>
            <a:r>
              <a:rPr lang="en-US" sz="3200" dirty="0"/>
              <a:t>world today faces numerous challenges. To build a sustainable future requires the energy, creativity, and initiative of young people around the world. All you need is a willingness to learn about, engage with, and take action on the Sustainable Development Goals. Find out how you can start changing the world through the SDG Students Program.</a:t>
            </a:r>
            <a:r>
              <a:rPr lang="en-US" sz="3200" b="1" dirty="0"/>
              <a:t/>
            </a:r>
            <a:br>
              <a:rPr lang="en-US" sz="3200" b="1" dirty="0"/>
            </a:br>
            <a:r>
              <a:rPr lang="en-US" sz="3200" b="1" dirty="0" smtClean="0"/>
              <a:t/>
            </a:r>
            <a:br>
              <a:rPr lang="en-US" sz="3200" b="1" dirty="0" smtClean="0"/>
            </a:br>
            <a:endParaRPr lang="en-US" sz="3200" b="1" i="0" u="none" strike="noStrike" cap="none" dirty="0">
              <a:solidFill>
                <a:schemeClr val="dk1"/>
              </a:solidFill>
              <a:latin typeface="Calibri"/>
              <a:ea typeface="Calibri"/>
              <a:cs typeface="Calibri"/>
              <a:sym typeface="Calibri"/>
            </a:endParaRPr>
          </a:p>
        </p:txBody>
      </p:sp>
      <p:pic>
        <p:nvPicPr>
          <p:cNvPr id="6" name="Picture 5"/>
          <p:cNvPicPr/>
          <p:nvPr/>
        </p:nvPicPr>
        <p:blipFill>
          <a:blip r:embed="rId3">
            <a:extLst>
              <a:ext uri="{28A0092B-C50C-407E-A947-70E740481C1C}">
                <a14:useLocalDpi xmlns:a14="http://schemas.microsoft.com/office/drawing/2010/main" xmlns="" val="0"/>
              </a:ext>
            </a:extLst>
          </a:blip>
          <a:stretch>
            <a:fillRect/>
          </a:stretch>
        </p:blipFill>
        <p:spPr>
          <a:xfrm>
            <a:off x="6477000" y="609600"/>
            <a:ext cx="2581275" cy="742950"/>
          </a:xfrm>
          <a:prstGeom prst="rect">
            <a:avLst/>
          </a:prstGeom>
        </p:spPr>
      </p:pic>
    </p:spTree>
    <p:extLst>
      <p:ext uri="{BB962C8B-B14F-4D97-AF65-F5344CB8AC3E}">
        <p14:creationId xmlns:p14="http://schemas.microsoft.com/office/powerpoint/2010/main" xmlns="" val="817391401"/>
      </p:ext>
    </p:extLst>
  </p:cSld>
  <p:clrMapOvr>
    <a:masterClrMapping/>
  </p:clrMapOvr>
  <p:transition spd="slow">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444639" y="913655"/>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2800" b="0" i="0" u="none" strike="noStrike" cap="none">
                <a:solidFill>
                  <a:schemeClr val="dk1"/>
                </a:solidFill>
                <a:latin typeface="Calibri"/>
                <a:ea typeface="Calibri"/>
                <a:cs typeface="Calibri"/>
                <a:sym typeface="Calibri"/>
              </a:rPr>
              <a:t>Goal 11: Make cities inclusive, safe, resilient and sustainable</a:t>
            </a:r>
          </a:p>
        </p:txBody>
      </p:sp>
      <p:sp>
        <p:nvSpPr>
          <p:cNvPr id="282" name="Shape 282"/>
          <p:cNvSpPr txBox="1">
            <a:spLocks noGrp="1"/>
          </p:cNvSpPr>
          <p:nvPr>
            <p:ph type="body" idx="2"/>
          </p:nvPr>
        </p:nvSpPr>
        <p:spPr>
          <a:xfrm>
            <a:off x="4648200" y="2209800"/>
            <a:ext cx="4038599" cy="3916363"/>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p:txBody>
      </p:sp>
      <p:sp>
        <p:nvSpPr>
          <p:cNvPr id="283" name="Shape 283"/>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smtClean="0">
                <a:solidFill>
                  <a:srgbClr val="888888"/>
                </a:solidFill>
                <a:latin typeface="Calibri"/>
                <a:ea typeface="Calibri"/>
                <a:cs typeface="Calibri"/>
                <a:sym typeface="Calibri"/>
              </a:rPr>
              <a:t>Jubail International School</a:t>
            </a:r>
            <a:endParaRPr lang="en-US" sz="1200" b="0" i="0" u="none" strike="noStrike" cap="none">
              <a:solidFill>
                <a:srgbClr val="888888"/>
              </a:solidFill>
              <a:latin typeface="Calibri"/>
              <a:ea typeface="Calibri"/>
              <a:cs typeface="Calibri"/>
              <a:sym typeface="Calibri"/>
            </a:endParaRPr>
          </a:p>
        </p:txBody>
      </p:sp>
      <p:sp>
        <p:nvSpPr>
          <p:cNvPr id="284" name="Shape 28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20</a:t>
            </a:fld>
            <a:endParaRPr lang="en-US" sz="1200" b="0" i="0" u="none" strike="noStrike" cap="none">
              <a:solidFill>
                <a:srgbClr val="888888"/>
              </a:solidFill>
              <a:latin typeface="Calibri"/>
              <a:ea typeface="Calibri"/>
              <a:cs typeface="Calibri"/>
              <a:sym typeface="Calibri"/>
            </a:endParaRPr>
          </a:p>
        </p:txBody>
      </p:sp>
      <p:pic>
        <p:nvPicPr>
          <p:cNvPr id="285" name="Shape 285"/>
          <p:cNvPicPr preferRelativeResize="0">
            <a:picLocks noGrp="1"/>
          </p:cNvPicPr>
          <p:nvPr>
            <p:ph type="body" idx="1"/>
          </p:nvPr>
        </p:nvPicPr>
        <p:blipFill rotWithShape="1">
          <a:blip r:embed="rId3">
            <a:alphaModFix/>
          </a:blip>
          <a:srcRect/>
          <a:stretch/>
        </p:blipFill>
        <p:spPr>
          <a:xfrm>
            <a:off x="518318" y="2209800"/>
            <a:ext cx="3916363" cy="3916363"/>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xmlns="" val="0"/>
              </a:ext>
            </a:extLst>
          </a:blip>
          <a:stretch>
            <a:fillRect/>
          </a:stretch>
        </p:blipFill>
        <p:spPr>
          <a:xfrm>
            <a:off x="6329361" y="227014"/>
            <a:ext cx="2581275" cy="762000"/>
          </a:xfrm>
          <a:prstGeom prst="rect">
            <a:avLst/>
          </a:prstGeom>
        </p:spPr>
      </p:pic>
    </p:spTree>
  </p:cSld>
  <p:clrMapOvr>
    <a:masterClrMapping/>
  </p:clrMapOvr>
  <p:transition spd="slow">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444639" y="913655"/>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3200" b="0" i="0" u="none" strike="noStrike" cap="none">
                <a:solidFill>
                  <a:schemeClr val="dk1"/>
                </a:solidFill>
                <a:latin typeface="Calibri"/>
                <a:ea typeface="Calibri"/>
                <a:cs typeface="Calibri"/>
                <a:sym typeface="Calibri"/>
              </a:rPr>
              <a:t>Goal 12: Ensure sustainable consumption and production patterns</a:t>
            </a:r>
          </a:p>
        </p:txBody>
      </p:sp>
      <p:sp>
        <p:nvSpPr>
          <p:cNvPr id="292" name="Shape 292"/>
          <p:cNvSpPr txBox="1">
            <a:spLocks noGrp="1"/>
          </p:cNvSpPr>
          <p:nvPr>
            <p:ph type="body" idx="2"/>
          </p:nvPr>
        </p:nvSpPr>
        <p:spPr>
          <a:xfrm>
            <a:off x="4648200" y="2209800"/>
            <a:ext cx="4038599" cy="3916363"/>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p:txBody>
      </p:sp>
      <p:sp>
        <p:nvSpPr>
          <p:cNvPr id="293" name="Shape 293"/>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smtClean="0">
                <a:solidFill>
                  <a:srgbClr val="888888"/>
                </a:solidFill>
                <a:latin typeface="Calibri"/>
                <a:ea typeface="Calibri"/>
                <a:cs typeface="Calibri"/>
                <a:sym typeface="Calibri"/>
              </a:rPr>
              <a:t>Jubail International School</a:t>
            </a:r>
            <a:endParaRPr lang="en-US" sz="1200" b="0" i="0" u="none" strike="noStrike" cap="none">
              <a:solidFill>
                <a:srgbClr val="888888"/>
              </a:solidFill>
              <a:latin typeface="Calibri"/>
              <a:ea typeface="Calibri"/>
              <a:cs typeface="Calibri"/>
              <a:sym typeface="Calibri"/>
            </a:endParaRPr>
          </a:p>
        </p:txBody>
      </p:sp>
      <p:sp>
        <p:nvSpPr>
          <p:cNvPr id="294" name="Shape 29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21</a:t>
            </a:fld>
            <a:endParaRPr lang="en-US" sz="1200" b="0" i="0" u="none" strike="noStrike" cap="none">
              <a:solidFill>
                <a:srgbClr val="888888"/>
              </a:solidFill>
              <a:latin typeface="Calibri"/>
              <a:ea typeface="Calibri"/>
              <a:cs typeface="Calibri"/>
              <a:sym typeface="Calibri"/>
            </a:endParaRPr>
          </a:p>
        </p:txBody>
      </p:sp>
      <p:pic>
        <p:nvPicPr>
          <p:cNvPr id="295" name="Shape 295"/>
          <p:cNvPicPr preferRelativeResize="0">
            <a:picLocks noGrp="1"/>
          </p:cNvPicPr>
          <p:nvPr>
            <p:ph type="body" idx="1"/>
          </p:nvPr>
        </p:nvPicPr>
        <p:blipFill rotWithShape="1">
          <a:blip r:embed="rId3">
            <a:alphaModFix/>
          </a:blip>
          <a:srcRect/>
          <a:stretch/>
        </p:blipFill>
        <p:spPr>
          <a:xfrm>
            <a:off x="518318" y="2209800"/>
            <a:ext cx="3916363" cy="3916363"/>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xmlns="" val="0"/>
              </a:ext>
            </a:extLst>
          </a:blip>
          <a:stretch>
            <a:fillRect/>
          </a:stretch>
        </p:blipFill>
        <p:spPr>
          <a:xfrm>
            <a:off x="6329361" y="227014"/>
            <a:ext cx="2581275" cy="762000"/>
          </a:xfrm>
          <a:prstGeom prst="rect">
            <a:avLst/>
          </a:prstGeom>
        </p:spPr>
      </p:pic>
    </p:spTree>
  </p:cSld>
  <p:clrMapOvr>
    <a:masterClrMapping/>
  </p:clrMapOvr>
  <p:transition spd="slow">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444639" y="913655"/>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3200" b="0" i="0" u="none" strike="noStrike" cap="none">
                <a:solidFill>
                  <a:schemeClr val="dk1"/>
                </a:solidFill>
                <a:latin typeface="Calibri"/>
                <a:ea typeface="Calibri"/>
                <a:cs typeface="Calibri"/>
                <a:sym typeface="Calibri"/>
              </a:rPr>
              <a:t>Goal 13: Take urgent action to combat climate change and its impacts</a:t>
            </a:r>
          </a:p>
        </p:txBody>
      </p:sp>
      <p:sp>
        <p:nvSpPr>
          <p:cNvPr id="302" name="Shape 302"/>
          <p:cNvSpPr txBox="1">
            <a:spLocks noGrp="1"/>
          </p:cNvSpPr>
          <p:nvPr>
            <p:ph type="body" idx="2"/>
          </p:nvPr>
        </p:nvSpPr>
        <p:spPr>
          <a:xfrm>
            <a:off x="4648200" y="2209800"/>
            <a:ext cx="4038599" cy="3916363"/>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p:txBody>
      </p:sp>
      <p:sp>
        <p:nvSpPr>
          <p:cNvPr id="303" name="Shape 303"/>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smtClean="0">
                <a:solidFill>
                  <a:srgbClr val="888888"/>
                </a:solidFill>
                <a:latin typeface="Calibri"/>
                <a:ea typeface="Calibri"/>
                <a:cs typeface="Calibri"/>
                <a:sym typeface="Calibri"/>
              </a:rPr>
              <a:t>Jubail International School</a:t>
            </a:r>
            <a:endParaRPr lang="en-US" sz="1200" b="0" i="0" u="none" strike="noStrike" cap="none">
              <a:solidFill>
                <a:srgbClr val="888888"/>
              </a:solidFill>
              <a:latin typeface="Calibri"/>
              <a:ea typeface="Calibri"/>
              <a:cs typeface="Calibri"/>
              <a:sym typeface="Calibri"/>
            </a:endParaRPr>
          </a:p>
        </p:txBody>
      </p:sp>
      <p:sp>
        <p:nvSpPr>
          <p:cNvPr id="304" name="Shape 30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22</a:t>
            </a:fld>
            <a:endParaRPr lang="en-US" sz="1200" b="0" i="0" u="none" strike="noStrike" cap="none">
              <a:solidFill>
                <a:srgbClr val="888888"/>
              </a:solidFill>
              <a:latin typeface="Calibri"/>
              <a:ea typeface="Calibri"/>
              <a:cs typeface="Calibri"/>
              <a:sym typeface="Calibri"/>
            </a:endParaRPr>
          </a:p>
        </p:txBody>
      </p:sp>
      <p:pic>
        <p:nvPicPr>
          <p:cNvPr id="305" name="Shape 305"/>
          <p:cNvPicPr preferRelativeResize="0">
            <a:picLocks noGrp="1"/>
          </p:cNvPicPr>
          <p:nvPr>
            <p:ph type="body" idx="1"/>
          </p:nvPr>
        </p:nvPicPr>
        <p:blipFill rotWithShape="1">
          <a:blip r:embed="rId3">
            <a:alphaModFix/>
          </a:blip>
          <a:srcRect/>
          <a:stretch/>
        </p:blipFill>
        <p:spPr>
          <a:xfrm>
            <a:off x="518318" y="2209800"/>
            <a:ext cx="3916363" cy="3916363"/>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xmlns="" val="0"/>
              </a:ext>
            </a:extLst>
          </a:blip>
          <a:stretch>
            <a:fillRect/>
          </a:stretch>
        </p:blipFill>
        <p:spPr>
          <a:xfrm>
            <a:off x="6329361" y="227014"/>
            <a:ext cx="2581275" cy="762000"/>
          </a:xfrm>
          <a:prstGeom prst="rect">
            <a:avLst/>
          </a:prstGeom>
        </p:spPr>
      </p:pic>
    </p:spTree>
  </p:cSld>
  <p:clrMapOvr>
    <a:masterClrMapping/>
  </p:clrMapOvr>
  <p:transition spd="slow">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444639" y="913655"/>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3200" b="0" i="0" u="none" strike="noStrike" cap="none">
                <a:solidFill>
                  <a:schemeClr val="dk1"/>
                </a:solidFill>
                <a:latin typeface="Calibri"/>
                <a:ea typeface="Calibri"/>
                <a:cs typeface="Calibri"/>
                <a:sym typeface="Calibri"/>
              </a:rPr>
              <a:t>Goal 14: Conserve and sustainably use the oceans, seas and marine resources</a:t>
            </a:r>
          </a:p>
        </p:txBody>
      </p:sp>
      <p:sp>
        <p:nvSpPr>
          <p:cNvPr id="312" name="Shape 312"/>
          <p:cNvSpPr txBox="1">
            <a:spLocks noGrp="1"/>
          </p:cNvSpPr>
          <p:nvPr>
            <p:ph type="body" idx="2"/>
          </p:nvPr>
        </p:nvSpPr>
        <p:spPr>
          <a:xfrm>
            <a:off x="4648200" y="2209800"/>
            <a:ext cx="4038599" cy="3916363"/>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p:txBody>
      </p:sp>
      <p:sp>
        <p:nvSpPr>
          <p:cNvPr id="313" name="Shape 313"/>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smtClean="0">
                <a:solidFill>
                  <a:srgbClr val="888888"/>
                </a:solidFill>
                <a:latin typeface="Calibri"/>
                <a:ea typeface="Calibri"/>
                <a:cs typeface="Calibri"/>
                <a:sym typeface="Calibri"/>
              </a:rPr>
              <a:t>Jubail International School</a:t>
            </a:r>
            <a:endParaRPr lang="en-US" sz="1200" b="0" i="0" u="none" strike="noStrike" cap="none">
              <a:solidFill>
                <a:srgbClr val="888888"/>
              </a:solidFill>
              <a:latin typeface="Calibri"/>
              <a:ea typeface="Calibri"/>
              <a:cs typeface="Calibri"/>
              <a:sym typeface="Calibri"/>
            </a:endParaRPr>
          </a:p>
        </p:txBody>
      </p:sp>
      <p:sp>
        <p:nvSpPr>
          <p:cNvPr id="314" name="Shape 3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23</a:t>
            </a:fld>
            <a:endParaRPr lang="en-US" sz="1200" b="0" i="0" u="none" strike="noStrike" cap="none">
              <a:solidFill>
                <a:srgbClr val="888888"/>
              </a:solidFill>
              <a:latin typeface="Calibri"/>
              <a:ea typeface="Calibri"/>
              <a:cs typeface="Calibri"/>
              <a:sym typeface="Calibri"/>
            </a:endParaRPr>
          </a:p>
        </p:txBody>
      </p:sp>
      <p:pic>
        <p:nvPicPr>
          <p:cNvPr id="315" name="Shape 315"/>
          <p:cNvPicPr preferRelativeResize="0">
            <a:picLocks noGrp="1"/>
          </p:cNvPicPr>
          <p:nvPr>
            <p:ph type="body" idx="1"/>
          </p:nvPr>
        </p:nvPicPr>
        <p:blipFill rotWithShape="1">
          <a:blip r:embed="rId3">
            <a:alphaModFix/>
          </a:blip>
          <a:srcRect/>
          <a:stretch/>
        </p:blipFill>
        <p:spPr>
          <a:xfrm>
            <a:off x="518318" y="2209800"/>
            <a:ext cx="3916363" cy="3916363"/>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xmlns="" val="0"/>
              </a:ext>
            </a:extLst>
          </a:blip>
          <a:stretch>
            <a:fillRect/>
          </a:stretch>
        </p:blipFill>
        <p:spPr>
          <a:xfrm>
            <a:off x="6329361" y="227014"/>
            <a:ext cx="2581275" cy="762000"/>
          </a:xfrm>
          <a:prstGeom prst="rect">
            <a:avLst/>
          </a:prstGeom>
        </p:spPr>
      </p:pic>
    </p:spTree>
  </p:cSld>
  <p:clrMapOvr>
    <a:masterClrMapping/>
  </p:clrMapOvr>
  <p:transition spd="slow">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444639" y="913655"/>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2400" b="0" i="0" u="none" strike="noStrike" cap="none">
                <a:solidFill>
                  <a:schemeClr val="dk1"/>
                </a:solidFill>
                <a:latin typeface="Calibri"/>
                <a:ea typeface="Calibri"/>
                <a:cs typeface="Calibri"/>
                <a:sym typeface="Calibri"/>
              </a:rPr>
              <a:t>Goal 15: Sustainably manage forests, combat desertification, halt and reverse land degradation, halt biodiversity loss</a:t>
            </a:r>
          </a:p>
        </p:txBody>
      </p:sp>
      <p:sp>
        <p:nvSpPr>
          <p:cNvPr id="323" name="Shape 323"/>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smtClean="0">
                <a:solidFill>
                  <a:srgbClr val="888888"/>
                </a:solidFill>
                <a:latin typeface="Calibri"/>
                <a:ea typeface="Calibri"/>
                <a:cs typeface="Calibri"/>
                <a:sym typeface="Calibri"/>
              </a:rPr>
              <a:t>Jubail International School</a:t>
            </a:r>
            <a:endParaRPr lang="en-US" sz="1200" b="0" i="0" u="none" strike="noStrike" cap="none">
              <a:solidFill>
                <a:srgbClr val="888888"/>
              </a:solidFill>
              <a:latin typeface="Calibri"/>
              <a:ea typeface="Calibri"/>
              <a:cs typeface="Calibri"/>
              <a:sym typeface="Calibri"/>
            </a:endParaRPr>
          </a:p>
        </p:txBody>
      </p:sp>
      <p:sp>
        <p:nvSpPr>
          <p:cNvPr id="324" name="Shape 32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24</a:t>
            </a:fld>
            <a:endParaRPr lang="en-US" sz="1200" b="0" i="0" u="none" strike="noStrike" cap="none">
              <a:solidFill>
                <a:srgbClr val="888888"/>
              </a:solidFill>
              <a:latin typeface="Calibri"/>
              <a:ea typeface="Calibri"/>
              <a:cs typeface="Calibri"/>
              <a:sym typeface="Calibri"/>
            </a:endParaRPr>
          </a:p>
        </p:txBody>
      </p:sp>
      <p:pic>
        <p:nvPicPr>
          <p:cNvPr id="325" name="Shape 325"/>
          <p:cNvPicPr preferRelativeResize="0">
            <a:picLocks noGrp="1"/>
          </p:cNvPicPr>
          <p:nvPr>
            <p:ph type="body" idx="1"/>
          </p:nvPr>
        </p:nvPicPr>
        <p:blipFill rotWithShape="1">
          <a:blip r:embed="rId3">
            <a:alphaModFix/>
          </a:blip>
          <a:srcRect/>
          <a:stretch/>
        </p:blipFill>
        <p:spPr>
          <a:xfrm>
            <a:off x="518318" y="2209800"/>
            <a:ext cx="3916363" cy="3916363"/>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xmlns="" val="0"/>
              </a:ext>
            </a:extLst>
          </a:blip>
          <a:stretch>
            <a:fillRect/>
          </a:stretch>
        </p:blipFill>
        <p:spPr>
          <a:xfrm>
            <a:off x="6329361" y="227014"/>
            <a:ext cx="2581275" cy="762000"/>
          </a:xfrm>
          <a:prstGeom prst="rect">
            <a:avLst/>
          </a:prstGeom>
        </p:spPr>
      </p:pic>
    </p:spTree>
  </p:cSld>
  <p:clrMapOvr>
    <a:masterClrMapping/>
  </p:clrMapOvr>
  <p:transition spd="slow">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444639" y="913655"/>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3200" b="0" i="0" u="none" strike="noStrike" cap="none">
                <a:solidFill>
                  <a:schemeClr val="dk1"/>
                </a:solidFill>
                <a:latin typeface="Calibri"/>
                <a:ea typeface="Calibri"/>
                <a:cs typeface="Calibri"/>
                <a:sym typeface="Calibri"/>
              </a:rPr>
              <a:t>Goal 16: Promote just, peaceful and inclusive societies</a:t>
            </a:r>
          </a:p>
        </p:txBody>
      </p:sp>
      <p:sp>
        <p:nvSpPr>
          <p:cNvPr id="333" name="Shape 333"/>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smtClean="0">
                <a:solidFill>
                  <a:srgbClr val="888888"/>
                </a:solidFill>
                <a:latin typeface="Calibri"/>
                <a:ea typeface="Calibri"/>
                <a:cs typeface="Calibri"/>
                <a:sym typeface="Calibri"/>
              </a:rPr>
              <a:t>Jubail International School</a:t>
            </a:r>
            <a:endParaRPr lang="en-US" sz="1200" b="0" i="0" u="none" strike="noStrike" cap="none">
              <a:solidFill>
                <a:srgbClr val="888888"/>
              </a:solidFill>
              <a:latin typeface="Calibri"/>
              <a:ea typeface="Calibri"/>
              <a:cs typeface="Calibri"/>
              <a:sym typeface="Calibri"/>
            </a:endParaRPr>
          </a:p>
        </p:txBody>
      </p:sp>
      <p:sp>
        <p:nvSpPr>
          <p:cNvPr id="334" name="Shape 33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25</a:t>
            </a:fld>
            <a:endParaRPr lang="en-US" sz="1200" b="0" i="0" u="none" strike="noStrike" cap="none">
              <a:solidFill>
                <a:srgbClr val="888888"/>
              </a:solidFill>
              <a:latin typeface="Calibri"/>
              <a:ea typeface="Calibri"/>
              <a:cs typeface="Calibri"/>
              <a:sym typeface="Calibri"/>
            </a:endParaRPr>
          </a:p>
        </p:txBody>
      </p:sp>
      <p:sp>
        <p:nvSpPr>
          <p:cNvPr id="2" name="Text Placeholder 1"/>
          <p:cNvSpPr>
            <a:spLocks noGrp="1"/>
          </p:cNvSpPr>
          <p:nvPr>
            <p:ph type="body" idx="1"/>
          </p:nvPr>
        </p:nvSpPr>
        <p:spPr/>
        <p:txBody>
          <a:bodyPr/>
          <a:lstStyle/>
          <a:p>
            <a:endParaRPr lang="en-GB" dirty="0"/>
          </a:p>
        </p:txBody>
      </p:sp>
      <p:pic>
        <p:nvPicPr>
          <p:cNvPr id="1026" name="Picture 2" descr="C:\Users\Kensuke.Matsueda\Desktop\E_SDG_Icons-16.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7200" y="2209800"/>
            <a:ext cx="3911600" cy="391160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7"/>
          <p:cNvPicPr/>
          <p:nvPr/>
        </p:nvPicPr>
        <p:blipFill>
          <a:blip r:embed="rId4">
            <a:extLst>
              <a:ext uri="{28A0092B-C50C-407E-A947-70E740481C1C}">
                <a14:useLocalDpi xmlns:a14="http://schemas.microsoft.com/office/drawing/2010/main" xmlns="" val="0"/>
              </a:ext>
            </a:extLst>
          </a:blip>
          <a:stretch>
            <a:fillRect/>
          </a:stretch>
        </p:blipFill>
        <p:spPr>
          <a:xfrm>
            <a:off x="6329361" y="227014"/>
            <a:ext cx="2581275" cy="762000"/>
          </a:xfrm>
          <a:prstGeom prst="rect">
            <a:avLst/>
          </a:prstGeom>
        </p:spPr>
      </p:pic>
    </p:spTree>
  </p:cSld>
  <p:clrMapOvr>
    <a:masterClrMapping/>
  </p:clrMapOvr>
  <p:transition spd="slow">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a:spLocks noGrp="1"/>
          </p:cNvSpPr>
          <p:nvPr>
            <p:ph type="title"/>
          </p:nvPr>
        </p:nvSpPr>
        <p:spPr>
          <a:xfrm>
            <a:off x="444639" y="913655"/>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3200" b="0" i="0" u="none" strike="noStrike" cap="none">
                <a:solidFill>
                  <a:schemeClr val="dk1"/>
                </a:solidFill>
                <a:latin typeface="Calibri"/>
                <a:ea typeface="Calibri"/>
                <a:cs typeface="Calibri"/>
                <a:sym typeface="Calibri"/>
              </a:rPr>
              <a:t>Goal 17: Revitalize the global partnership for sustainable development</a:t>
            </a:r>
          </a:p>
        </p:txBody>
      </p:sp>
      <p:sp>
        <p:nvSpPr>
          <p:cNvPr id="343" name="Shape 343"/>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dirty="0" smtClean="0">
                <a:solidFill>
                  <a:srgbClr val="888888"/>
                </a:solidFill>
                <a:latin typeface="Calibri"/>
                <a:ea typeface="Calibri"/>
                <a:cs typeface="Calibri"/>
                <a:sym typeface="Calibri"/>
              </a:rPr>
              <a:t>Jubail International School</a:t>
            </a:r>
            <a:endParaRPr lang="en-US" sz="1200" b="0" i="0" u="none" strike="noStrike" cap="none" dirty="0">
              <a:solidFill>
                <a:srgbClr val="888888"/>
              </a:solidFill>
              <a:latin typeface="Calibri"/>
              <a:ea typeface="Calibri"/>
              <a:cs typeface="Calibri"/>
              <a:sym typeface="Calibri"/>
            </a:endParaRPr>
          </a:p>
        </p:txBody>
      </p:sp>
      <p:sp>
        <p:nvSpPr>
          <p:cNvPr id="344" name="Shape 34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26</a:t>
            </a:fld>
            <a:endParaRPr lang="en-US" sz="1200" b="0" i="0" u="none" strike="noStrike" cap="none">
              <a:solidFill>
                <a:srgbClr val="888888"/>
              </a:solidFill>
              <a:latin typeface="Calibri"/>
              <a:ea typeface="Calibri"/>
              <a:cs typeface="Calibri"/>
              <a:sym typeface="Calibri"/>
            </a:endParaRPr>
          </a:p>
        </p:txBody>
      </p:sp>
      <p:pic>
        <p:nvPicPr>
          <p:cNvPr id="345" name="Shape 345"/>
          <p:cNvPicPr preferRelativeResize="0">
            <a:picLocks noGrp="1"/>
          </p:cNvPicPr>
          <p:nvPr>
            <p:ph type="body" idx="1"/>
          </p:nvPr>
        </p:nvPicPr>
        <p:blipFill rotWithShape="1">
          <a:blip r:embed="rId3">
            <a:alphaModFix/>
          </a:blip>
          <a:srcRect/>
          <a:stretch/>
        </p:blipFill>
        <p:spPr>
          <a:xfrm>
            <a:off x="518318" y="2209800"/>
            <a:ext cx="3916363" cy="3916363"/>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xmlns="" val="0"/>
              </a:ext>
            </a:extLst>
          </a:blip>
          <a:stretch>
            <a:fillRect/>
          </a:stretch>
        </p:blipFill>
        <p:spPr>
          <a:xfrm>
            <a:off x="6329361" y="227014"/>
            <a:ext cx="2581275" cy="762000"/>
          </a:xfrm>
          <a:prstGeom prst="rect">
            <a:avLst/>
          </a:prstGeom>
        </p:spPr>
      </p:pic>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685800" y="2057400"/>
            <a:ext cx="8001000" cy="1371599"/>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3200" b="1" i="0" u="none" strike="noStrike" cap="none" dirty="0">
                <a:solidFill>
                  <a:schemeClr val="dk1"/>
                </a:solidFill>
                <a:latin typeface="Calibri"/>
                <a:ea typeface="Calibri"/>
                <a:cs typeface="Calibri"/>
                <a:sym typeface="Calibri"/>
              </a:rPr>
              <a:t>Transforming Our World:</a:t>
            </a:r>
            <a:br>
              <a:rPr lang="en-US" sz="3200" b="1" i="0" u="none" strike="noStrike" cap="none" dirty="0">
                <a:solidFill>
                  <a:schemeClr val="dk1"/>
                </a:solidFill>
                <a:latin typeface="Calibri"/>
                <a:ea typeface="Calibri"/>
                <a:cs typeface="Calibri"/>
                <a:sym typeface="Calibri"/>
              </a:rPr>
            </a:br>
            <a:r>
              <a:rPr lang="en-US" sz="3200" b="1" i="0" u="none" strike="noStrike" cap="none" dirty="0">
                <a:solidFill>
                  <a:schemeClr val="dk1"/>
                </a:solidFill>
                <a:latin typeface="Calibri"/>
                <a:ea typeface="Calibri"/>
                <a:cs typeface="Calibri"/>
                <a:sym typeface="Calibri"/>
              </a:rPr>
              <a:t>2030 Agenda for Sustainable Development</a:t>
            </a:r>
          </a:p>
        </p:txBody>
      </p:sp>
      <p:sp>
        <p:nvSpPr>
          <p:cNvPr id="93" name="Shape 93"/>
          <p:cNvSpPr txBox="1">
            <a:spLocks noGrp="1"/>
          </p:cNvSpPr>
          <p:nvPr>
            <p:ph type="subTitle" idx="1"/>
          </p:nvPr>
        </p:nvSpPr>
        <p:spPr>
          <a:xfrm>
            <a:off x="685800" y="3428999"/>
            <a:ext cx="6934199" cy="685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888888"/>
              </a:buClr>
              <a:buSzPct val="25000"/>
              <a:buFont typeface="Arial"/>
              <a:buNone/>
            </a:pPr>
            <a:r>
              <a:rPr lang="en-US" sz="2400" b="0" i="0" u="none" strike="noStrike" cap="none" dirty="0" smtClean="0">
                <a:solidFill>
                  <a:srgbClr val="888888"/>
                </a:solidFill>
                <a:latin typeface="Calibri"/>
                <a:ea typeface="Calibri"/>
                <a:cs typeface="Calibri"/>
                <a:sym typeface="Calibri"/>
              </a:rPr>
              <a:t>Jubail International School</a:t>
            </a:r>
            <a:endParaRPr lang="en-US" sz="2400" b="0" i="0" u="none" strike="noStrike" cap="none" dirty="0">
              <a:solidFill>
                <a:srgbClr val="888888"/>
              </a:solidFill>
              <a:latin typeface="Calibri"/>
              <a:ea typeface="Calibri"/>
              <a:cs typeface="Calibri"/>
              <a:sym typeface="Calibri"/>
            </a:endParaRPr>
          </a:p>
        </p:txBody>
      </p:sp>
      <p:pic>
        <p:nvPicPr>
          <p:cNvPr id="4" name="Picture 3"/>
          <p:cNvPicPr/>
          <p:nvPr/>
        </p:nvPicPr>
        <p:blipFill>
          <a:blip r:embed="rId3">
            <a:extLst>
              <a:ext uri="{28A0092B-C50C-407E-A947-70E740481C1C}">
                <a14:useLocalDpi xmlns:a14="http://schemas.microsoft.com/office/drawing/2010/main" xmlns="" val="0"/>
              </a:ext>
            </a:extLst>
          </a:blip>
          <a:stretch>
            <a:fillRect/>
          </a:stretch>
        </p:blipFill>
        <p:spPr>
          <a:xfrm>
            <a:off x="6477000" y="609600"/>
            <a:ext cx="2581275" cy="762000"/>
          </a:xfrm>
          <a:prstGeom prst="rect">
            <a:avLst/>
          </a:prstGeom>
        </p:spPr>
      </p:pic>
    </p:spTree>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57200" y="1143000"/>
            <a:ext cx="8229600" cy="533399"/>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200" b="1" i="0" u="none" strike="noStrike" cap="none" dirty="0" smtClean="0">
                <a:solidFill>
                  <a:schemeClr val="dk1"/>
                </a:solidFill>
                <a:latin typeface="Calibri"/>
                <a:ea typeface="Calibri"/>
                <a:cs typeface="Calibri"/>
                <a:sym typeface="Calibri"/>
              </a:rPr>
              <a:t>What are Sustainable Development Goals?</a:t>
            </a:r>
            <a:endParaRPr lang="en-US" sz="3200" b="1" i="0" u="none" strike="noStrike" cap="none" dirty="0">
              <a:solidFill>
                <a:schemeClr val="dk1"/>
              </a:solidFill>
              <a:latin typeface="Calibri"/>
              <a:ea typeface="Calibri"/>
              <a:cs typeface="Calibri"/>
              <a:sym typeface="Calibri"/>
            </a:endParaRPr>
          </a:p>
        </p:txBody>
      </p:sp>
      <p:sp>
        <p:nvSpPr>
          <p:cNvPr id="108" name="Shape 108"/>
          <p:cNvSpPr txBox="1">
            <a:spLocks noGrp="1"/>
          </p:cNvSpPr>
          <p:nvPr>
            <p:ph type="body" idx="1"/>
          </p:nvPr>
        </p:nvSpPr>
        <p:spPr>
          <a:xfrm>
            <a:off x="457200" y="1849278"/>
            <a:ext cx="8153399" cy="2092643"/>
          </a:xfrm>
          <a:prstGeom prst="rect">
            <a:avLst/>
          </a:prstGeom>
          <a:noFill/>
          <a:ln>
            <a:noFill/>
          </a:ln>
        </p:spPr>
        <p:txBody>
          <a:bodyPr lIns="91425" tIns="45700" rIns="91425" bIns="45700" anchor="t" anchorCtr="0">
            <a:noAutofit/>
          </a:bodyPr>
          <a:lstStyle/>
          <a:p>
            <a:pPr marL="0" lvl="0" indent="0">
              <a:spcBef>
                <a:spcPts val="0"/>
              </a:spcBef>
              <a:buNone/>
            </a:pPr>
            <a:r>
              <a:rPr lang="en-US" sz="2400" dirty="0"/>
              <a:t>The Sustainable Development Goals (SDGs) are 17 ambitious objectives for a greener, healthier, more peaceful, and equal planet. On 25 September 2015, after three years of discussion and consultation, all 193 UN Member States finally agreed and signed the SDGs, committing to achieve them by </a:t>
            </a:r>
            <a:r>
              <a:rPr lang="en-US" sz="2400" dirty="0" smtClean="0"/>
              <a:t>2030</a:t>
            </a:r>
            <a:endParaRPr lang="en-US" sz="2400" b="0" i="0" u="none" strike="noStrike" cap="none" dirty="0" smtClean="0">
              <a:solidFill>
                <a:schemeClr val="dk1"/>
              </a:solidFill>
              <a:sym typeface="Calibri"/>
            </a:endParaRPr>
          </a:p>
        </p:txBody>
      </p:sp>
      <p:sp>
        <p:nvSpPr>
          <p:cNvPr id="109" name="Shape 109"/>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dirty="0" smtClean="0">
                <a:solidFill>
                  <a:srgbClr val="888888"/>
                </a:solidFill>
                <a:latin typeface="Calibri"/>
                <a:ea typeface="Calibri"/>
                <a:cs typeface="Calibri"/>
                <a:sym typeface="Calibri"/>
              </a:rPr>
              <a:t>Jubail International School</a:t>
            </a:r>
            <a:endParaRPr lang="en-US" sz="1200" b="0" i="0" u="none" strike="noStrike" cap="none" dirty="0">
              <a:solidFill>
                <a:srgbClr val="888888"/>
              </a:solidFill>
              <a:latin typeface="Calibri"/>
              <a:ea typeface="Calibri"/>
              <a:cs typeface="Calibri"/>
              <a:sym typeface="Calibri"/>
            </a:endParaRPr>
          </a:p>
        </p:txBody>
      </p:sp>
      <p:sp>
        <p:nvSpPr>
          <p:cNvPr id="110" name="Shape 11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4</a:t>
            </a:fld>
            <a:endParaRPr lang="en-US" sz="1200" b="0" i="0" u="none" strike="noStrike" cap="none">
              <a:solidFill>
                <a:srgbClr val="888888"/>
              </a:solidFill>
              <a:latin typeface="Calibri"/>
              <a:ea typeface="Calibri"/>
              <a:cs typeface="Calibri"/>
              <a:sym typeface="Calibri"/>
            </a:endParaRPr>
          </a:p>
        </p:txBody>
      </p:sp>
      <p:pic>
        <p:nvPicPr>
          <p:cNvPr id="111" name="Shape 111"/>
          <p:cNvPicPr preferRelativeResize="0">
            <a:picLocks noGrp="1"/>
          </p:cNvPicPr>
          <p:nvPr>
            <p:ph type="body" idx="2"/>
          </p:nvPr>
        </p:nvPicPr>
        <p:blipFill rotWithShape="1">
          <a:blip r:embed="rId3">
            <a:alphaModFix/>
          </a:blip>
          <a:srcRect/>
          <a:stretch/>
        </p:blipFill>
        <p:spPr>
          <a:xfrm>
            <a:off x="609600" y="4114800"/>
            <a:ext cx="8007757" cy="2068671"/>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xmlns="" val="0"/>
              </a:ext>
            </a:extLst>
          </a:blip>
          <a:stretch>
            <a:fillRect/>
          </a:stretch>
        </p:blipFill>
        <p:spPr>
          <a:xfrm>
            <a:off x="6329361" y="152399"/>
            <a:ext cx="2581275" cy="762000"/>
          </a:xfrm>
          <a:prstGeom prst="rect">
            <a:avLst/>
          </a:prstGeom>
        </p:spPr>
      </p:pic>
    </p:spTree>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514349" y="1635548"/>
            <a:ext cx="8229600" cy="1442615"/>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200" b="1" dirty="0" smtClean="0">
                <a:solidFill>
                  <a:srgbClr val="C00000"/>
                </a:solidFill>
              </a:rPr>
              <a:t>What are</a:t>
            </a:r>
            <a:r>
              <a:rPr lang="en-US" sz="3200" b="1" dirty="0">
                <a:solidFill>
                  <a:srgbClr val="C00000"/>
                </a:solidFill>
              </a:rPr>
              <a:t> </a:t>
            </a:r>
            <a:r>
              <a:rPr lang="en-US" sz="3200" b="1" dirty="0" smtClean="0">
                <a:solidFill>
                  <a:srgbClr val="C00000"/>
                </a:solidFill>
              </a:rPr>
              <a:t>Sustainable Development Goals?</a:t>
            </a:r>
            <a:endParaRPr lang="en-US" sz="3600" b="1" i="0" u="none" strike="noStrike" cap="none" dirty="0">
              <a:solidFill>
                <a:srgbClr val="C00000"/>
              </a:solidFill>
              <a:sym typeface="Calibri"/>
            </a:endParaRPr>
          </a:p>
        </p:txBody>
      </p:sp>
      <p:sp>
        <p:nvSpPr>
          <p:cNvPr id="118" name="Shape 118"/>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dirty="0" smtClean="0">
                <a:solidFill>
                  <a:srgbClr val="888888"/>
                </a:solidFill>
                <a:latin typeface="Calibri"/>
                <a:ea typeface="Calibri"/>
                <a:cs typeface="Calibri"/>
                <a:sym typeface="Calibri"/>
              </a:rPr>
              <a:t>Jubail International School</a:t>
            </a:r>
            <a:endParaRPr lang="en-US" sz="1200" b="0" i="0" u="none" strike="noStrike" cap="none" dirty="0">
              <a:solidFill>
                <a:srgbClr val="888888"/>
              </a:solidFill>
              <a:latin typeface="Calibri"/>
              <a:ea typeface="Calibri"/>
              <a:cs typeface="Calibri"/>
              <a:sym typeface="Calibri"/>
            </a:endParaRPr>
          </a:p>
        </p:txBody>
      </p:sp>
      <p:sp>
        <p:nvSpPr>
          <p:cNvPr id="119" name="Shape 11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5</a:t>
            </a:fld>
            <a:endParaRPr lang="en-US" sz="1200" b="0" i="0" u="none" strike="noStrike" cap="none">
              <a:solidFill>
                <a:srgbClr val="888888"/>
              </a:solidFill>
              <a:latin typeface="Calibri"/>
              <a:ea typeface="Calibri"/>
              <a:cs typeface="Calibri"/>
              <a:sym typeface="Calibri"/>
            </a:endParaRPr>
          </a:p>
        </p:txBody>
      </p:sp>
      <p:pic>
        <p:nvPicPr>
          <p:cNvPr id="6" name="Picture 5"/>
          <p:cNvPicPr/>
          <p:nvPr/>
        </p:nvPicPr>
        <p:blipFill>
          <a:blip r:embed="rId3">
            <a:extLst>
              <a:ext uri="{28A0092B-C50C-407E-A947-70E740481C1C}">
                <a14:useLocalDpi xmlns:a14="http://schemas.microsoft.com/office/drawing/2010/main" xmlns="" val="0"/>
              </a:ext>
            </a:extLst>
          </a:blip>
          <a:stretch>
            <a:fillRect/>
          </a:stretch>
        </p:blipFill>
        <p:spPr>
          <a:xfrm>
            <a:off x="6329361" y="227014"/>
            <a:ext cx="2581275" cy="762000"/>
          </a:xfrm>
          <a:prstGeom prst="rect">
            <a:avLst/>
          </a:prstGeom>
        </p:spPr>
      </p:pic>
      <p:sp>
        <p:nvSpPr>
          <p:cNvPr id="2" name="Text Placeholder 1"/>
          <p:cNvSpPr>
            <a:spLocks noGrp="1"/>
          </p:cNvSpPr>
          <p:nvPr>
            <p:ph type="body" idx="2"/>
          </p:nvPr>
        </p:nvSpPr>
        <p:spPr>
          <a:xfrm>
            <a:off x="685799" y="3581401"/>
            <a:ext cx="7886699" cy="685800"/>
          </a:xfrm>
        </p:spPr>
        <p:txBody>
          <a:bodyPr/>
          <a:lstStyle/>
          <a:p>
            <a:pPr marL="177800" indent="0">
              <a:buNone/>
            </a:pPr>
            <a:r>
              <a:rPr lang="en-US" dirty="0"/>
              <a:t>https://</a:t>
            </a:r>
            <a:r>
              <a:rPr lang="en-US" dirty="0" smtClean="0"/>
              <a:t>www.youtube.com/watch?v=7V8oFI4GYMY</a:t>
            </a:r>
            <a:endParaRPr lang="en-US" dirty="0"/>
          </a:p>
        </p:txBody>
      </p:sp>
    </p:spTree>
    <p:extLst>
      <p:ext uri="{BB962C8B-B14F-4D97-AF65-F5344CB8AC3E}">
        <p14:creationId xmlns:p14="http://schemas.microsoft.com/office/powerpoint/2010/main" xmlns="" val="4161730618"/>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57200" y="914400"/>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0" i="0" u="none" strike="noStrike" cap="none">
                <a:solidFill>
                  <a:schemeClr val="dk1"/>
                </a:solidFill>
                <a:latin typeface="Calibri"/>
                <a:ea typeface="Calibri"/>
                <a:cs typeface="Calibri"/>
                <a:sym typeface="Calibri"/>
              </a:rPr>
              <a:t>Sustainable Development Summit 2015</a:t>
            </a:r>
          </a:p>
        </p:txBody>
      </p:sp>
      <p:sp>
        <p:nvSpPr>
          <p:cNvPr id="127" name="Shape 127"/>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dirty="0" smtClean="0">
                <a:solidFill>
                  <a:srgbClr val="888888"/>
                </a:solidFill>
                <a:latin typeface="Calibri"/>
                <a:ea typeface="Calibri"/>
                <a:cs typeface="Calibri"/>
                <a:sym typeface="Calibri"/>
              </a:rPr>
              <a:t>Jubail International School</a:t>
            </a:r>
            <a:endParaRPr lang="en-US" sz="1200" b="0" i="0" u="none" strike="noStrike" cap="none" dirty="0">
              <a:solidFill>
                <a:srgbClr val="888888"/>
              </a:solidFill>
              <a:latin typeface="Calibri"/>
              <a:ea typeface="Calibri"/>
              <a:cs typeface="Calibri"/>
              <a:sym typeface="Calibri"/>
            </a:endParaRPr>
          </a:p>
        </p:txBody>
      </p:sp>
      <p:sp>
        <p:nvSpPr>
          <p:cNvPr id="128" name="Shape 12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6</a:t>
            </a:fld>
            <a:endParaRPr lang="en-US" sz="1200" b="0" i="0" u="none" strike="noStrike" cap="none">
              <a:solidFill>
                <a:srgbClr val="888888"/>
              </a:solidFill>
              <a:latin typeface="Calibri"/>
              <a:ea typeface="Calibri"/>
              <a:cs typeface="Calibri"/>
              <a:sym typeface="Calibri"/>
            </a:endParaRPr>
          </a:p>
        </p:txBody>
      </p:sp>
      <p:pic>
        <p:nvPicPr>
          <p:cNvPr id="129" name="Shape 129"/>
          <p:cNvPicPr preferRelativeResize="0">
            <a:picLocks noGrp="1"/>
          </p:cNvPicPr>
          <p:nvPr>
            <p:ph type="body" idx="1"/>
          </p:nvPr>
        </p:nvPicPr>
        <p:blipFill rotWithShape="1">
          <a:blip r:embed="rId3">
            <a:alphaModFix/>
          </a:blip>
          <a:srcRect/>
          <a:stretch/>
        </p:blipFill>
        <p:spPr>
          <a:xfrm>
            <a:off x="1570074" y="2133600"/>
            <a:ext cx="6073081" cy="4038599"/>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xmlns="" val="0"/>
              </a:ext>
            </a:extLst>
          </a:blip>
          <a:stretch>
            <a:fillRect/>
          </a:stretch>
        </p:blipFill>
        <p:spPr>
          <a:xfrm>
            <a:off x="6329361" y="152399"/>
            <a:ext cx="2581275" cy="762000"/>
          </a:xfrm>
          <a:prstGeom prst="rect">
            <a:avLst/>
          </a:prstGeom>
        </p:spPr>
      </p:pic>
    </p:spTree>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ftr" idx="11"/>
          </p:nvPr>
        </p:nvSpPr>
        <p:spPr>
          <a:xfrm>
            <a:off x="2819400" y="6356350"/>
            <a:ext cx="34290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dirty="0" smtClean="0">
                <a:solidFill>
                  <a:srgbClr val="888888"/>
                </a:solidFill>
                <a:latin typeface="Calibri"/>
                <a:ea typeface="Calibri"/>
                <a:cs typeface="Calibri"/>
                <a:sym typeface="Calibri"/>
              </a:rPr>
              <a:t>Jubail International School</a:t>
            </a:r>
            <a:endParaRPr lang="en-US" sz="1200" b="0" i="0" u="none" strike="noStrike" cap="none" dirty="0">
              <a:solidFill>
                <a:srgbClr val="888888"/>
              </a:solidFill>
              <a:latin typeface="Calibri"/>
              <a:ea typeface="Calibri"/>
              <a:cs typeface="Calibri"/>
              <a:sym typeface="Calibri"/>
            </a:endParaRPr>
          </a:p>
        </p:txBody>
      </p:sp>
      <p:sp>
        <p:nvSpPr>
          <p:cNvPr id="100" name="Shape 10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7</a:t>
            </a:fld>
            <a:endParaRPr lang="en-US" sz="1200" b="0" i="0" u="none" strike="noStrike" cap="none">
              <a:solidFill>
                <a:srgbClr val="888888"/>
              </a:solidFill>
              <a:latin typeface="Calibri"/>
              <a:ea typeface="Calibri"/>
              <a:cs typeface="Calibri"/>
              <a:sym typeface="Calibri"/>
            </a:endParaRPr>
          </a:p>
        </p:txBody>
      </p:sp>
      <p:pic>
        <p:nvPicPr>
          <p:cNvPr id="101" name="Shape 101"/>
          <p:cNvPicPr preferRelativeResize="0">
            <a:picLocks noGrp="1"/>
          </p:cNvPicPr>
          <p:nvPr>
            <p:ph type="body" idx="1"/>
          </p:nvPr>
        </p:nvPicPr>
        <p:blipFill rotWithShape="1">
          <a:blip r:embed="rId3">
            <a:alphaModFix/>
          </a:blip>
          <a:srcRect/>
          <a:stretch/>
        </p:blipFill>
        <p:spPr>
          <a:xfrm>
            <a:off x="605650" y="1219200"/>
            <a:ext cx="7899013" cy="4906964"/>
          </a:xfrm>
          <a:prstGeom prst="rect">
            <a:avLst/>
          </a:prstGeom>
          <a:noFill/>
          <a:ln>
            <a:noFill/>
          </a:ln>
        </p:spPr>
      </p:pic>
      <p:pic>
        <p:nvPicPr>
          <p:cNvPr id="5" name="Picture 4"/>
          <p:cNvPicPr/>
          <p:nvPr/>
        </p:nvPicPr>
        <p:blipFill>
          <a:blip r:embed="rId4">
            <a:extLst>
              <a:ext uri="{28A0092B-C50C-407E-A947-70E740481C1C}">
                <a14:useLocalDpi xmlns:a14="http://schemas.microsoft.com/office/drawing/2010/main" xmlns="" val="0"/>
              </a:ext>
            </a:extLst>
          </a:blip>
          <a:stretch>
            <a:fillRect/>
          </a:stretch>
        </p:blipFill>
        <p:spPr>
          <a:xfrm>
            <a:off x="6329361" y="227014"/>
            <a:ext cx="2581275" cy="762000"/>
          </a:xfrm>
          <a:prstGeom prst="rect">
            <a:avLst/>
          </a:prstGeom>
        </p:spPr>
      </p:pic>
    </p:spTree>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514349" y="1635549"/>
            <a:ext cx="8229600" cy="1067544"/>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200" b="0" i="0" u="none" strike="noStrike" cap="none" dirty="0" smtClean="0">
                <a:solidFill>
                  <a:schemeClr val="dk1"/>
                </a:solidFill>
                <a:latin typeface="Calibri"/>
                <a:ea typeface="Calibri"/>
                <a:cs typeface="Calibri"/>
                <a:sym typeface="Calibri"/>
              </a:rPr>
              <a:t>Let’s watch the Video about</a:t>
            </a:r>
            <a:br>
              <a:rPr lang="en-US" sz="3200" b="0" i="0" u="none" strike="noStrike" cap="none" dirty="0" smtClean="0">
                <a:solidFill>
                  <a:schemeClr val="dk1"/>
                </a:solidFill>
                <a:latin typeface="Calibri"/>
                <a:ea typeface="Calibri"/>
                <a:cs typeface="Calibri"/>
                <a:sym typeface="Calibri"/>
              </a:rPr>
            </a:br>
            <a:r>
              <a:rPr lang="en-US" sz="3600" b="1" i="0" u="none" strike="noStrike" cap="none" dirty="0" smtClean="0">
                <a:solidFill>
                  <a:srgbClr val="FF0000"/>
                </a:solidFill>
                <a:latin typeface="Calibri"/>
                <a:ea typeface="Calibri"/>
                <a:cs typeface="Calibri"/>
                <a:sym typeface="Calibri"/>
              </a:rPr>
              <a:t>17 Goals to Transform Our World</a:t>
            </a:r>
            <a:endParaRPr lang="en-US" sz="3600" b="1" i="0" u="none" strike="noStrike" cap="none" dirty="0">
              <a:solidFill>
                <a:srgbClr val="FF0000"/>
              </a:solidFill>
              <a:latin typeface="Calibri"/>
              <a:ea typeface="Calibri"/>
              <a:cs typeface="Calibri"/>
              <a:sym typeface="Calibri"/>
            </a:endParaRPr>
          </a:p>
        </p:txBody>
      </p:sp>
      <p:sp>
        <p:nvSpPr>
          <p:cNvPr id="118" name="Shape 118"/>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dirty="0" smtClean="0">
                <a:solidFill>
                  <a:srgbClr val="888888"/>
                </a:solidFill>
                <a:latin typeface="Calibri"/>
                <a:ea typeface="Calibri"/>
                <a:cs typeface="Calibri"/>
                <a:sym typeface="Calibri"/>
              </a:rPr>
              <a:t>Jubail International School</a:t>
            </a:r>
            <a:endParaRPr lang="en-US" sz="1200" b="0" i="0" u="none" strike="noStrike" cap="none" dirty="0">
              <a:solidFill>
                <a:srgbClr val="888888"/>
              </a:solidFill>
              <a:latin typeface="Calibri"/>
              <a:ea typeface="Calibri"/>
              <a:cs typeface="Calibri"/>
              <a:sym typeface="Calibri"/>
            </a:endParaRPr>
          </a:p>
        </p:txBody>
      </p:sp>
      <p:sp>
        <p:nvSpPr>
          <p:cNvPr id="119" name="Shape 11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8</a:t>
            </a:fld>
            <a:endParaRPr lang="en-US" sz="1200" b="0" i="0" u="none" strike="noStrike" cap="none">
              <a:solidFill>
                <a:srgbClr val="888888"/>
              </a:solidFill>
              <a:latin typeface="Calibri"/>
              <a:ea typeface="Calibri"/>
              <a:cs typeface="Calibri"/>
              <a:sym typeface="Calibri"/>
            </a:endParaRPr>
          </a:p>
        </p:txBody>
      </p:sp>
      <p:pic>
        <p:nvPicPr>
          <p:cNvPr id="6" name="Picture 5"/>
          <p:cNvPicPr/>
          <p:nvPr/>
        </p:nvPicPr>
        <p:blipFill>
          <a:blip r:embed="rId3">
            <a:extLst>
              <a:ext uri="{28A0092B-C50C-407E-A947-70E740481C1C}">
                <a14:useLocalDpi xmlns:a14="http://schemas.microsoft.com/office/drawing/2010/main" xmlns="" val="0"/>
              </a:ext>
            </a:extLst>
          </a:blip>
          <a:stretch>
            <a:fillRect/>
          </a:stretch>
        </p:blipFill>
        <p:spPr>
          <a:xfrm>
            <a:off x="6329361" y="227014"/>
            <a:ext cx="2581275" cy="762000"/>
          </a:xfrm>
          <a:prstGeom prst="rect">
            <a:avLst/>
          </a:prstGeom>
        </p:spPr>
      </p:pic>
      <p:sp>
        <p:nvSpPr>
          <p:cNvPr id="2" name="Text Placeholder 1"/>
          <p:cNvSpPr>
            <a:spLocks noGrp="1"/>
          </p:cNvSpPr>
          <p:nvPr>
            <p:ph type="body" idx="2"/>
          </p:nvPr>
        </p:nvSpPr>
        <p:spPr>
          <a:xfrm>
            <a:off x="685799" y="2971800"/>
            <a:ext cx="7886699" cy="2934051"/>
          </a:xfrm>
        </p:spPr>
        <p:txBody>
          <a:bodyPr/>
          <a:lstStyle/>
          <a:p>
            <a:pPr marL="177800" indent="0">
              <a:buNone/>
            </a:pPr>
            <a:r>
              <a:rPr lang="en-US" dirty="0"/>
              <a:t>https://www.youtube.com/watch?v=kGcrYkHwE80</a:t>
            </a:r>
          </a:p>
        </p:txBody>
      </p:sp>
    </p:spTree>
    <p:extLst>
      <p:ext uri="{BB962C8B-B14F-4D97-AF65-F5344CB8AC3E}">
        <p14:creationId xmlns:p14="http://schemas.microsoft.com/office/powerpoint/2010/main" xmlns="" val="1600401469"/>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457200" y="914400"/>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So now it is about implementation</a:t>
            </a:r>
          </a:p>
        </p:txBody>
      </p:sp>
      <p:sp>
        <p:nvSpPr>
          <p:cNvPr id="172" name="Shape 172"/>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dirty="0" smtClean="0">
                <a:solidFill>
                  <a:srgbClr val="888888"/>
                </a:solidFill>
                <a:latin typeface="Calibri"/>
                <a:ea typeface="Calibri"/>
                <a:cs typeface="Calibri"/>
                <a:sym typeface="Calibri"/>
              </a:rPr>
              <a:t>Jubail International School</a:t>
            </a:r>
            <a:endParaRPr lang="en-US" sz="1200" b="0" i="0" u="none" strike="noStrike" cap="none" dirty="0">
              <a:solidFill>
                <a:srgbClr val="888888"/>
              </a:solidFill>
              <a:latin typeface="Calibri"/>
              <a:ea typeface="Calibri"/>
              <a:cs typeface="Calibri"/>
              <a:sym typeface="Calibri"/>
            </a:endParaRPr>
          </a:p>
        </p:txBody>
      </p:sp>
      <p:sp>
        <p:nvSpPr>
          <p:cNvPr id="173" name="Shape 17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9</a:t>
            </a:fld>
            <a:endParaRPr lang="en-US" sz="1200" b="0" i="0" u="none" strike="noStrike" cap="none">
              <a:solidFill>
                <a:srgbClr val="888888"/>
              </a:solidFill>
              <a:latin typeface="Calibri"/>
              <a:ea typeface="Calibri"/>
              <a:cs typeface="Calibri"/>
              <a:sym typeface="Calibri"/>
            </a:endParaRPr>
          </a:p>
        </p:txBody>
      </p:sp>
      <p:pic>
        <p:nvPicPr>
          <p:cNvPr id="3" name="Picture 2"/>
          <p:cNvPicPr>
            <a:picLocks noChangeAspect="1"/>
          </p:cNvPicPr>
          <p:nvPr/>
        </p:nvPicPr>
        <p:blipFill>
          <a:blip r:embed="rId3"/>
          <a:stretch>
            <a:fillRect/>
          </a:stretch>
        </p:blipFill>
        <p:spPr>
          <a:xfrm>
            <a:off x="523875" y="2312988"/>
            <a:ext cx="8096250" cy="3554412"/>
          </a:xfrm>
          <a:prstGeom prst="rect">
            <a:avLst/>
          </a:prstGeom>
        </p:spPr>
      </p:pic>
      <p:pic>
        <p:nvPicPr>
          <p:cNvPr id="6" name="Picture 5"/>
          <p:cNvPicPr/>
          <p:nvPr/>
        </p:nvPicPr>
        <p:blipFill>
          <a:blip r:embed="rId4">
            <a:extLst>
              <a:ext uri="{28A0092B-C50C-407E-A947-70E740481C1C}">
                <a14:useLocalDpi xmlns:a14="http://schemas.microsoft.com/office/drawing/2010/main" xmlns="" val="0"/>
              </a:ext>
            </a:extLst>
          </a:blip>
          <a:stretch>
            <a:fillRect/>
          </a:stretch>
        </p:blipFill>
        <p:spPr>
          <a:xfrm>
            <a:off x="6329361" y="227014"/>
            <a:ext cx="2581275" cy="762000"/>
          </a:xfrm>
          <a:prstGeom prst="rect">
            <a:avLst/>
          </a:prstGeom>
        </p:spPr>
      </p:pic>
    </p:spTree>
  </p:cSld>
  <p:clrMapOvr>
    <a:masterClrMapping/>
  </p:clrMapOvr>
  <p:transition spd="slow">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3231</Words>
  <Application>Microsoft Office PowerPoint</Application>
  <PresentationFormat>On-screen Show (4:3)</PresentationFormat>
  <Paragraphs>223</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Sustainable Development Goals  Awareness Campaign  in the students of  Jubail International School</vt:lpstr>
      <vt:lpstr>  Dear Students, Our world today faces numerous challenges. To build a sustainable future requires the energy, creativity, and initiative of young people around the world. All you need is a willingness to learn about, engage with, and take action on the Sustainable Development Goals. Find out how you can start changing the world through the SDG Students Program.  </vt:lpstr>
      <vt:lpstr>Transforming Our World: 2030 Agenda for Sustainable Development</vt:lpstr>
      <vt:lpstr>What are Sustainable Development Goals?</vt:lpstr>
      <vt:lpstr>What are Sustainable Development Goals?</vt:lpstr>
      <vt:lpstr>Sustainable Development Summit 2015</vt:lpstr>
      <vt:lpstr>Slide 7</vt:lpstr>
      <vt:lpstr>Let’s watch the Video about 17 Goals to Transform Our World</vt:lpstr>
      <vt:lpstr>So now it is about implementation</vt:lpstr>
      <vt:lpstr>Goal 1: End poverty in all its forms everywhere</vt:lpstr>
      <vt:lpstr>Goal 2: End hunger, achieve food security and improved nutrition and promote sustainable agriculture</vt:lpstr>
      <vt:lpstr>Goal 3: Ensure healthy lives and promote well-being for all at all ages</vt:lpstr>
      <vt:lpstr>Goal 4: Ensure inclusive and quality education for all and promote lifelong learning</vt:lpstr>
      <vt:lpstr>Goal 5: Achieve gender equality and empower all women and girls</vt:lpstr>
      <vt:lpstr>Goal 6: Ensure access to water and sanitation for all</vt:lpstr>
      <vt:lpstr>Goal 7: Ensure access to affordable, reliable, sustainable and modern energy for all</vt:lpstr>
      <vt:lpstr>Goal 8: Promote inclusive and sustainable economic growth, employment and decent work for all</vt:lpstr>
      <vt:lpstr>Goal 9: Build resilient infrastructure, promote sustainable industrialization and foster innovation</vt:lpstr>
      <vt:lpstr>Goal 10: Reduce inequality within and among countries</vt:lpstr>
      <vt:lpstr>Goal 11: Make cities inclusive, safe, resilient and sustainable</vt:lpstr>
      <vt:lpstr>Goal 12: Ensure sustainable consumption and production patterns</vt:lpstr>
      <vt:lpstr>Goal 13: Take urgent action to combat climate change and its impacts</vt:lpstr>
      <vt:lpstr>Goal 14: Conserve and sustainably use the oceans, seas and marine resources</vt:lpstr>
      <vt:lpstr>Goal 15: Sustainably manage forests, combat desertification, halt and reverse land degradation, halt biodiversity loss</vt:lpstr>
      <vt:lpstr>Goal 16: Promote just, peaceful and inclusive societies</vt:lpstr>
      <vt:lpstr>Goal 17: Revitalize the global partnership for sustainable development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Transforming Our World: 2030 Agenda for Sustainable Development</dc:title>
  <dc:creator>Sharon Birch</dc:creator>
  <cp:lastModifiedBy>lenevojis</cp:lastModifiedBy>
  <cp:revision>14</cp:revision>
  <dcterms:modified xsi:type="dcterms:W3CDTF">2021-10-19T02:26:53Z</dcterms:modified>
</cp:coreProperties>
</file>