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6" d="100"/>
          <a:sy n="96"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3F0ED0-7E29-49AD-88EE-9F02D2223685}"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F1589D-7C61-4A93-B789-7942FD01BC55}" type="slidenum">
              <a:rPr lang="en-US" smtClean="0"/>
              <a:t>‹#›</a:t>
            </a:fld>
            <a:endParaRPr lang="en-US"/>
          </a:p>
        </p:txBody>
      </p:sp>
    </p:spTree>
    <p:extLst>
      <p:ext uri="{BB962C8B-B14F-4D97-AF65-F5344CB8AC3E}">
        <p14:creationId xmlns:p14="http://schemas.microsoft.com/office/powerpoint/2010/main" val="356109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3F0ED0-7E29-49AD-88EE-9F02D2223685}"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1589D-7C61-4A93-B789-7942FD01BC55}" type="slidenum">
              <a:rPr lang="en-US" smtClean="0"/>
              <a:t>‹#›</a:t>
            </a:fld>
            <a:endParaRPr lang="en-US"/>
          </a:p>
        </p:txBody>
      </p:sp>
    </p:spTree>
    <p:extLst>
      <p:ext uri="{BB962C8B-B14F-4D97-AF65-F5344CB8AC3E}">
        <p14:creationId xmlns:p14="http://schemas.microsoft.com/office/powerpoint/2010/main" val="2815446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3F0ED0-7E29-49AD-88EE-9F02D2223685}"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1589D-7C61-4A93-B789-7942FD01BC55}" type="slidenum">
              <a:rPr lang="en-US" smtClean="0"/>
              <a:t>‹#›</a:t>
            </a:fld>
            <a:endParaRPr lang="en-US"/>
          </a:p>
        </p:txBody>
      </p:sp>
    </p:spTree>
    <p:extLst>
      <p:ext uri="{BB962C8B-B14F-4D97-AF65-F5344CB8AC3E}">
        <p14:creationId xmlns:p14="http://schemas.microsoft.com/office/powerpoint/2010/main" val="404305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3F0ED0-7E29-49AD-88EE-9F02D2223685}"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1589D-7C61-4A93-B789-7942FD01BC55}" type="slidenum">
              <a:rPr lang="en-US" smtClean="0"/>
              <a:t>‹#›</a:t>
            </a:fld>
            <a:endParaRPr lang="en-US"/>
          </a:p>
        </p:txBody>
      </p:sp>
    </p:spTree>
    <p:extLst>
      <p:ext uri="{BB962C8B-B14F-4D97-AF65-F5344CB8AC3E}">
        <p14:creationId xmlns:p14="http://schemas.microsoft.com/office/powerpoint/2010/main" val="334576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A63F0ED0-7E29-49AD-88EE-9F02D2223685}" type="datetimeFigureOut">
              <a:rPr lang="en-US" smtClean="0"/>
              <a:t>12/30/2021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F1589D-7C61-4A93-B789-7942FD01BC55}" type="slidenum">
              <a:rPr lang="en-US" smtClean="0"/>
              <a:t>‹#›</a:t>
            </a:fld>
            <a:endParaRPr lang="en-US"/>
          </a:p>
        </p:txBody>
      </p:sp>
    </p:spTree>
    <p:extLst>
      <p:ext uri="{BB962C8B-B14F-4D97-AF65-F5344CB8AC3E}">
        <p14:creationId xmlns:p14="http://schemas.microsoft.com/office/powerpoint/2010/main" val="370554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3F0ED0-7E29-49AD-88EE-9F02D2223685}"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1589D-7C61-4A93-B789-7942FD01BC55}" type="slidenum">
              <a:rPr lang="en-US" smtClean="0"/>
              <a:t>‹#›</a:t>
            </a:fld>
            <a:endParaRPr lang="en-US"/>
          </a:p>
        </p:txBody>
      </p:sp>
    </p:spTree>
    <p:extLst>
      <p:ext uri="{BB962C8B-B14F-4D97-AF65-F5344CB8AC3E}">
        <p14:creationId xmlns:p14="http://schemas.microsoft.com/office/powerpoint/2010/main" val="3096721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3F0ED0-7E29-49AD-88EE-9F02D2223685}" type="datetimeFigureOut">
              <a:rPr lang="en-US" smtClean="0"/>
              <a:t>12/30/2021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1589D-7C61-4A93-B789-7942FD01BC55}" type="slidenum">
              <a:rPr lang="en-US" smtClean="0"/>
              <a:t>‹#›</a:t>
            </a:fld>
            <a:endParaRPr lang="en-US"/>
          </a:p>
        </p:txBody>
      </p:sp>
    </p:spTree>
    <p:extLst>
      <p:ext uri="{BB962C8B-B14F-4D97-AF65-F5344CB8AC3E}">
        <p14:creationId xmlns:p14="http://schemas.microsoft.com/office/powerpoint/2010/main" val="75029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3F0ED0-7E29-49AD-88EE-9F02D2223685}" type="datetimeFigureOut">
              <a:rPr lang="en-US" smtClean="0"/>
              <a:t>12/30/2021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1589D-7C61-4A93-B789-7942FD01BC55}" type="slidenum">
              <a:rPr lang="en-US" smtClean="0"/>
              <a:t>‹#›</a:t>
            </a:fld>
            <a:endParaRPr lang="en-US"/>
          </a:p>
        </p:txBody>
      </p:sp>
    </p:spTree>
    <p:extLst>
      <p:ext uri="{BB962C8B-B14F-4D97-AF65-F5344CB8AC3E}">
        <p14:creationId xmlns:p14="http://schemas.microsoft.com/office/powerpoint/2010/main" val="305931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3F0ED0-7E29-49AD-88EE-9F02D2223685}" type="datetimeFigureOut">
              <a:rPr lang="en-US" smtClean="0"/>
              <a:t>12/30/2021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1589D-7C61-4A93-B789-7942FD01BC55}" type="slidenum">
              <a:rPr lang="en-US" smtClean="0"/>
              <a:t>‹#›</a:t>
            </a:fld>
            <a:endParaRPr lang="en-US"/>
          </a:p>
        </p:txBody>
      </p:sp>
    </p:spTree>
    <p:extLst>
      <p:ext uri="{BB962C8B-B14F-4D97-AF65-F5344CB8AC3E}">
        <p14:creationId xmlns:p14="http://schemas.microsoft.com/office/powerpoint/2010/main" val="137049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3F0ED0-7E29-49AD-88EE-9F02D2223685}"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F1589D-7C61-4A93-B789-7942FD01BC55}" type="slidenum">
              <a:rPr lang="en-US" smtClean="0"/>
              <a:t>‹#›</a:t>
            </a:fld>
            <a:endParaRPr lang="en-US"/>
          </a:p>
        </p:txBody>
      </p:sp>
    </p:spTree>
    <p:extLst>
      <p:ext uri="{BB962C8B-B14F-4D97-AF65-F5344CB8AC3E}">
        <p14:creationId xmlns:p14="http://schemas.microsoft.com/office/powerpoint/2010/main" val="851553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3F0ED0-7E29-49AD-88EE-9F02D2223685}" type="datetimeFigureOut">
              <a:rPr lang="en-US" smtClean="0"/>
              <a:t>12/30/2021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F1589D-7C61-4A93-B789-7942FD01BC55}" type="slidenum">
              <a:rPr lang="en-US" smtClean="0"/>
              <a:t>‹#›</a:t>
            </a:fld>
            <a:endParaRPr lang="en-US"/>
          </a:p>
        </p:txBody>
      </p:sp>
    </p:spTree>
    <p:extLst>
      <p:ext uri="{BB962C8B-B14F-4D97-AF65-F5344CB8AC3E}">
        <p14:creationId xmlns:p14="http://schemas.microsoft.com/office/powerpoint/2010/main" val="191501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63F0ED0-7E29-49AD-88EE-9F02D2223685}" type="datetimeFigureOut">
              <a:rPr lang="en-US" smtClean="0"/>
              <a:t>12/30/2021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F1589D-7C61-4A93-B789-7942FD01BC55}" type="slidenum">
              <a:rPr lang="en-US" smtClean="0"/>
              <a:t>‹#›</a:t>
            </a:fld>
            <a:endParaRPr lang="en-US"/>
          </a:p>
        </p:txBody>
      </p:sp>
    </p:spTree>
    <p:extLst>
      <p:ext uri="{BB962C8B-B14F-4D97-AF65-F5344CB8AC3E}">
        <p14:creationId xmlns:p14="http://schemas.microsoft.com/office/powerpoint/2010/main" val="108842032"/>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0764-5C7A-4BFB-8EC9-E956A0D883A0}"/>
              </a:ext>
            </a:extLst>
          </p:cNvPr>
          <p:cNvSpPr>
            <a:spLocks noGrp="1"/>
          </p:cNvSpPr>
          <p:nvPr>
            <p:ph type="ctrTitle"/>
          </p:nvPr>
        </p:nvSpPr>
        <p:spPr>
          <a:xfrm>
            <a:off x="738898" y="1683079"/>
            <a:ext cx="8915399" cy="2442972"/>
          </a:xfrm>
        </p:spPr>
        <p:txBody>
          <a:bodyPr/>
          <a:lstStyle/>
          <a:p>
            <a:pPr algn="ctr"/>
            <a:r>
              <a:rPr lang="en-US" sz="6000" dirty="0">
                <a:latin typeface="Times New Roman" panose="02020603050405020304" pitchFamily="18" charset="0"/>
                <a:cs typeface="Times New Roman" panose="02020603050405020304" pitchFamily="18" charset="0"/>
              </a:rPr>
              <a:t>Anti-Racism</a:t>
            </a:r>
            <a:r>
              <a:rPr lang="en-US" dirty="0"/>
              <a:t> </a:t>
            </a:r>
          </a:p>
        </p:txBody>
      </p:sp>
      <p:sp>
        <p:nvSpPr>
          <p:cNvPr id="3" name="Subtitle 2">
            <a:extLst>
              <a:ext uri="{FF2B5EF4-FFF2-40B4-BE49-F238E27FC236}">
                <a16:creationId xmlns:a16="http://schemas.microsoft.com/office/drawing/2014/main" id="{848FDAA6-D91D-4703-A0D4-AE490078EFD3}"/>
              </a:ext>
            </a:extLst>
          </p:cNvPr>
          <p:cNvSpPr>
            <a:spLocks noGrp="1"/>
          </p:cNvSpPr>
          <p:nvPr>
            <p:ph type="subTitle" idx="1"/>
          </p:nvPr>
        </p:nvSpPr>
        <p:spPr/>
        <p:txBody>
          <a:bodyPr>
            <a:normAutofit fontScale="85000" lnSpcReduction="20000"/>
          </a:bodyPr>
          <a:lstStyle/>
          <a:p>
            <a:pPr algn="ctr"/>
            <a:endParaRPr lang="en-US" dirty="0"/>
          </a:p>
          <a:p>
            <a:pPr algn="ctr"/>
            <a:r>
              <a:rPr lang="en-US" dirty="0"/>
              <a:t>                                                                                    Azim </a:t>
            </a:r>
            <a:r>
              <a:rPr lang="en-US" dirty="0" err="1" smtClean="0"/>
              <a:t>Zaheer</a:t>
            </a:r>
            <a:endParaRPr lang="en-US" dirty="0"/>
          </a:p>
          <a:p>
            <a:pPr algn="ctr"/>
            <a:r>
              <a:rPr lang="en-US" dirty="0"/>
              <a:t>                                                                             11-O</a:t>
            </a:r>
          </a:p>
        </p:txBody>
      </p:sp>
      <p:pic>
        <p:nvPicPr>
          <p:cNvPr id="1026" name="Picture 2" descr="Being a better anti-racist | The United Methodist Church">
            <a:extLst>
              <a:ext uri="{FF2B5EF4-FFF2-40B4-BE49-F238E27FC236}">
                <a16:creationId xmlns:a16="http://schemas.microsoft.com/office/drawing/2014/main" id="{9B1532FD-354D-41A6-90FB-A0A872A6B1B2}"/>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287836" y="4443321"/>
            <a:ext cx="2111580" cy="205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7147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E00B-C60F-4A57-8FBA-9E7837980007}"/>
              </a:ext>
            </a:extLst>
          </p:cNvPr>
          <p:cNvSpPr>
            <a:spLocks noGrp="1"/>
          </p:cNvSpPr>
          <p:nvPr>
            <p:ph type="title"/>
          </p:nvPr>
        </p:nvSpPr>
        <p:spPr/>
        <p:txBody>
          <a:bodyPr/>
          <a:lstStyle/>
          <a:p>
            <a:pPr algn="ctr"/>
            <a:r>
              <a:rPr lang="en-US" dirty="0"/>
              <a:t>What is Anti-racism</a:t>
            </a:r>
          </a:p>
        </p:txBody>
      </p:sp>
      <p:sp>
        <p:nvSpPr>
          <p:cNvPr id="3" name="Content Placeholder 2">
            <a:extLst>
              <a:ext uri="{FF2B5EF4-FFF2-40B4-BE49-F238E27FC236}">
                <a16:creationId xmlns:a16="http://schemas.microsoft.com/office/drawing/2014/main" id="{49482EE5-C75D-45BA-A420-6F4C911EC586}"/>
              </a:ext>
            </a:extLst>
          </p:cNvPr>
          <p:cNvSpPr>
            <a:spLocks noGrp="1"/>
          </p:cNvSpPr>
          <p:nvPr>
            <p:ph idx="1"/>
          </p:nvPr>
        </p:nvSpPr>
        <p:spPr/>
        <p:txBody>
          <a:bodyPr>
            <a:noAutofit/>
          </a:bodyPr>
          <a:lstStyle/>
          <a:p>
            <a:pPr marL="0" indent="0">
              <a:buNone/>
            </a:pPr>
            <a:r>
              <a:rPr lang="en-US" b="0" i="0" dirty="0">
                <a:solidFill>
                  <a:srgbClr val="212121"/>
                </a:solidFill>
                <a:effectLst/>
                <a:latin typeface="Merriweather" panose="020B0604020202020204" pitchFamily="2" charset="0"/>
              </a:rPr>
              <a:t>Anti-racism is a process of actively identifying and </a:t>
            </a:r>
          </a:p>
          <a:p>
            <a:pPr marL="0" indent="0">
              <a:buNone/>
            </a:pPr>
            <a:r>
              <a:rPr lang="en-US" b="0" i="0" dirty="0">
                <a:solidFill>
                  <a:srgbClr val="212121"/>
                </a:solidFill>
                <a:effectLst/>
                <a:latin typeface="Merriweather" panose="020B0604020202020204" pitchFamily="2" charset="0"/>
              </a:rPr>
              <a:t>opposing racism. The goal of anti-racism is to challenge </a:t>
            </a:r>
          </a:p>
          <a:p>
            <a:pPr marL="0" indent="0">
              <a:buNone/>
            </a:pPr>
            <a:r>
              <a:rPr lang="en-US" b="0" i="0" dirty="0">
                <a:solidFill>
                  <a:srgbClr val="212121"/>
                </a:solidFill>
                <a:effectLst/>
                <a:latin typeface="Merriweather" panose="020B0604020202020204" pitchFamily="2" charset="0"/>
              </a:rPr>
              <a:t>racism and actively change the policies, behaviors, and </a:t>
            </a:r>
          </a:p>
          <a:p>
            <a:pPr marL="0" indent="0">
              <a:buNone/>
            </a:pPr>
            <a:r>
              <a:rPr lang="en-US" b="0" i="0" dirty="0">
                <a:solidFill>
                  <a:srgbClr val="212121"/>
                </a:solidFill>
                <a:effectLst/>
                <a:latin typeface="Merriweather" panose="020B0604020202020204" pitchFamily="2" charset="0"/>
              </a:rPr>
              <a:t>beliefs that perpetuate racist ideas and actions.</a:t>
            </a:r>
          </a:p>
          <a:p>
            <a:pPr marL="0" indent="0">
              <a:buNone/>
            </a:pPr>
            <a:r>
              <a:rPr lang="en-US" b="0" i="0" dirty="0">
                <a:solidFill>
                  <a:srgbClr val="212121"/>
                </a:solidFill>
                <a:effectLst/>
                <a:latin typeface="Merriweather" panose="00000500000000000000" pitchFamily="2" charset="0"/>
              </a:rPr>
              <a:t>Anti-racism is rooted in action. It is about taking steps </a:t>
            </a:r>
          </a:p>
          <a:p>
            <a:pPr marL="0" indent="0">
              <a:buNone/>
            </a:pPr>
            <a:r>
              <a:rPr lang="en-US" b="0" i="0" dirty="0">
                <a:solidFill>
                  <a:srgbClr val="212121"/>
                </a:solidFill>
                <a:effectLst/>
                <a:latin typeface="Merriweather" panose="00000500000000000000" pitchFamily="2" charset="0"/>
              </a:rPr>
              <a:t>to eliminate racism at the individual, institutional, and </a:t>
            </a:r>
          </a:p>
          <a:p>
            <a:pPr marL="0" indent="0">
              <a:buNone/>
            </a:pPr>
            <a:r>
              <a:rPr lang="en-US" b="0" i="0" dirty="0">
                <a:solidFill>
                  <a:srgbClr val="212121"/>
                </a:solidFill>
                <a:effectLst/>
                <a:latin typeface="Merriweather" panose="00000500000000000000" pitchFamily="2" charset="0"/>
              </a:rPr>
              <a:t>structural levels. It is not a new concept, but the Black </a:t>
            </a:r>
          </a:p>
          <a:p>
            <a:pPr marL="0" indent="0">
              <a:buNone/>
            </a:pPr>
            <a:r>
              <a:rPr lang="en-US" b="0" i="0" dirty="0">
                <a:solidFill>
                  <a:srgbClr val="212121"/>
                </a:solidFill>
                <a:effectLst/>
                <a:latin typeface="Merriweather" panose="00000500000000000000" pitchFamily="2" charset="0"/>
              </a:rPr>
              <a:t>Lives Matter movement has helped increase the focus </a:t>
            </a:r>
          </a:p>
          <a:p>
            <a:pPr marL="0" indent="0">
              <a:buNone/>
            </a:pPr>
            <a:r>
              <a:rPr lang="en-US" b="0" i="0" dirty="0">
                <a:solidFill>
                  <a:srgbClr val="212121"/>
                </a:solidFill>
                <a:effectLst/>
                <a:latin typeface="Merriweather" panose="00000500000000000000" pitchFamily="2" charset="0"/>
              </a:rPr>
              <a:t>on the importance of anti-racism.</a:t>
            </a:r>
            <a:endParaRPr lang="en-US" dirty="0"/>
          </a:p>
        </p:txBody>
      </p:sp>
    </p:spTree>
    <p:extLst>
      <p:ext uri="{BB962C8B-B14F-4D97-AF65-F5344CB8AC3E}">
        <p14:creationId xmlns:p14="http://schemas.microsoft.com/office/powerpoint/2010/main" val="131268928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93117-B16A-4F22-95C3-C2A496CEB44E}"/>
              </a:ext>
            </a:extLst>
          </p:cNvPr>
          <p:cNvSpPr>
            <a:spLocks noGrp="1"/>
          </p:cNvSpPr>
          <p:nvPr>
            <p:ph type="title"/>
          </p:nvPr>
        </p:nvSpPr>
        <p:spPr/>
        <p:txBody>
          <a:bodyPr/>
          <a:lstStyle/>
          <a:p>
            <a:pPr algn="ctr"/>
            <a:r>
              <a:rPr lang="en-US" dirty="0"/>
              <a:t>Understanding what racism is</a:t>
            </a:r>
          </a:p>
        </p:txBody>
      </p:sp>
      <p:sp>
        <p:nvSpPr>
          <p:cNvPr id="3" name="Content Placeholder 2">
            <a:extLst>
              <a:ext uri="{FF2B5EF4-FFF2-40B4-BE49-F238E27FC236}">
                <a16:creationId xmlns:a16="http://schemas.microsoft.com/office/drawing/2014/main" id="{55A786A5-31EB-4C63-8CBE-CB76D46E6D7D}"/>
              </a:ext>
            </a:extLst>
          </p:cNvPr>
          <p:cNvSpPr>
            <a:spLocks noGrp="1"/>
          </p:cNvSpPr>
          <p:nvPr>
            <p:ph idx="1"/>
          </p:nvPr>
        </p:nvSpPr>
        <p:spPr/>
        <p:txBody>
          <a:bodyPr>
            <a:normAutofit/>
          </a:bodyPr>
          <a:lstStyle/>
          <a:p>
            <a:pPr marL="0" indent="0" algn="l" fontAlgn="base">
              <a:buNone/>
            </a:pPr>
            <a:r>
              <a:rPr lang="en-US" sz="2400" b="0" i="0" dirty="0">
                <a:solidFill>
                  <a:srgbClr val="212121"/>
                </a:solidFill>
                <a:effectLst/>
                <a:latin typeface="Merriweather" panose="00000500000000000000" pitchFamily="2" charset="0"/>
              </a:rPr>
              <a:t>   Believing that racism is always so direct blinds us from recognizing and examining our own biased beliefs, attitudes, and behaviors.</a:t>
            </a:r>
          </a:p>
          <a:p>
            <a:pPr marL="0" indent="0" algn="l" fontAlgn="base">
              <a:buNone/>
            </a:pPr>
            <a:r>
              <a:rPr lang="en-US" sz="2400" b="0" i="0" dirty="0">
                <a:solidFill>
                  <a:srgbClr val="212121"/>
                </a:solidFill>
                <a:effectLst/>
                <a:latin typeface="Merriweather" panose="00000500000000000000" pitchFamily="2" charset="0"/>
              </a:rPr>
              <a:t>   For example, </a:t>
            </a:r>
            <a:r>
              <a:rPr lang="en-US" sz="2400" b="0" i="1" dirty="0">
                <a:solidFill>
                  <a:srgbClr val="212121"/>
                </a:solidFill>
                <a:effectLst/>
                <a:latin typeface="Merriweather" panose="00000500000000000000" pitchFamily="2" charset="0"/>
              </a:rPr>
              <a:t>Merriam-Webster</a:t>
            </a:r>
            <a:r>
              <a:rPr lang="en-US" sz="2400" b="0" i="0" dirty="0">
                <a:solidFill>
                  <a:srgbClr val="212121"/>
                </a:solidFill>
                <a:effectLst/>
                <a:latin typeface="Merriweather" panose="00000500000000000000" pitchFamily="2" charset="0"/>
              </a:rPr>
              <a:t> dictionary defined racism as, “a belief that race is the primary determinant of human traits and capacities and that racial differences produce an inherent superiority of a particular race.” In the wake of the George Floyd protests, editors of the dictionary decided to update the definition in response to one reader’s request to more clearly include the role that systemic racism plays.</a:t>
            </a:r>
          </a:p>
          <a:p>
            <a:pPr marL="0" indent="0">
              <a:buNone/>
            </a:pPr>
            <a:endParaRPr lang="en-US" dirty="0"/>
          </a:p>
        </p:txBody>
      </p:sp>
    </p:spTree>
    <p:extLst>
      <p:ext uri="{BB962C8B-B14F-4D97-AF65-F5344CB8AC3E}">
        <p14:creationId xmlns:p14="http://schemas.microsoft.com/office/powerpoint/2010/main" val="104648842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772F-190A-4B19-A67E-404E18C5F762}"/>
              </a:ext>
            </a:extLst>
          </p:cNvPr>
          <p:cNvSpPr>
            <a:spLocks noGrp="1"/>
          </p:cNvSpPr>
          <p:nvPr>
            <p:ph type="title"/>
          </p:nvPr>
        </p:nvSpPr>
        <p:spPr/>
        <p:txBody>
          <a:bodyPr/>
          <a:lstStyle/>
          <a:p>
            <a:pPr algn="ctr"/>
            <a:r>
              <a:rPr lang="en-US" dirty="0"/>
              <a:t>Why is anti-racism so important?</a:t>
            </a:r>
          </a:p>
        </p:txBody>
      </p:sp>
      <p:sp>
        <p:nvSpPr>
          <p:cNvPr id="3" name="Content Placeholder 2">
            <a:extLst>
              <a:ext uri="{FF2B5EF4-FFF2-40B4-BE49-F238E27FC236}">
                <a16:creationId xmlns:a16="http://schemas.microsoft.com/office/drawing/2014/main" id="{CEEE8447-7E07-48AE-88C3-C011C210942C}"/>
              </a:ext>
            </a:extLst>
          </p:cNvPr>
          <p:cNvSpPr>
            <a:spLocks noGrp="1"/>
          </p:cNvSpPr>
          <p:nvPr>
            <p:ph idx="1"/>
          </p:nvPr>
        </p:nvSpPr>
        <p:spPr/>
        <p:txBody>
          <a:bodyPr/>
          <a:lstStyle/>
          <a:p>
            <a:pPr marL="0" indent="0">
              <a:buNone/>
            </a:pPr>
            <a:r>
              <a:rPr lang="en-US" dirty="0"/>
              <a:t> </a:t>
            </a:r>
            <a:r>
              <a:rPr lang="en-US" b="0" i="0" dirty="0">
                <a:solidFill>
                  <a:srgbClr val="212121"/>
                </a:solidFill>
                <a:effectLst/>
                <a:latin typeface="Merriweather" panose="00000500000000000000" pitchFamily="2" charset="0"/>
              </a:rPr>
              <a:t>The problem with systemic racism is that it is all around us. We are born into it. It is deeply embedded in our culture and our communities including our schools, the justice system, the government, and hospitals. It is so pervasive that people often don't even notice how policies, institutions, and systems disproportionately favor some while disadvantaging others.</a:t>
            </a:r>
          </a:p>
          <a:p>
            <a:pPr marL="0" indent="0">
              <a:buNone/>
            </a:pPr>
            <a:endParaRPr lang="en-US" dirty="0">
              <a:solidFill>
                <a:srgbClr val="212121"/>
              </a:solidFill>
              <a:latin typeface="Merriweather" panose="00000500000000000000" pitchFamily="2" charset="0"/>
            </a:endParaRPr>
          </a:p>
          <a:p>
            <a:pPr marL="0" indent="0">
              <a:buNone/>
            </a:pPr>
            <a:r>
              <a:rPr lang="en-US" b="0" i="0" dirty="0">
                <a:solidFill>
                  <a:srgbClr val="212121"/>
                </a:solidFill>
                <a:effectLst/>
                <a:latin typeface="Merriweather" panose="00000500000000000000" pitchFamily="2" charset="0"/>
              </a:rPr>
              <a:t>People often mistakenly believe that simply being “not racist” is enough to eliminate racial discrimination. The problem with this perspective is that White people are often unaware of their own unconscious biases. People often don’t fully understand the institutional and structural issues that uphold White supremacy and contribute to racist behaviors, attitudes, and policies.</a:t>
            </a:r>
            <a:endParaRPr lang="en-US" dirty="0">
              <a:solidFill>
                <a:srgbClr val="212121"/>
              </a:solidFill>
              <a:latin typeface="Merriweather" panose="00000500000000000000" pitchFamily="2" charset="0"/>
            </a:endParaRPr>
          </a:p>
        </p:txBody>
      </p:sp>
    </p:spTree>
    <p:extLst>
      <p:ext uri="{BB962C8B-B14F-4D97-AF65-F5344CB8AC3E}">
        <p14:creationId xmlns:p14="http://schemas.microsoft.com/office/powerpoint/2010/main" val="212917776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57B3-8442-4BF9-A21C-355B310BA91D}"/>
              </a:ext>
            </a:extLst>
          </p:cNvPr>
          <p:cNvSpPr>
            <a:spLocks noGrp="1"/>
          </p:cNvSpPr>
          <p:nvPr>
            <p:ph type="title"/>
          </p:nvPr>
        </p:nvSpPr>
        <p:spPr/>
        <p:txBody>
          <a:bodyPr/>
          <a:lstStyle/>
          <a:p>
            <a:pPr algn="ctr"/>
            <a:r>
              <a:rPr lang="en-US" dirty="0"/>
              <a:t>The effects of racism </a:t>
            </a:r>
          </a:p>
        </p:txBody>
      </p:sp>
      <p:sp>
        <p:nvSpPr>
          <p:cNvPr id="3" name="Content Placeholder 2">
            <a:extLst>
              <a:ext uri="{FF2B5EF4-FFF2-40B4-BE49-F238E27FC236}">
                <a16:creationId xmlns:a16="http://schemas.microsoft.com/office/drawing/2014/main" id="{C0644BB7-6C3C-46CC-A5B3-137DEDFEE987}"/>
              </a:ext>
            </a:extLst>
          </p:cNvPr>
          <p:cNvSpPr>
            <a:spLocks noGrp="1"/>
          </p:cNvSpPr>
          <p:nvPr>
            <p:ph idx="1"/>
          </p:nvPr>
        </p:nvSpPr>
        <p:spPr/>
        <p:txBody>
          <a:bodyPr/>
          <a:lstStyle/>
          <a:p>
            <a:pPr marL="0" indent="0" algn="l" fontAlgn="base">
              <a:buNone/>
            </a:pPr>
            <a:r>
              <a:rPr lang="en-US" dirty="0"/>
              <a:t>   </a:t>
            </a:r>
            <a:r>
              <a:rPr lang="en-US" b="0" i="0" dirty="0">
                <a:solidFill>
                  <a:srgbClr val="212121"/>
                </a:solidFill>
                <a:effectLst/>
                <a:latin typeface="Merriweather" panose="00000500000000000000" pitchFamily="2" charset="0"/>
              </a:rPr>
              <a:t>Anti-racism also involves working to understand how race and racism affect people. Research has shown that racism has wide-reaching negative effects on individuals, families, communities, and entire societies.</a:t>
            </a:r>
            <a:r>
              <a:rPr lang="en-US" b="0" i="0" u="none" strike="noStrike" baseline="30000" dirty="0">
                <a:solidFill>
                  <a:srgbClr val="0000EE"/>
                </a:solidFill>
                <a:effectLst/>
                <a:latin typeface="Merriweather" panose="00000500000000000000" pitchFamily="2" charset="0"/>
              </a:rPr>
              <a:t>5</a:t>
            </a:r>
            <a:endParaRPr lang="en-US" b="0" i="0" u="none" strike="noStrike" baseline="30000" dirty="0">
              <a:solidFill>
                <a:srgbClr val="212121"/>
              </a:solidFill>
              <a:effectLst/>
              <a:latin typeface="Merriweather" panose="00000500000000000000" pitchFamily="2" charset="0"/>
            </a:endParaRPr>
          </a:p>
          <a:p>
            <a:pPr marL="0" indent="0">
              <a:buNone/>
            </a:pPr>
            <a:r>
              <a:rPr lang="en-US" b="0" i="0" dirty="0">
                <a:solidFill>
                  <a:srgbClr val="212121"/>
                </a:solidFill>
                <a:effectLst/>
                <a:latin typeface="Merriweather" panose="00000500000000000000" pitchFamily="2" charset="0"/>
              </a:rPr>
              <a:t>   Racism has an impact in areas you may not have considered including healthcare, education, employment, and housing. </a:t>
            </a:r>
          </a:p>
          <a:p>
            <a:pPr marL="0" indent="0">
              <a:buNone/>
            </a:pPr>
            <a:r>
              <a:rPr lang="en-US" dirty="0">
                <a:solidFill>
                  <a:srgbClr val="212121"/>
                </a:solidFill>
                <a:latin typeface="Merriweather" panose="00000500000000000000" pitchFamily="2" charset="0"/>
              </a:rPr>
              <a:t>   For example: </a:t>
            </a:r>
          </a:p>
          <a:p>
            <a:pPr marL="457200" indent="-457200">
              <a:buFont typeface="+mj-lt"/>
              <a:buAutoNum type="arabicPeriod"/>
            </a:pPr>
            <a:r>
              <a:rPr lang="en-US" b="0" i="0" dirty="0">
                <a:solidFill>
                  <a:srgbClr val="212121"/>
                </a:solidFill>
                <a:effectLst/>
                <a:latin typeface="Merriweather" panose="00000500000000000000" pitchFamily="2" charset="0"/>
              </a:rPr>
              <a:t>White households are on average 13 times wealthier than Black households.</a:t>
            </a:r>
          </a:p>
          <a:p>
            <a:pPr marL="457200" indent="-457200">
              <a:buFont typeface="+mj-lt"/>
              <a:buAutoNum type="arabicPeriod"/>
            </a:pPr>
            <a:r>
              <a:rPr lang="en-US" b="0" i="0" dirty="0">
                <a:solidFill>
                  <a:srgbClr val="212121"/>
                </a:solidFill>
                <a:effectLst/>
                <a:latin typeface="Merriweather" panose="00000500000000000000" pitchFamily="2" charset="0"/>
              </a:rPr>
              <a:t>Black bachelor’s degree-holders earn significantly less than White bachelor's degree holders. According to data from the Bureau of Labor Statistics, in 2021 the median pay for White workers was about 23% higher than it was for Black workers.</a:t>
            </a:r>
            <a:endParaRPr lang="en-US" dirty="0"/>
          </a:p>
        </p:txBody>
      </p:sp>
    </p:spTree>
    <p:extLst>
      <p:ext uri="{BB962C8B-B14F-4D97-AF65-F5344CB8AC3E}">
        <p14:creationId xmlns:p14="http://schemas.microsoft.com/office/powerpoint/2010/main" val="17619468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899487"/>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78</TotalTime>
  <Words>450</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Merriweather</vt:lpstr>
      <vt:lpstr>Rockwell</vt:lpstr>
      <vt:lpstr>Rockwell Condensed</vt:lpstr>
      <vt:lpstr>Times New Roman</vt:lpstr>
      <vt:lpstr>Wingdings</vt:lpstr>
      <vt:lpstr>Wood Type</vt:lpstr>
      <vt:lpstr>Anti-Racism </vt:lpstr>
      <vt:lpstr>What is Anti-racism</vt:lpstr>
      <vt:lpstr>Understanding what racism is</vt:lpstr>
      <vt:lpstr>Why is anti-racism so important?</vt:lpstr>
      <vt:lpstr>The effects of racism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Anti-Racism</dc:title>
  <dc:creator>adnan zaheer</dc:creator>
  <cp:lastModifiedBy>USER</cp:lastModifiedBy>
  <cp:revision>5</cp:revision>
  <dcterms:created xsi:type="dcterms:W3CDTF">2021-12-25T09:54:10Z</dcterms:created>
  <dcterms:modified xsi:type="dcterms:W3CDTF">2021-12-30T08:01:40Z</dcterms:modified>
</cp:coreProperties>
</file>