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smtClean="0"/>
              <a:t>SUDAN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03D4B9-F481-4EDE-ABE9-A26E9CA0470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297184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3D4B9-F481-4EDE-ABE9-A26E9CA0470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355051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3D4B9-F481-4EDE-ABE9-A26E9CA0470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415071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3D4B9-F481-4EDE-ABE9-A26E9CA0470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87406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03D4B9-F481-4EDE-ABE9-A26E9CA0470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223169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03D4B9-F481-4EDE-ABE9-A26E9CA0470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56268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03D4B9-F481-4EDE-ABE9-A26E9CA04701}"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348930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3D4B9-F481-4EDE-ABE9-A26E9CA04701}"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7208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3D4B9-F481-4EDE-ABE9-A26E9CA04701}"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22925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03D4B9-F481-4EDE-ABE9-A26E9CA0470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229138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03D4B9-F481-4EDE-ABE9-A26E9CA0470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336E3-ED30-4FB2-B029-7DF54D48C26C}" type="slidenum">
              <a:rPr lang="en-US" smtClean="0"/>
              <a:t>‹#›</a:t>
            </a:fld>
            <a:endParaRPr lang="en-US"/>
          </a:p>
        </p:txBody>
      </p:sp>
    </p:spTree>
    <p:extLst>
      <p:ext uri="{BB962C8B-B14F-4D97-AF65-F5344CB8AC3E}">
        <p14:creationId xmlns:p14="http://schemas.microsoft.com/office/powerpoint/2010/main" val="2379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D4B9-F481-4EDE-ABE9-A26E9CA04701}"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336E3-ED30-4FB2-B029-7DF54D48C26C}" type="slidenum">
              <a:rPr lang="en-US" smtClean="0"/>
              <a:t>‹#›</a:t>
            </a:fld>
            <a:endParaRPr lang="en-US"/>
          </a:p>
        </p:txBody>
      </p:sp>
    </p:spTree>
    <p:extLst>
      <p:ext uri="{BB962C8B-B14F-4D97-AF65-F5344CB8AC3E}">
        <p14:creationId xmlns:p14="http://schemas.microsoft.com/office/powerpoint/2010/main" val="129076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ortheast_Africa" TargetMode="External"/><Relationship Id="rId2" Type="http://schemas.openxmlformats.org/officeDocument/2006/relationships/hyperlink" Target="https://en.wikipedia.org/wiki/Count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entral_African_Republic" TargetMode="External"/><Relationship Id="rId13" Type="http://schemas.openxmlformats.org/officeDocument/2006/relationships/hyperlink" Target="https://en.wikipedia.org/wiki/List_of_countries_and_dependencies_by_area" TargetMode="External"/><Relationship Id="rId3" Type="http://schemas.openxmlformats.org/officeDocument/2006/relationships/hyperlink" Target="https://en.wikipedia.org/wiki/Sudan#cite_note-155" TargetMode="External"/><Relationship Id="rId7" Type="http://schemas.openxmlformats.org/officeDocument/2006/relationships/hyperlink" Target="https://en.wikipedia.org/wiki/South_Sudan" TargetMode="External"/><Relationship Id="rId12" Type="http://schemas.openxmlformats.org/officeDocument/2006/relationships/hyperlink" Target="https://en.wikipedia.org/wiki/Democratic_Republic_of_the_Congo" TargetMode="External"/><Relationship Id="rId2" Type="http://schemas.openxmlformats.org/officeDocument/2006/relationships/hyperlink" Target="https://en.wikipedia.org/wiki/Red_Sea" TargetMode="External"/><Relationship Id="rId1" Type="http://schemas.openxmlformats.org/officeDocument/2006/relationships/slideLayout" Target="../slideLayouts/slideLayout2.xml"/><Relationship Id="rId6" Type="http://schemas.openxmlformats.org/officeDocument/2006/relationships/hyperlink" Target="https://en.wikipedia.org/wiki/Ethiopia" TargetMode="External"/><Relationship Id="rId11" Type="http://schemas.openxmlformats.org/officeDocument/2006/relationships/hyperlink" Target="https://en.wikipedia.org/wiki/Algeria" TargetMode="External"/><Relationship Id="rId5" Type="http://schemas.openxmlformats.org/officeDocument/2006/relationships/hyperlink" Target="https://en.wikipedia.org/wiki/Eritrea" TargetMode="External"/><Relationship Id="rId10" Type="http://schemas.openxmlformats.org/officeDocument/2006/relationships/hyperlink" Target="https://en.wikipedia.org/wiki/Libya" TargetMode="External"/><Relationship Id="rId4" Type="http://schemas.openxmlformats.org/officeDocument/2006/relationships/hyperlink" Target="https://en.wikipedia.org/wiki/Egypt" TargetMode="External"/><Relationship Id="rId9" Type="http://schemas.openxmlformats.org/officeDocument/2006/relationships/hyperlink" Target="https://en.wikipedia.org/wiki/Chad" TargetMode="External"/><Relationship Id="rId1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ayuda_Desert" TargetMode="External"/><Relationship Id="rId2" Type="http://schemas.openxmlformats.org/officeDocument/2006/relationships/hyperlink" Target="https://en.wikipedia.org/wiki/Nubian_Deser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oil_fertility" TargetMode="External"/><Relationship Id="rId3" Type="http://schemas.openxmlformats.org/officeDocument/2006/relationships/hyperlink" Target="https://en.wikipedia.org/wiki/Sudan#cite_note-159" TargetMode="External"/><Relationship Id="rId7" Type="http://schemas.openxmlformats.org/officeDocument/2006/relationships/hyperlink" Target="https://en.wikipedia.org/wiki/Deforestation" TargetMode="External"/><Relationship Id="rId2" Type="http://schemas.openxmlformats.org/officeDocument/2006/relationships/hyperlink" Target="https://en.wikipedia.org/wiki/Desertification" TargetMode="External"/><Relationship Id="rId1" Type="http://schemas.openxmlformats.org/officeDocument/2006/relationships/slideLayout" Target="../slideLayouts/slideLayout2.xml"/><Relationship Id="rId6" Type="http://schemas.openxmlformats.org/officeDocument/2006/relationships/hyperlink" Target="https://en.wikipedia.org/wiki/Conservation_movement" TargetMode="External"/><Relationship Id="rId5" Type="http://schemas.openxmlformats.org/officeDocument/2006/relationships/hyperlink" Target="https://en.wikipedia.org/wiki/Agricultural_expansion" TargetMode="External"/><Relationship Id="rId10" Type="http://schemas.openxmlformats.org/officeDocument/2006/relationships/hyperlink" Target="https://en.wikipedia.org/wiki/Sudan#cite_note-160" TargetMode="External"/><Relationship Id="rId4" Type="http://schemas.openxmlformats.org/officeDocument/2006/relationships/hyperlink" Target="https://en.wikipedia.org/wiki/Soil_erosion" TargetMode="External"/><Relationship Id="rId9" Type="http://schemas.openxmlformats.org/officeDocument/2006/relationships/hyperlink" Target="https://en.wikipedia.org/wiki/Water_tab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6600" b="1" i="1" dirty="0" smtClean="0">
                <a:effectLst>
                  <a:outerShdw blurRad="38100" dist="38100" dir="2700000" algn="tl">
                    <a:srgbClr val="000000">
                      <a:alpha val="43137"/>
                    </a:srgbClr>
                  </a:outerShdw>
                </a:effectLst>
                <a:latin typeface="Tourney" pitchFamily="2" charset="0"/>
              </a:rPr>
              <a:t>SUDAN</a:t>
            </a:r>
            <a:endParaRPr lang="en-US" sz="16600" b="1" i="1" dirty="0">
              <a:effectLst>
                <a:outerShdw blurRad="38100" dist="38100" dir="2700000" algn="tl">
                  <a:srgbClr val="000000">
                    <a:alpha val="43137"/>
                  </a:srgbClr>
                </a:outerShdw>
              </a:effectLst>
              <a:latin typeface="Tourney" pitchFamily="2" charset="0"/>
            </a:endParaRPr>
          </a:p>
        </p:txBody>
      </p:sp>
      <p:sp>
        <p:nvSpPr>
          <p:cNvPr id="3" name="Subtitle 2"/>
          <p:cNvSpPr>
            <a:spLocks noGrp="1"/>
          </p:cNvSpPr>
          <p:nvPr>
            <p:ph type="subTitle" idx="1"/>
          </p:nvPr>
        </p:nvSpPr>
        <p:spPr/>
        <p:txBody>
          <a:bodyPr/>
          <a:lstStyle/>
          <a:p>
            <a:r>
              <a:rPr lang="en-US" dirty="0" smtClean="0"/>
              <a:t>By</a:t>
            </a:r>
            <a:r>
              <a:rPr lang="en-US" smtClean="0"/>
              <a:t>: </a:t>
            </a:r>
            <a:r>
              <a:rPr lang="en-US" smtClean="0"/>
              <a:t>ABDULLAH</a:t>
            </a:r>
            <a:endParaRPr lang="en-US" dirty="0"/>
          </a:p>
        </p:txBody>
      </p:sp>
    </p:spTree>
    <p:extLst>
      <p:ext uri="{BB962C8B-B14F-4D97-AF65-F5344CB8AC3E}">
        <p14:creationId xmlns:p14="http://schemas.microsoft.com/office/powerpoint/2010/main" val="243761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introduction</a:t>
            </a:r>
            <a:endParaRPr lang="en-US" dirty="0"/>
          </a:p>
        </p:txBody>
      </p:sp>
      <p:sp>
        <p:nvSpPr>
          <p:cNvPr id="3" name="Content Placeholder 2"/>
          <p:cNvSpPr>
            <a:spLocks noGrp="1"/>
          </p:cNvSpPr>
          <p:nvPr>
            <p:ph idx="1"/>
          </p:nvPr>
        </p:nvSpPr>
        <p:spPr/>
        <p:txBody>
          <a:bodyPr/>
          <a:lstStyle/>
          <a:p>
            <a:r>
              <a:rPr lang="en-US" dirty="0"/>
              <a:t>Sudan comes from the Arabic phrase </a:t>
            </a:r>
            <a:r>
              <a:rPr lang="en-US" i="1" dirty="0" err="1"/>
              <a:t>bilād</a:t>
            </a:r>
            <a:r>
              <a:rPr lang="en-US" i="1" dirty="0"/>
              <a:t> al-</a:t>
            </a:r>
            <a:r>
              <a:rPr lang="en-US" i="1" dirty="0" err="1"/>
              <a:t>Sūdān</a:t>
            </a:r>
            <a:r>
              <a:rPr lang="en-US" dirty="0"/>
              <a:t>, </a:t>
            </a:r>
            <a:r>
              <a:rPr lang="en-US" b="1" i="1" u="sng" dirty="0">
                <a:effectLst>
                  <a:outerShdw blurRad="38100" dist="38100" dir="2700000" algn="tl">
                    <a:srgbClr val="000000">
                      <a:alpha val="43137"/>
                    </a:srgbClr>
                  </a:outerShdw>
                </a:effectLst>
              </a:rPr>
              <a:t>"land of the blacks</a:t>
            </a:r>
            <a:r>
              <a:rPr lang="en-US" b="1" i="1" u="sng" dirty="0" smtClean="0">
                <a:effectLst>
                  <a:outerShdw blurRad="38100" dist="38100" dir="2700000" algn="tl">
                    <a:srgbClr val="000000">
                      <a:alpha val="43137"/>
                    </a:srgbClr>
                  </a:outerShdw>
                </a:effectLst>
              </a:rPr>
              <a:t>.“</a:t>
            </a:r>
            <a:r>
              <a:rPr lang="en-US" sz="6000" b="1" i="1" dirty="0" smtClean="0">
                <a:effectLst>
                  <a:outerShdw blurRad="38100" dist="38100" dir="2700000" algn="tl">
                    <a:srgbClr val="000000">
                      <a:alpha val="43137"/>
                    </a:srgbClr>
                  </a:outerShdw>
                </a:effectLst>
              </a:rPr>
              <a:t>									😳</a:t>
            </a:r>
          </a:p>
          <a:p>
            <a:r>
              <a:rPr lang="en-US" dirty="0" smtClean="0"/>
              <a:t>Is </a:t>
            </a:r>
            <a:r>
              <a:rPr lang="en-US" dirty="0"/>
              <a:t>a </a:t>
            </a:r>
            <a:r>
              <a:rPr lang="en-US" dirty="0">
                <a:hlinkClick r:id="rId2" tooltip="Country"/>
              </a:rPr>
              <a:t>country</a:t>
            </a:r>
            <a:r>
              <a:rPr lang="en-US" dirty="0"/>
              <a:t> in </a:t>
            </a:r>
            <a:r>
              <a:rPr lang="en-US" dirty="0">
                <a:hlinkClick r:id="rId3" tooltip="Northeast Africa"/>
              </a:rPr>
              <a:t>Northeast </a:t>
            </a:r>
            <a:r>
              <a:rPr lang="en-US" dirty="0" smtClean="0">
                <a:hlinkClick r:id="rId3" tooltip="Northeast Africa"/>
              </a:rPr>
              <a:t>Africa</a:t>
            </a:r>
            <a:endParaRPr lang="en-US" dirty="0" smtClean="0"/>
          </a:p>
          <a:p>
            <a:r>
              <a:rPr lang="en-US" dirty="0" smtClean="0"/>
              <a:t>Has a population </a:t>
            </a:r>
            <a:r>
              <a:rPr lang="en-US" dirty="0"/>
              <a:t>of 44.91 million people as of </a:t>
            </a:r>
            <a:r>
              <a:rPr lang="en-US" dirty="0" smtClean="0"/>
              <a:t>2021</a:t>
            </a:r>
            <a:endParaRPr lang="en-US" dirty="0"/>
          </a:p>
        </p:txBody>
      </p:sp>
    </p:spTree>
    <p:extLst>
      <p:ext uri="{BB962C8B-B14F-4D97-AF65-F5344CB8AC3E}">
        <p14:creationId xmlns:p14="http://schemas.microsoft.com/office/powerpoint/2010/main" val="3808964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312573"/>
            <a:ext cx="10515600" cy="1325563"/>
          </a:xfrm>
        </p:spPr>
        <p:txBody>
          <a:bodyPr/>
          <a:lstStyle/>
          <a:p>
            <a:r>
              <a:rPr lang="en-US" dirty="0" smtClean="0"/>
              <a:t>Geography</a:t>
            </a:r>
            <a:endParaRPr lang="en-US" dirty="0"/>
          </a:p>
        </p:txBody>
      </p:sp>
      <p:sp>
        <p:nvSpPr>
          <p:cNvPr id="5" name="Content Placeholder 4"/>
          <p:cNvSpPr>
            <a:spLocks noGrp="1"/>
          </p:cNvSpPr>
          <p:nvPr>
            <p:ph idx="1"/>
          </p:nvPr>
        </p:nvSpPr>
        <p:spPr/>
        <p:txBody>
          <a:bodyPr/>
          <a:lstStyle/>
          <a:p>
            <a:r>
              <a:rPr lang="en-US" dirty="0" smtClean="0"/>
              <a:t>Sudan </a:t>
            </a:r>
            <a:r>
              <a:rPr lang="en-US" dirty="0"/>
              <a:t>is situated in northern Africa, with an 853 km (530 mi) coastline bordering the </a:t>
            </a:r>
            <a:r>
              <a:rPr lang="en-US" dirty="0">
                <a:hlinkClick r:id="rId2" tooltip="Red Sea"/>
              </a:rPr>
              <a:t>Red Sea</a:t>
            </a:r>
            <a:r>
              <a:rPr lang="en-US" dirty="0"/>
              <a:t>.</a:t>
            </a:r>
            <a:r>
              <a:rPr lang="en-US" baseline="30000" dirty="0">
                <a:hlinkClick r:id="rId3"/>
              </a:rPr>
              <a:t>[155]</a:t>
            </a:r>
            <a:r>
              <a:rPr lang="en-US" dirty="0"/>
              <a:t> It has land borders with </a:t>
            </a:r>
            <a:r>
              <a:rPr lang="en-US" dirty="0">
                <a:hlinkClick r:id="rId4" tooltip="Egypt"/>
              </a:rPr>
              <a:t>Egypt</a:t>
            </a:r>
            <a:r>
              <a:rPr lang="en-US" dirty="0"/>
              <a:t>, </a:t>
            </a:r>
            <a:r>
              <a:rPr lang="en-US" dirty="0">
                <a:hlinkClick r:id="rId5" tooltip="Eritrea"/>
              </a:rPr>
              <a:t>Eritrea</a:t>
            </a:r>
            <a:r>
              <a:rPr lang="en-US" dirty="0"/>
              <a:t>, </a:t>
            </a:r>
            <a:r>
              <a:rPr lang="en-US" dirty="0">
                <a:hlinkClick r:id="rId6" tooltip="Ethiopia"/>
              </a:rPr>
              <a:t>Ethiopia</a:t>
            </a:r>
            <a:r>
              <a:rPr lang="en-US" dirty="0"/>
              <a:t>, </a:t>
            </a:r>
            <a:r>
              <a:rPr lang="en-US" dirty="0">
                <a:hlinkClick r:id="rId7" tooltip="South Sudan"/>
              </a:rPr>
              <a:t>South Sudan</a:t>
            </a:r>
            <a:r>
              <a:rPr lang="en-US" dirty="0"/>
              <a:t>, the </a:t>
            </a:r>
            <a:r>
              <a:rPr lang="en-US" dirty="0">
                <a:hlinkClick r:id="rId8" tooltip="Central African Republic"/>
              </a:rPr>
              <a:t>Central African Republic</a:t>
            </a:r>
            <a:r>
              <a:rPr lang="en-US" dirty="0"/>
              <a:t>, </a:t>
            </a:r>
            <a:r>
              <a:rPr lang="en-US" dirty="0">
                <a:hlinkClick r:id="rId9" tooltip="Chad"/>
              </a:rPr>
              <a:t>Chad</a:t>
            </a:r>
            <a:r>
              <a:rPr lang="en-US" dirty="0"/>
              <a:t>, and </a:t>
            </a:r>
            <a:r>
              <a:rPr lang="en-US" dirty="0">
                <a:hlinkClick r:id="rId10" tooltip="Libya"/>
              </a:rPr>
              <a:t>Libya</a:t>
            </a:r>
            <a:r>
              <a:rPr lang="en-US" dirty="0"/>
              <a:t>. With an area of 1,886,068 km</a:t>
            </a:r>
            <a:r>
              <a:rPr lang="en-US" baseline="30000" dirty="0"/>
              <a:t>2</a:t>
            </a:r>
            <a:r>
              <a:rPr lang="en-US" dirty="0"/>
              <a:t> (728,215 </a:t>
            </a:r>
            <a:r>
              <a:rPr lang="en-US" dirty="0" err="1"/>
              <a:t>sq</a:t>
            </a:r>
            <a:r>
              <a:rPr lang="en-US" dirty="0"/>
              <a:t> mi), it is the third-largest country on the continent (after </a:t>
            </a:r>
            <a:r>
              <a:rPr lang="en-US" dirty="0">
                <a:hlinkClick r:id="rId11" tooltip="Algeria"/>
              </a:rPr>
              <a:t>Algeria</a:t>
            </a:r>
            <a:r>
              <a:rPr lang="en-US" dirty="0"/>
              <a:t> and </a:t>
            </a:r>
            <a:r>
              <a:rPr lang="en-US" dirty="0">
                <a:hlinkClick r:id="rId12" tooltip="Democratic Republic of the Congo"/>
              </a:rPr>
              <a:t>Democratic Republic of the Congo</a:t>
            </a:r>
            <a:r>
              <a:rPr lang="en-US" dirty="0"/>
              <a:t>) and the </a:t>
            </a:r>
            <a:r>
              <a:rPr lang="en-US" dirty="0">
                <a:hlinkClick r:id="rId13" tooltip="List of countries and dependencies by area"/>
              </a:rPr>
              <a:t>fifteenth-largest</a:t>
            </a:r>
            <a:r>
              <a:rPr lang="en-US" dirty="0"/>
              <a:t> in the world</a:t>
            </a:r>
            <a:r>
              <a:rPr lang="en-US" dirty="0" smtClean="0"/>
              <a:t>.</a:t>
            </a:r>
          </a:p>
          <a:p>
            <a:endParaRPr lang="en-US" dirty="0"/>
          </a:p>
        </p:txBody>
      </p:sp>
      <p:pic>
        <p:nvPicPr>
          <p:cNvPr id="1030" name="Picture 6" descr="https://upload.wikimedia.org/wikipedia/commons/thumb/8/83/Map_of_Sudan_%28New%29.jpg/300px-Map_of_Sudan_%28New%2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0043" y="4435220"/>
            <a:ext cx="5320315" cy="192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765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Climate</a:t>
            </a:r>
            <a:endParaRPr lang="en-US" dirty="0"/>
          </a:p>
        </p:txBody>
      </p:sp>
      <p:sp>
        <p:nvSpPr>
          <p:cNvPr id="3" name="Content Placeholder 2"/>
          <p:cNvSpPr>
            <a:spLocks noGrp="1"/>
          </p:cNvSpPr>
          <p:nvPr>
            <p:ph idx="1"/>
          </p:nvPr>
        </p:nvSpPr>
        <p:spPr/>
        <p:txBody>
          <a:bodyPr>
            <a:normAutofit/>
          </a:bodyPr>
          <a:lstStyle/>
          <a:p>
            <a:r>
              <a:rPr lang="en-US" dirty="0"/>
              <a:t>The amount of rainfall increases towards the south. The central and the northern part have extremely dry, desert areas such as the </a:t>
            </a:r>
            <a:r>
              <a:rPr lang="en-US" dirty="0">
                <a:hlinkClick r:id="rId2" tooltip="Nubian Desert"/>
              </a:rPr>
              <a:t>Nubian Desert</a:t>
            </a:r>
            <a:r>
              <a:rPr lang="en-US" dirty="0"/>
              <a:t> to the northeast and the </a:t>
            </a:r>
            <a:r>
              <a:rPr lang="en-US" dirty="0" err="1">
                <a:hlinkClick r:id="rId3" tooltip="Bayuda Desert"/>
              </a:rPr>
              <a:t>Bayuda</a:t>
            </a:r>
            <a:r>
              <a:rPr lang="en-US" dirty="0">
                <a:hlinkClick r:id="rId3" tooltip="Bayuda Desert"/>
              </a:rPr>
              <a:t> Desert</a:t>
            </a:r>
            <a:r>
              <a:rPr lang="en-US" dirty="0"/>
              <a:t> to the east; in the south, there are grasslands and tropical savanna. Sudan's rainy season lasts for about four months (June to September) in the north, and up to six months (May to October) in the south.</a:t>
            </a:r>
          </a:p>
          <a:p>
            <a:endParaRPr lang="en-US" dirty="0"/>
          </a:p>
        </p:txBody>
      </p:sp>
      <p:pic>
        <p:nvPicPr>
          <p:cNvPr id="2050" name="Picture 2" descr="https://upload.wikimedia.org/wikipedia/commons/thumb/f/f1/Koppen-Geiger_Map_SDN_present.svg/220px-Koppen-Geiger_Map_SDN_presen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9119" y="3982345"/>
            <a:ext cx="4721225" cy="287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93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Issue</a:t>
            </a:r>
            <a:endParaRPr lang="en-US" dirty="0"/>
          </a:p>
        </p:txBody>
      </p:sp>
      <p:sp>
        <p:nvSpPr>
          <p:cNvPr id="3" name="Content Placeholder 2"/>
          <p:cNvSpPr>
            <a:spLocks noGrp="1"/>
          </p:cNvSpPr>
          <p:nvPr>
            <p:ph idx="1"/>
          </p:nvPr>
        </p:nvSpPr>
        <p:spPr/>
        <p:txBody>
          <a:bodyPr/>
          <a:lstStyle/>
          <a:p>
            <a:r>
              <a:rPr lang="en-US" dirty="0">
                <a:hlinkClick r:id="rId2" tooltip="Desertification"/>
              </a:rPr>
              <a:t>Desertification</a:t>
            </a:r>
            <a:r>
              <a:rPr lang="en-US" dirty="0"/>
              <a:t> is a serious problem in Sudan.</a:t>
            </a:r>
            <a:r>
              <a:rPr lang="en-US" baseline="30000" dirty="0">
                <a:hlinkClick r:id="rId3"/>
              </a:rPr>
              <a:t>[159]</a:t>
            </a:r>
            <a:r>
              <a:rPr lang="en-US" dirty="0"/>
              <a:t> There is also concern over </a:t>
            </a:r>
            <a:r>
              <a:rPr lang="en-US" dirty="0">
                <a:hlinkClick r:id="rId4" tooltip="Soil erosion"/>
              </a:rPr>
              <a:t>soil erosion</a:t>
            </a:r>
            <a:r>
              <a:rPr lang="en-US" dirty="0"/>
              <a:t>. </a:t>
            </a:r>
            <a:r>
              <a:rPr lang="en-US" dirty="0">
                <a:hlinkClick r:id="rId5" tooltip="Agricultural expansion"/>
              </a:rPr>
              <a:t>Agricultural expansion</a:t>
            </a:r>
            <a:r>
              <a:rPr lang="en-US" dirty="0"/>
              <a:t>, both public and private, has proceeded without </a:t>
            </a:r>
            <a:r>
              <a:rPr lang="en-US" dirty="0">
                <a:hlinkClick r:id="rId6" tooltip="Conservation movement"/>
              </a:rPr>
              <a:t>conservation</a:t>
            </a:r>
            <a:r>
              <a:rPr lang="en-US" dirty="0"/>
              <a:t> measures. The consequences have manifested themselves in the form of </a:t>
            </a:r>
            <a:r>
              <a:rPr lang="en-US" dirty="0">
                <a:hlinkClick r:id="rId7" tooltip="Deforestation"/>
              </a:rPr>
              <a:t>deforestation</a:t>
            </a:r>
            <a:r>
              <a:rPr lang="en-US" dirty="0"/>
              <a:t>, soil desiccation, and the lowering of </a:t>
            </a:r>
            <a:r>
              <a:rPr lang="en-US" dirty="0">
                <a:hlinkClick r:id="rId8" tooltip="Soil fertility"/>
              </a:rPr>
              <a:t>soil fertility</a:t>
            </a:r>
            <a:r>
              <a:rPr lang="en-US" dirty="0"/>
              <a:t> and the </a:t>
            </a:r>
            <a:r>
              <a:rPr lang="en-US" dirty="0">
                <a:hlinkClick r:id="rId9" tooltip="Water table"/>
              </a:rPr>
              <a:t>water table</a:t>
            </a:r>
            <a:r>
              <a:rPr lang="en-US" dirty="0"/>
              <a:t>.</a:t>
            </a:r>
            <a:r>
              <a:rPr lang="en-US" baseline="30000" dirty="0">
                <a:hlinkClick r:id="rId10"/>
              </a:rPr>
              <a:t>[160]</a:t>
            </a:r>
            <a:endParaRPr lang="en-US" dirty="0"/>
          </a:p>
        </p:txBody>
      </p:sp>
    </p:spTree>
    <p:extLst>
      <p:ext uri="{BB962C8B-B14F-4D97-AF65-F5344CB8AC3E}">
        <p14:creationId xmlns:p14="http://schemas.microsoft.com/office/powerpoint/2010/main" val="96842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Sudanese Food</a:t>
            </a:r>
            <a:endParaRPr lang="en-US" dirty="0"/>
          </a:p>
        </p:txBody>
      </p:sp>
      <p:sp>
        <p:nvSpPr>
          <p:cNvPr id="3" name="Content Placeholder 2"/>
          <p:cNvSpPr>
            <a:spLocks noGrp="1"/>
          </p:cNvSpPr>
          <p:nvPr>
            <p:ph idx="1"/>
          </p:nvPr>
        </p:nvSpPr>
        <p:spPr/>
        <p:txBody>
          <a:bodyPr/>
          <a:lstStyle/>
          <a:p>
            <a:r>
              <a:rPr lang="en-US" dirty="0" err="1" smtClean="0"/>
              <a:t>Gorassa</a:t>
            </a:r>
            <a:endParaRPr lang="en-US" dirty="0" smtClean="0"/>
          </a:p>
          <a:p>
            <a:r>
              <a:rPr lang="en-US" dirty="0" err="1" smtClean="0"/>
              <a:t>Baseema</a:t>
            </a:r>
            <a:endParaRPr lang="en-US" dirty="0" smtClean="0"/>
          </a:p>
          <a:p>
            <a:r>
              <a:rPr lang="en-US" dirty="0" err="1" smtClean="0"/>
              <a:t>Shaaria</a:t>
            </a:r>
            <a:endParaRPr lang="en-US" dirty="0"/>
          </a:p>
        </p:txBody>
      </p:sp>
    </p:spTree>
    <p:extLst>
      <p:ext uri="{BB962C8B-B14F-4D97-AF65-F5344CB8AC3E}">
        <p14:creationId xmlns:p14="http://schemas.microsoft.com/office/powerpoint/2010/main" val="312851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0" cy="6827437"/>
          </a:xfrm>
          <a:prstGeom prst="rect">
            <a:avLst/>
          </a:prstGeom>
        </p:spPr>
      </p:pic>
    </p:spTree>
    <p:extLst>
      <p:ext uri="{BB962C8B-B14F-4D97-AF65-F5344CB8AC3E}">
        <p14:creationId xmlns:p14="http://schemas.microsoft.com/office/powerpoint/2010/main" val="3032661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316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Tourney</vt:lpstr>
      <vt:lpstr>Office Theme</vt:lpstr>
      <vt:lpstr>SUDAN</vt:lpstr>
      <vt:lpstr>A brief introduction</vt:lpstr>
      <vt:lpstr>Geography</vt:lpstr>
      <vt:lpstr>Climate</vt:lpstr>
      <vt:lpstr>Environmental Issue</vt:lpstr>
      <vt:lpstr>Sudanese Food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SUDAN</dc:title>
  <dc:creator>USER</dc:creator>
  <cp:lastModifiedBy>USER</cp:lastModifiedBy>
  <cp:revision>5</cp:revision>
  <dcterms:created xsi:type="dcterms:W3CDTF">2022-01-26T06:03:51Z</dcterms:created>
  <dcterms:modified xsi:type="dcterms:W3CDTF">2022-01-26T06:30:34Z</dcterms:modified>
</cp:coreProperties>
</file>