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282" r:id="rId6"/>
    <p:sldId id="304" r:id="rId7"/>
    <p:sldId id="307" r:id="rId8"/>
    <p:sldId id="281" r:id="rId9"/>
    <p:sldId id="315" r:id="rId10"/>
    <p:sldId id="318" r:id="rId11"/>
    <p:sldId id="321"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5388" autoAdjust="0"/>
  </p:normalViewPr>
  <p:slideViewPr>
    <p:cSldViewPr snapToGrid="0" snapToObjects="1">
      <p:cViewPr varScale="1">
        <p:scale>
          <a:sx n="61" d="100"/>
          <a:sy n="61" d="100"/>
        </p:scale>
        <p:origin x="108" y="1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 TITLE</a:t>
            </a:r>
            <a:br>
              <a:rPr lang="en-US" dirty="0"/>
            </a:br>
            <a:r>
              <a:rPr lang="en-US" dirty="0"/>
              <a:t>CAPSTONE</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238703" y="2180024"/>
            <a:ext cx="9774621" cy="3620703"/>
          </a:xfrm>
        </p:spPr>
        <p:txBody>
          <a:bodyPr>
            <a:normAutofit/>
          </a:bodyPr>
          <a:lstStyle/>
          <a:p>
            <a:pPr marL="0" indent="0">
              <a:lnSpc>
                <a:spcPct val="115000"/>
              </a:lnSpc>
              <a:spcAft>
                <a:spcPts val="800"/>
              </a:spcAft>
              <a:buNone/>
            </a:pPr>
            <a:endParaRPr lang="en-NG"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This report provides an analysis of sales data for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Capstone</a:t>
            </a: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Company over the past year. The data was </a:t>
            </a:r>
            <a:r>
              <a:rPr lang="en-NG" sz="2800" kern="100" dirty="0" err="1">
                <a:effectLst/>
                <a:latin typeface="Calibri" panose="020F0502020204030204" pitchFamily="34" charset="0"/>
                <a:ea typeface="Calibri" panose="020F0502020204030204" pitchFamily="34" charset="0"/>
                <a:cs typeface="Times New Roman" panose="02020603050405020304" pitchFamily="18" charset="0"/>
              </a:rPr>
              <a:t>extr</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acted</a:t>
            </a: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 processed using Python, and visualized using Power BI.</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Analyzed sales </a:t>
            </a:r>
          </a:p>
          <a:p>
            <a:r>
              <a:rPr lang="en-US" dirty="0"/>
              <a:t>Goal</a:t>
            </a:r>
          </a:p>
          <a:p>
            <a:r>
              <a:rPr lang="en-US" dirty="0"/>
              <a:t>Methodology</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Profit by category</a:t>
            </a:r>
          </a:p>
        </p:txBody>
      </p:sp>
      <p:pic>
        <p:nvPicPr>
          <p:cNvPr id="4" name="Picture 3">
            <a:extLst>
              <a:ext uri="{FF2B5EF4-FFF2-40B4-BE49-F238E27FC236}">
                <a16:creationId xmlns:a16="http://schemas.microsoft.com/office/drawing/2014/main" id="{F2467134-5D76-E5F9-89DB-4E96C130E0B6}"/>
              </a:ext>
            </a:extLst>
          </p:cNvPr>
          <p:cNvPicPr>
            <a:picLocks noChangeAspect="1"/>
          </p:cNvPicPr>
          <p:nvPr/>
        </p:nvPicPr>
        <p:blipFill>
          <a:blip r:embed="rId3"/>
          <a:stretch>
            <a:fillRect/>
          </a:stretch>
        </p:blipFill>
        <p:spPr>
          <a:xfrm>
            <a:off x="0" y="316745"/>
            <a:ext cx="5702441" cy="5935596"/>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61123" y="1690388"/>
            <a:ext cx="5259554" cy="2495028"/>
          </a:xfrm>
        </p:spPr>
        <p:txBody>
          <a:bodyPr/>
          <a:lstStyle/>
          <a:p>
            <a:r>
              <a:rPr lang="en-US" dirty="0"/>
              <a:t>Quantity </a:t>
            </a:r>
            <a:br>
              <a:rPr lang="en-US" dirty="0"/>
            </a:br>
            <a:r>
              <a:rPr lang="en-US" dirty="0"/>
              <a:t>by </a:t>
            </a:r>
            <a:br>
              <a:rPr lang="en-US" dirty="0"/>
            </a:br>
            <a:r>
              <a:rPr lang="en-US" dirty="0"/>
              <a:t>state</a:t>
            </a:r>
          </a:p>
        </p:txBody>
      </p:sp>
      <p:pic>
        <p:nvPicPr>
          <p:cNvPr id="8" name="Picture 7">
            <a:extLst>
              <a:ext uri="{FF2B5EF4-FFF2-40B4-BE49-F238E27FC236}">
                <a16:creationId xmlns:a16="http://schemas.microsoft.com/office/drawing/2014/main" id="{FE1D3D62-067B-A8F5-C7D0-B6C81FFD2114}"/>
              </a:ext>
            </a:extLst>
          </p:cNvPr>
          <p:cNvPicPr>
            <a:picLocks noChangeAspect="1"/>
          </p:cNvPicPr>
          <p:nvPr/>
        </p:nvPicPr>
        <p:blipFill>
          <a:blip r:embed="rId3"/>
          <a:stretch>
            <a:fillRect/>
          </a:stretch>
        </p:blipFill>
        <p:spPr>
          <a:xfrm>
            <a:off x="4814788" y="387671"/>
            <a:ext cx="7058224" cy="5975029"/>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457199"/>
            <a:ext cx="7796464" cy="1222385"/>
          </a:xfrm>
        </p:spPr>
        <p:txBody>
          <a:bodyPr/>
          <a:lstStyle/>
          <a:p>
            <a:r>
              <a:rPr lang="en-US" dirty="0"/>
              <a:t>Effective delivery techniques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220717" y="1679584"/>
            <a:ext cx="3976803" cy="4343782"/>
          </a:xfrm>
        </p:spPr>
        <p:txBody>
          <a:bodyPr>
            <a:normAutofit/>
          </a:bodyPr>
          <a:lstStyle/>
          <a:p>
            <a:pPr>
              <a:lnSpc>
                <a:spcPct val="115000"/>
              </a:lnSpc>
              <a:spcAft>
                <a:spcPts val="800"/>
              </a:spcAft>
            </a:pPr>
            <a:r>
              <a:rPr lang="en-NG" sz="1600" b="1" kern="100" dirty="0">
                <a:effectLst/>
                <a:latin typeface="Calibri" panose="020F0502020204030204" pitchFamily="34" charset="0"/>
                <a:ea typeface="Calibri" panose="020F0502020204030204" pitchFamily="34" charset="0"/>
                <a:cs typeface="Times New Roman" panose="02020603050405020304" pitchFamily="18" charset="0"/>
              </a:rPr>
              <a:t>Data Extraction</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NG" sz="1600" b="1" kern="100" dirty="0">
                <a:effectLst/>
                <a:latin typeface="Calibri" panose="020F0502020204030204" pitchFamily="34" charset="0"/>
                <a:ea typeface="Calibri" panose="020F0502020204030204" pitchFamily="34" charset="0"/>
                <a:cs typeface="Times New Roman" panose="02020603050405020304" pitchFamily="18" charset="0"/>
              </a:rPr>
              <a:t>Source</a:t>
            </a:r>
            <a:r>
              <a:rPr lang="en-NG" sz="1600" kern="100" dirty="0">
                <a:effectLst/>
                <a:latin typeface="Calibri" panose="020F0502020204030204" pitchFamily="34" charset="0"/>
                <a:ea typeface="Calibri" panose="020F0502020204030204" pitchFamily="34" charset="0"/>
                <a:cs typeface="Times New Roman" panose="02020603050405020304" pitchFamily="18" charset="0"/>
              </a:rPr>
              <a:t>: SQL Database</a:t>
            </a:r>
          </a:p>
          <a:p>
            <a:pPr marL="342900" lvl="0" indent="-342900">
              <a:lnSpc>
                <a:spcPct val="115000"/>
              </a:lnSpc>
              <a:spcAft>
                <a:spcPts val="800"/>
              </a:spcAft>
              <a:buSzPts val="1000"/>
              <a:buFont typeface="Symbol" panose="05050102010706020507" pitchFamily="18" charset="2"/>
              <a:buChar char=""/>
              <a:tabLst>
                <a:tab pos="457200" algn="l"/>
              </a:tabLst>
            </a:pPr>
            <a:r>
              <a:rPr lang="en-NG" sz="1600" b="1" kern="100" dirty="0">
                <a:effectLst/>
                <a:latin typeface="Calibri" panose="020F0502020204030204" pitchFamily="34" charset="0"/>
                <a:ea typeface="Calibri" panose="020F0502020204030204" pitchFamily="34" charset="0"/>
                <a:cs typeface="Times New Roman" panose="02020603050405020304" pitchFamily="18" charset="0"/>
              </a:rPr>
              <a:t>Query</a:t>
            </a:r>
            <a:r>
              <a:rPr lang="en-NG" sz="1600" kern="100" dirty="0">
                <a:effectLst/>
                <a:latin typeface="Calibri" panose="020F0502020204030204" pitchFamily="34" charset="0"/>
                <a:ea typeface="Calibri" panose="020F0502020204030204" pitchFamily="34" charset="0"/>
                <a:cs typeface="Times New Roman" panose="02020603050405020304" pitchFamily="18" charset="0"/>
              </a:rPr>
              <a:t>: SELECT * FROM Sales WHERE </a:t>
            </a:r>
          </a:p>
          <a:p>
            <a:pPr marL="342900" lvl="0" indent="-342900">
              <a:lnSpc>
                <a:spcPct val="115000"/>
              </a:lnSpc>
              <a:spcAft>
                <a:spcPts val="800"/>
              </a:spcAft>
              <a:buSzPts val="1000"/>
              <a:buFont typeface="Symbol" panose="05050102010706020507" pitchFamily="18" charset="2"/>
              <a:buChar char=""/>
              <a:tabLst>
                <a:tab pos="457200" algn="l"/>
              </a:tabLst>
            </a:pPr>
            <a:r>
              <a:rPr lang="en-NG" sz="1600" b="1" kern="100" dirty="0">
                <a:effectLst/>
                <a:latin typeface="Calibri" panose="020F0502020204030204" pitchFamily="34" charset="0"/>
                <a:ea typeface="Calibri" panose="020F0502020204030204" pitchFamily="34" charset="0"/>
                <a:cs typeface="Times New Roman" panose="02020603050405020304" pitchFamily="18" charset="0"/>
              </a:rPr>
              <a:t>Tools</a:t>
            </a:r>
            <a:r>
              <a:rPr lang="en-NG" sz="1600" kern="100" dirty="0">
                <a:effectLst/>
                <a:latin typeface="Calibri" panose="020F0502020204030204" pitchFamily="34" charset="0"/>
                <a:ea typeface="Calibri" panose="020F0502020204030204" pitchFamily="34" charset="0"/>
                <a:cs typeface="Times New Roman" panose="02020603050405020304" pitchFamily="18" charset="0"/>
              </a:rPr>
              <a:t>: SQL Server Management Studio (SSMS)</a:t>
            </a:r>
          </a:p>
          <a:p>
            <a:pPr>
              <a:lnSpc>
                <a:spcPct val="115000"/>
              </a:lnSpc>
              <a:spcAft>
                <a:spcPts val="800"/>
              </a:spcAft>
            </a:pPr>
            <a:r>
              <a:rPr lang="en-NG" sz="1600" b="1" kern="100" dirty="0">
                <a:effectLst/>
                <a:latin typeface="Calibri" panose="020F0502020204030204" pitchFamily="34" charset="0"/>
                <a:ea typeface="Calibri" panose="020F0502020204030204" pitchFamily="34" charset="0"/>
                <a:cs typeface="Times New Roman" panose="02020603050405020304" pitchFamily="18" charset="0"/>
              </a:rPr>
              <a:t>Data Processing</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NG" sz="1600" b="1" kern="100" dirty="0">
                <a:effectLst/>
                <a:latin typeface="Calibri" panose="020F0502020204030204" pitchFamily="34" charset="0"/>
                <a:ea typeface="Calibri" panose="020F0502020204030204" pitchFamily="34" charset="0"/>
                <a:cs typeface="Times New Roman" panose="02020603050405020304" pitchFamily="18" charset="0"/>
              </a:rPr>
              <a:t>Language</a:t>
            </a:r>
            <a:r>
              <a:rPr lang="en-NG" sz="1600" kern="100" dirty="0">
                <a:effectLst/>
                <a:latin typeface="Calibri" panose="020F0502020204030204" pitchFamily="34" charset="0"/>
                <a:ea typeface="Calibri" panose="020F0502020204030204" pitchFamily="34" charset="0"/>
                <a:cs typeface="Times New Roman" panose="02020603050405020304" pitchFamily="18" charset="0"/>
              </a:rPr>
              <a:t>: Python</a:t>
            </a:r>
          </a:p>
          <a:p>
            <a:pPr marL="342900" lvl="0" indent="-342900">
              <a:lnSpc>
                <a:spcPct val="115000"/>
              </a:lnSpc>
              <a:spcAft>
                <a:spcPts val="800"/>
              </a:spcAft>
              <a:buSzPts val="1000"/>
              <a:buFont typeface="Symbol" panose="05050102010706020507" pitchFamily="18" charset="2"/>
              <a:buChar char=""/>
              <a:tabLst>
                <a:tab pos="457200" algn="l"/>
              </a:tabLst>
            </a:pPr>
            <a:r>
              <a:rPr lang="en-NG" sz="1600" b="1" kern="100" dirty="0">
                <a:effectLst/>
                <a:latin typeface="Calibri" panose="020F0502020204030204" pitchFamily="34" charset="0"/>
                <a:ea typeface="Calibri" panose="020F0502020204030204" pitchFamily="34" charset="0"/>
                <a:cs typeface="Times New Roman" panose="02020603050405020304" pitchFamily="18" charset="0"/>
              </a:rPr>
              <a:t>Libraries</a:t>
            </a:r>
            <a:r>
              <a:rPr lang="en-NG" sz="1600" kern="100" dirty="0">
                <a:effectLst/>
                <a:latin typeface="Calibri" panose="020F0502020204030204" pitchFamily="34" charset="0"/>
                <a:ea typeface="Calibri" panose="020F0502020204030204" pitchFamily="34" charset="0"/>
                <a:cs typeface="Times New Roman" panose="02020603050405020304" pitchFamily="18" charset="0"/>
              </a:rPr>
              <a:t>: Pandas, NumPy</a:t>
            </a:r>
          </a:p>
          <a:p>
            <a:pPr lvl="0">
              <a:lnSpc>
                <a:spcPct val="115000"/>
              </a:lnSpc>
              <a:spcAft>
                <a:spcPts val="800"/>
              </a:spcAft>
              <a:buSzPts val="1000"/>
              <a:tabLst>
                <a:tab pos="457200" algn="l"/>
              </a:tabLst>
            </a:pP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381500" y="1985141"/>
            <a:ext cx="4210707" cy="4335517"/>
          </a:xfrm>
        </p:spPr>
        <p:txBody>
          <a:bodyPr>
            <a:normAutofit/>
          </a:bodyPr>
          <a:lstStyle/>
          <a:p>
            <a:pPr marL="457200" lvl="1" indent="0">
              <a:lnSpc>
                <a:spcPct val="115000"/>
              </a:lnSpc>
              <a:spcAft>
                <a:spcPts val="800"/>
              </a:spcAft>
              <a:buNone/>
              <a:tabLst>
                <a:tab pos="914400" algn="l"/>
              </a:tabLst>
            </a:pPr>
            <a:r>
              <a:rPr lang="en-NG" sz="2000" b="1" kern="100" dirty="0">
                <a:effectLst/>
                <a:latin typeface="Calibri" panose="020F0502020204030204" pitchFamily="34" charset="0"/>
                <a:ea typeface="Calibri" panose="020F0502020204030204" pitchFamily="34" charset="0"/>
                <a:cs typeface="Times New Roman" panose="02020603050405020304" pitchFamily="18" charset="0"/>
              </a:rPr>
              <a:t>Data Cleaning</a:t>
            </a:r>
            <a:r>
              <a:rPr lang="en-NG" sz="2000" kern="100" dirty="0">
                <a:effectLst/>
                <a:latin typeface="Calibri" panose="020F0502020204030204" pitchFamily="34" charset="0"/>
                <a:ea typeface="Calibri" panose="020F0502020204030204" pitchFamily="34" charset="0"/>
                <a:cs typeface="Times New Roman" panose="02020603050405020304" pitchFamily="18" charset="0"/>
              </a:rPr>
              <a:t>: Removed duplicates and handled missing values.</a:t>
            </a:r>
          </a:p>
          <a:p>
            <a:pPr marL="457200" lvl="1" indent="0">
              <a:lnSpc>
                <a:spcPct val="115000"/>
              </a:lnSpc>
              <a:spcAft>
                <a:spcPts val="800"/>
              </a:spcAft>
              <a:buNone/>
              <a:tabLst>
                <a:tab pos="914400" algn="l"/>
              </a:tabLst>
            </a:pPr>
            <a:r>
              <a:rPr lang="en-NG" sz="2000" b="1" kern="100" dirty="0">
                <a:effectLst/>
                <a:latin typeface="Calibri" panose="020F0502020204030204" pitchFamily="34" charset="0"/>
                <a:ea typeface="Calibri" panose="020F0502020204030204" pitchFamily="34" charset="0"/>
                <a:cs typeface="Times New Roman" panose="02020603050405020304" pitchFamily="18" charset="0"/>
              </a:rPr>
              <a:t>Data Transformation</a:t>
            </a:r>
            <a:r>
              <a:rPr lang="en-NG" sz="2000" kern="100" dirty="0">
                <a:effectLst/>
                <a:latin typeface="Calibri" panose="020F0502020204030204" pitchFamily="34" charset="0"/>
                <a:ea typeface="Calibri" panose="020F0502020204030204" pitchFamily="34" charset="0"/>
                <a:cs typeface="Times New Roman" panose="02020603050405020304" pitchFamily="18" charset="0"/>
              </a:rPr>
              <a:t>: Aggregated sales data by month and product category.</a:t>
            </a:r>
          </a:p>
          <a:p>
            <a:pPr marL="457200" lvl="1" indent="0">
              <a:lnSpc>
                <a:spcPct val="115000"/>
              </a:lnSpc>
              <a:spcAft>
                <a:spcPts val="800"/>
              </a:spcAft>
              <a:buNone/>
              <a:tabLst>
                <a:tab pos="914400" algn="l"/>
              </a:tabLst>
            </a:pPr>
            <a:r>
              <a:rPr lang="en-NG" sz="2000" b="1" kern="100" dirty="0">
                <a:effectLst/>
                <a:latin typeface="Calibri" panose="020F0502020204030204" pitchFamily="34" charset="0"/>
                <a:ea typeface="Calibri" panose="020F0502020204030204" pitchFamily="34" charset="0"/>
                <a:cs typeface="Times New Roman" panose="02020603050405020304" pitchFamily="18" charset="0"/>
              </a:rPr>
              <a:t>Data Analysis</a:t>
            </a:r>
            <a:r>
              <a:rPr lang="en-NG" sz="2000" kern="100" dirty="0">
                <a:effectLst/>
                <a:latin typeface="Calibri" panose="020F0502020204030204" pitchFamily="34" charset="0"/>
                <a:ea typeface="Calibri" panose="020F0502020204030204" pitchFamily="34" charset="0"/>
                <a:cs typeface="Times New Roman" panose="02020603050405020304" pitchFamily="18" charset="0"/>
              </a:rPr>
              <a:t>: Calculated total sales, average sales, and growth rate.</a:t>
            </a: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772510" y="1408271"/>
            <a:ext cx="6903076" cy="3721817"/>
          </a:xfrm>
        </p:spPr>
        <p:txBody>
          <a:bodyPr>
            <a:normAutofit/>
          </a:bodyPr>
          <a:lstStyle/>
          <a:p>
            <a:pPr>
              <a:lnSpc>
                <a:spcPct val="115000"/>
              </a:lnSpc>
              <a:spcAft>
                <a:spcPts val="800"/>
              </a:spcAft>
            </a:pPr>
            <a:r>
              <a:rPr lang="en-NG" sz="2800" b="1" kern="100" dirty="0">
                <a:effectLst/>
                <a:latin typeface="Calibri" panose="020F0502020204030204" pitchFamily="34" charset="0"/>
                <a:ea typeface="Calibri" panose="020F0502020204030204" pitchFamily="34" charset="0"/>
                <a:cs typeface="Times New Roman" panose="02020603050405020304" pitchFamily="18" charset="0"/>
              </a:rPr>
              <a:t>Data Visualization</a:t>
            </a:r>
            <a:endParaRPr lang="en-NG"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NG" sz="2800" b="1" kern="100" dirty="0">
                <a:effectLst/>
                <a:latin typeface="Calibri" panose="020F0502020204030204" pitchFamily="34" charset="0"/>
                <a:ea typeface="Calibri" panose="020F0502020204030204" pitchFamily="34" charset="0"/>
                <a:cs typeface="Times New Roman" panose="02020603050405020304" pitchFamily="18" charset="0"/>
              </a:rPr>
              <a:t>Tool</a:t>
            </a: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 Power BI</a:t>
            </a:r>
          </a:p>
          <a:p>
            <a:pPr marL="342900" lvl="0" indent="-342900">
              <a:lnSpc>
                <a:spcPct val="115000"/>
              </a:lnSpc>
              <a:spcAft>
                <a:spcPts val="800"/>
              </a:spcAft>
              <a:buSzPts val="1000"/>
              <a:buFont typeface="Symbol" panose="05050102010706020507" pitchFamily="18" charset="2"/>
              <a:buChar char=""/>
              <a:tabLst>
                <a:tab pos="457200" algn="l"/>
              </a:tabLst>
            </a:pPr>
            <a:r>
              <a:rPr lang="en-NG" sz="2800" b="1" kern="100" dirty="0">
                <a:effectLst/>
                <a:latin typeface="Calibri" panose="020F0502020204030204" pitchFamily="34" charset="0"/>
                <a:ea typeface="Calibri" panose="020F0502020204030204" pitchFamily="34" charset="0"/>
                <a:cs typeface="Times New Roman" panose="02020603050405020304" pitchFamily="18" charset="0"/>
              </a:rPr>
              <a:t>Visuals</a:t>
            </a: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NG" sz="2800" b="1" kern="100" dirty="0">
                <a:effectLst/>
                <a:latin typeface="Calibri" panose="020F0502020204030204" pitchFamily="34" charset="0"/>
                <a:ea typeface="Calibri" panose="020F0502020204030204" pitchFamily="34" charset="0"/>
                <a:cs typeface="Times New Roman" panose="02020603050405020304" pitchFamily="18" charset="0"/>
              </a:rPr>
              <a:t>Line Chart</a:t>
            </a: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 Monthly Sales Trends</a:t>
            </a:r>
          </a:p>
          <a:p>
            <a:pPr marL="742950" lvl="1" indent="-285750">
              <a:lnSpc>
                <a:spcPct val="115000"/>
              </a:lnSpc>
              <a:spcAft>
                <a:spcPts val="800"/>
              </a:spcAft>
              <a:buSzPts val="1000"/>
              <a:buFont typeface="Courier New" panose="02070309020205020404" pitchFamily="49" charset="0"/>
              <a:buChar char="o"/>
              <a:tabLst>
                <a:tab pos="914400" algn="l"/>
              </a:tabLst>
            </a:pPr>
            <a:r>
              <a:rPr lang="en-NG" sz="2800" b="1" kern="100" dirty="0">
                <a:effectLst/>
                <a:latin typeface="Calibri" panose="020F0502020204030204" pitchFamily="34" charset="0"/>
                <a:ea typeface="Calibri" panose="020F0502020204030204" pitchFamily="34" charset="0"/>
                <a:cs typeface="Times New Roman" panose="02020603050405020304" pitchFamily="18" charset="0"/>
              </a:rPr>
              <a:t>Bar Chart</a:t>
            </a: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 Sales by Product Category</a:t>
            </a:r>
          </a:p>
          <a:p>
            <a:pPr marL="742950" lvl="1" indent="-285750">
              <a:lnSpc>
                <a:spcPct val="115000"/>
              </a:lnSpc>
              <a:spcAft>
                <a:spcPts val="800"/>
              </a:spcAft>
              <a:buSzPts val="1000"/>
              <a:buFont typeface="Courier New" panose="02070309020205020404" pitchFamily="49" charset="0"/>
              <a:buChar char="o"/>
              <a:tabLst>
                <a:tab pos="914400" algn="l"/>
              </a:tabLst>
            </a:pPr>
            <a:r>
              <a:rPr lang="en-NG" sz="2800" b="1" kern="100" dirty="0">
                <a:effectLst/>
                <a:latin typeface="Calibri" panose="020F0502020204030204" pitchFamily="34" charset="0"/>
                <a:ea typeface="Calibri" panose="020F0502020204030204" pitchFamily="34" charset="0"/>
                <a:cs typeface="Times New Roman" panose="02020603050405020304" pitchFamily="18" charset="0"/>
              </a:rPr>
              <a:t>Pie Chart</a:t>
            </a: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 Market Share by Region</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INSIGHT</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6127243" cy="3961593"/>
          </a:xfrm>
        </p:spPr>
        <p:txBody>
          <a:bodyPr>
            <a:normAutofit/>
          </a:bodyPr>
          <a:lstStyle/>
          <a:p>
            <a:pPr>
              <a:lnSpc>
                <a:spcPct val="115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NG" sz="1800" b="1" kern="100" dirty="0">
                <a:effectLst/>
                <a:latin typeface="Calibri" panose="020F0502020204030204" pitchFamily="34" charset="0"/>
                <a:ea typeface="Calibri" panose="020F0502020204030204" pitchFamily="34" charset="0"/>
                <a:cs typeface="Times New Roman" panose="02020603050405020304" pitchFamily="18" charset="0"/>
              </a:rPr>
              <a:t>Top Performing Product</a:t>
            </a: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 Product </a:t>
            </a:r>
            <a:r>
              <a:rPr lang="en-US" kern="100" dirty="0">
                <a:latin typeface="Calibri" panose="020F0502020204030204" pitchFamily="34" charset="0"/>
                <a:ea typeface="Calibri" panose="020F0502020204030204" pitchFamily="34" charset="0"/>
                <a:cs typeface="Times New Roman" panose="02020603050405020304" pitchFamily="18" charset="0"/>
              </a:rPr>
              <a:t>CLOTHING</a:t>
            </a: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 had the highest sales, contributing of total revenue.</a:t>
            </a:r>
          </a:p>
          <a:p>
            <a:pPr marL="0" lvl="0" indent="0">
              <a:lnSpc>
                <a:spcPct val="115000"/>
              </a:lnSpc>
              <a:spcAft>
                <a:spcPts val="800"/>
              </a:spcAft>
              <a:buSzPts val="1000"/>
              <a:buNone/>
              <a:tabLst>
                <a:tab pos="457200" algn="l"/>
              </a:tabLs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800"/>
              </a:spcAft>
              <a:buSzPts val="1000"/>
              <a:buFont typeface="Symbol" panose="05050102010706020507" pitchFamily="18" charset="2"/>
              <a:buChar char=""/>
              <a:tabLst>
                <a:tab pos="457200" algn="l"/>
              </a:tabLst>
            </a:pPr>
            <a:r>
              <a:rPr lang="en-NG" sz="1800" b="1" kern="100" dirty="0">
                <a:effectLst/>
                <a:latin typeface="Calibri" panose="020F0502020204030204" pitchFamily="34" charset="0"/>
                <a:ea typeface="Calibri" panose="020F0502020204030204" pitchFamily="34" charset="0"/>
                <a:cs typeface="Times New Roman" panose="02020603050405020304" pitchFamily="18" charset="0"/>
              </a:rPr>
              <a:t>Regional Performance</a:t>
            </a: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 Region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Mahdya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Pradesh</a:t>
            </a: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 showed the highest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Quantity</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533400" y="1024759"/>
            <a:ext cx="5715000" cy="1055008"/>
          </a:xfrm>
        </p:spPr>
        <p:txBody>
          <a:bodyPr/>
          <a:lstStyle/>
          <a:p>
            <a:r>
              <a:rPr lang="en-US" dirty="0"/>
              <a:t>CONCLUSION</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189185" y="2079767"/>
            <a:ext cx="7189077" cy="3485461"/>
          </a:xfrm>
        </p:spPr>
        <p:txBody>
          <a:bodyPr>
            <a:normAutofit/>
          </a:bodyPr>
          <a:lstStyle/>
          <a:p>
            <a:pPr>
              <a:lnSpc>
                <a:spcPct val="115000"/>
              </a:lnSpc>
              <a:spcAft>
                <a:spcPts val="800"/>
              </a:spcAft>
            </a:pPr>
            <a:endParaRPr lang="en-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NG" kern="100" dirty="0">
                <a:effectLst/>
                <a:latin typeface="Calibri" panose="020F0502020204030204" pitchFamily="34" charset="0"/>
                <a:ea typeface="Calibri" panose="020F0502020204030204" pitchFamily="34" charset="0"/>
                <a:cs typeface="Times New Roman" panose="02020603050405020304" pitchFamily="18" charset="0"/>
              </a:rPr>
              <a:t>The analysis highlights key areas of growth and opportunities for improvement. By leveraging SQL for data extraction, Python for data processing, and Power BI for visualization, we can gain valuable insights to drive business decisions.</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{287B4F76-F8C5-4D25-9684-7B48EB6F4C9A}tf78438558_win32</Template>
  <TotalTime>71</TotalTime>
  <Words>223</Words>
  <Application>Microsoft Office PowerPoint</Application>
  <PresentationFormat>Widescreen</PresentationFormat>
  <Paragraphs>40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Courier New</vt:lpstr>
      <vt:lpstr>Sabon Next LT</vt:lpstr>
      <vt:lpstr>Symbol</vt:lpstr>
      <vt:lpstr>Custom</vt:lpstr>
      <vt:lpstr>PROJECT TITLE CAPSTONE</vt:lpstr>
      <vt:lpstr>iNTRODUCTION</vt:lpstr>
      <vt:lpstr>agenda</vt:lpstr>
      <vt:lpstr>Profit by category</vt:lpstr>
      <vt:lpstr>Quantity  by  state</vt:lpstr>
      <vt:lpstr>Effective delivery techniques</vt:lpstr>
      <vt:lpstr>PowerPoint Presentation</vt:lpstr>
      <vt:lpstr>INSIGHT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Abosede Joseph</dc:creator>
  <cp:lastModifiedBy>Abosede Joseph</cp:lastModifiedBy>
  <cp:revision>3</cp:revision>
  <dcterms:created xsi:type="dcterms:W3CDTF">2025-01-14T21:24:03Z</dcterms:created>
  <dcterms:modified xsi:type="dcterms:W3CDTF">2025-01-14T22:36:02Z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