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67" r:id="rId3"/>
    <p:sldId id="259" r:id="rId4"/>
    <p:sldId id="257" r:id="rId5"/>
    <p:sldId id="261" r:id="rId6"/>
    <p:sldId id="262" r:id="rId7"/>
    <p:sldId id="265" r:id="rId8"/>
    <p:sldId id="263" r:id="rId9"/>
    <p:sldId id="256" r:id="rId10"/>
    <p:sldId id="264" r:id="rId11"/>
    <p:sldId id="266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8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16E593A-F170-F573-481C-B3D7E8CAFC2C}" v="2225" dt="2024-12-13T22:42:04.341"/>
    <p1510:client id="{8D99DF42-45C9-96C7-C96B-2B66B36319CB}" v="529" dt="2024-12-13T20:13:15.864"/>
    <p1510:client id="{B06C3FE9-2627-32BE-3D6D-4FD58B4FE9F1}" v="83" dt="2024-12-13T19:19:35.065"/>
    <p1510:client id="{F2855424-5BDF-7B6F-2FB3-968B9BFCA24F}" v="131" dt="2024-12-13T19:11:12.6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3DDB6-B7E2-5466-7312-6FB1A4627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0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0000"/>
                </a:solidFill>
                <a:latin typeface="Sitka Text"/>
              </a:rPr>
              <a:t>EEG</a:t>
            </a:r>
            <a:r>
              <a:rPr lang="en-US" dirty="0">
                <a:latin typeface="Sitka Text"/>
              </a:rPr>
              <a:t> (Electroencephalography) Dataset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FA2BB7-12B5-2EC2-B635-61A488384D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2688" y="2981693"/>
            <a:ext cx="4384429" cy="310897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Sitka Heading"/>
              </a:rPr>
              <a:t>Assumptions</a:t>
            </a:r>
            <a:endParaRPr lang="en-US" b="1" dirty="0"/>
          </a:p>
          <a:p>
            <a:pPr>
              <a:buFont typeface="Courier New" panose="020B0604020202020204" pitchFamily="34" charset="0"/>
              <a:buChar char="o"/>
            </a:pPr>
            <a:r>
              <a:rPr lang="en-US" dirty="0">
                <a:latin typeface="Sitka Heading"/>
              </a:rPr>
              <a:t>Closed-Eye Test</a:t>
            </a:r>
          </a:p>
          <a:p>
            <a:pPr>
              <a:buFont typeface="Courier New" panose="020B0604020202020204" pitchFamily="34" charset="0"/>
              <a:buChar char="o"/>
            </a:pPr>
            <a:r>
              <a:rPr lang="en-US" dirty="0">
                <a:latin typeface="Sitka Heading"/>
              </a:rPr>
              <a:t>Accurate Screening</a:t>
            </a:r>
          </a:p>
          <a:p>
            <a:pPr>
              <a:buFont typeface="Courier New" panose="020B0604020202020204" pitchFamily="34" charset="0"/>
              <a:buChar char="o"/>
            </a:pPr>
            <a:r>
              <a:rPr lang="en-US" dirty="0">
                <a:latin typeface="Sitka Heading"/>
              </a:rPr>
              <a:t>Accurate Measurements</a:t>
            </a:r>
          </a:p>
          <a:p>
            <a:pPr>
              <a:buFont typeface="Courier New" panose="020B0604020202020204" pitchFamily="34" charset="0"/>
              <a:buChar char="o"/>
            </a:pPr>
            <a:r>
              <a:rPr lang="en-US" dirty="0">
                <a:latin typeface="Sitka Heading"/>
              </a:rPr>
              <a:t>Environmental Conditions</a:t>
            </a:r>
          </a:p>
          <a:p>
            <a:pPr>
              <a:buFont typeface="Courier New" panose="020B0604020202020204" pitchFamily="34" charset="0"/>
              <a:buChar char="o"/>
            </a:pPr>
            <a:endParaRPr lang="en-US" dirty="0"/>
          </a:p>
        </p:txBody>
      </p:sp>
      <p:pic>
        <p:nvPicPr>
          <p:cNvPr id="4" name="Picture 3" descr="A close-up of a test&#10;&#10;Description automatically generated">
            <a:extLst>
              <a:ext uri="{FF2B5EF4-FFF2-40B4-BE49-F238E27FC236}">
                <a16:creationId xmlns:a16="http://schemas.microsoft.com/office/drawing/2014/main" id="{C3758AA5-0C53-36CB-4914-16268F531B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33" y="1141918"/>
            <a:ext cx="12112541" cy="171184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 descr="A drawing of a person&amp;#39;s face with red dots&#10;&#10;Description automatically generated">
            <a:extLst>
              <a:ext uri="{FF2B5EF4-FFF2-40B4-BE49-F238E27FC236}">
                <a16:creationId xmlns:a16="http://schemas.microsoft.com/office/drawing/2014/main" id="{677A360D-D040-8ED8-65A8-1E79DD2404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0664" y="2979852"/>
            <a:ext cx="3197186" cy="374765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4E74445-DFCE-5F48-87BC-905088B2D31F}"/>
              </a:ext>
            </a:extLst>
          </p:cNvPr>
          <p:cNvSpPr txBox="1"/>
          <p:nvPr/>
        </p:nvSpPr>
        <p:spPr>
          <a:xfrm>
            <a:off x="7959969" y="4988169"/>
            <a:ext cx="4021015" cy="151220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endParaRPr lang="en-US" sz="2800" b="1" dirty="0">
              <a:latin typeface="Sitka Heading"/>
            </a:endParaRPr>
          </a:p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sz="2800" dirty="0">
                <a:solidFill>
                  <a:srgbClr val="FF0000"/>
                </a:solidFill>
                <a:latin typeface="Sitka Heading"/>
              </a:rPr>
              <a:t>10 321 920 Data Points !</a:t>
            </a:r>
            <a:endParaRPr lang="en-US" dirty="0"/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US" sz="2800" dirty="0">
              <a:latin typeface="Sitka Heading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F2C0C2-61B5-7EDF-5CD9-E7994DF58893}"/>
              </a:ext>
            </a:extLst>
          </p:cNvPr>
          <p:cNvSpPr txBox="1"/>
          <p:nvPr/>
        </p:nvSpPr>
        <p:spPr>
          <a:xfrm>
            <a:off x="7620000" y="2977661"/>
            <a:ext cx="4695091" cy="15136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Courier New,monospace"/>
              <a:buChar char="o"/>
            </a:pPr>
            <a:r>
              <a:rPr lang="en-US" sz="2800" dirty="0">
                <a:latin typeface="Sitka Heading"/>
              </a:rPr>
              <a:t>16</a:t>
            </a:r>
            <a:r>
              <a:rPr lang="en-US" sz="2800" dirty="0">
                <a:solidFill>
                  <a:srgbClr val="FF0000"/>
                </a:solidFill>
                <a:latin typeface="Sitka Heading"/>
              </a:rPr>
              <a:t> </a:t>
            </a:r>
            <a:r>
              <a:rPr lang="en-US" sz="2800" dirty="0">
                <a:latin typeface="Sitka Heading"/>
              </a:rPr>
              <a:t>Brain Regions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Courier New,monospace"/>
              <a:buChar char="o"/>
            </a:pPr>
            <a:r>
              <a:rPr lang="en-US" sz="2800" dirty="0">
                <a:latin typeface="Sitka Heading"/>
              </a:rPr>
              <a:t>7680 </a:t>
            </a:r>
            <a:r>
              <a:rPr lang="en-US" sz="2800" dirty="0">
                <a:solidFill>
                  <a:srgbClr val="000000"/>
                </a:solidFill>
                <a:latin typeface="Sitka Heading"/>
              </a:rPr>
              <a:t>Measurements</a:t>
            </a:r>
            <a:r>
              <a:rPr lang="en-US" sz="2800" dirty="0">
                <a:latin typeface="Sitka Heading"/>
              </a:rPr>
              <a:t>/Region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Courier New,monospace"/>
              <a:buChar char="o"/>
            </a:pPr>
            <a:r>
              <a:rPr lang="en-US" sz="2800" dirty="0">
                <a:latin typeface="Sitka Heading"/>
              </a:rPr>
              <a:t>84 Patients</a:t>
            </a:r>
            <a:endParaRPr lang="en-US" dirty="0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4D1F1246-35C4-CB98-0AA6-0EE932AD80BF}"/>
              </a:ext>
            </a:extLst>
          </p:cNvPr>
          <p:cNvSpPr/>
          <p:nvPr/>
        </p:nvSpPr>
        <p:spPr>
          <a:xfrm>
            <a:off x="9683261" y="4583722"/>
            <a:ext cx="504092" cy="773723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5909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ircular object with dots&#10;&#10;Description automatically generated">
            <a:extLst>
              <a:ext uri="{FF2B5EF4-FFF2-40B4-BE49-F238E27FC236}">
                <a16:creationId xmlns:a16="http://schemas.microsoft.com/office/drawing/2014/main" id="{36BB848E-3D70-6036-04FB-BD3EC27B39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4154" y="392191"/>
            <a:ext cx="6108314" cy="606983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527820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B6CD0-4782-F28A-5C3D-49ADD9496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Sitka Text"/>
              </a:rPr>
              <a:t>Significance Testing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BC6A01-3293-7079-89F1-F7452ECBAA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3600" dirty="0">
                <a:latin typeface="Sitka Heading"/>
              </a:rPr>
              <a:t>Logic:</a:t>
            </a:r>
          </a:p>
          <a:p>
            <a:pPr marL="514350" indent="-514350">
              <a:buAutoNum type="arabicPeriod"/>
            </a:pPr>
            <a:r>
              <a:rPr lang="en-US" dirty="0">
                <a:latin typeface="Sitka Heading"/>
              </a:rPr>
              <a:t>Generate an Auto-Regression (AR) model which obeys the </a:t>
            </a:r>
            <a:r>
              <a:rPr lang="en-US" dirty="0">
                <a:solidFill>
                  <a:srgbClr val="0048FF"/>
                </a:solidFill>
                <a:latin typeface="Sitka Heading"/>
              </a:rPr>
              <a:t>Null Hypothesis</a:t>
            </a:r>
            <a:endParaRPr lang="en-US" dirty="0">
              <a:latin typeface="Sitka Heading"/>
            </a:endParaRPr>
          </a:p>
          <a:p>
            <a:pPr marL="514350" indent="-514350">
              <a:buAutoNum type="arabicPeriod"/>
            </a:pPr>
            <a:r>
              <a:rPr lang="en-US" dirty="0">
                <a:solidFill>
                  <a:srgbClr val="000000"/>
                </a:solidFill>
                <a:latin typeface="Sitka Heading"/>
              </a:rPr>
              <a:t>By generating new time series datasets for all 84 patients</a:t>
            </a:r>
            <a:endParaRPr lang="en-US" dirty="0">
              <a:latin typeface="Sitka Heading"/>
            </a:endParaRPr>
          </a:p>
          <a:p>
            <a:pPr marL="514350" indent="-514350">
              <a:buAutoNum type="arabicPeriod"/>
            </a:pPr>
            <a:r>
              <a:rPr lang="en-US" dirty="0">
                <a:solidFill>
                  <a:srgbClr val="000000"/>
                </a:solidFill>
                <a:latin typeface="Sitka Heading"/>
              </a:rPr>
              <a:t>Derive new PSD Values &amp; then new CSD correlations from Null model (Surrogate dataset)</a:t>
            </a:r>
          </a:p>
          <a:p>
            <a:pPr marL="514350" indent="-514350">
              <a:buAutoNum type="arabicPeriod"/>
            </a:pPr>
            <a:r>
              <a:rPr lang="en-US" dirty="0">
                <a:solidFill>
                  <a:srgbClr val="000000"/>
                </a:solidFill>
                <a:latin typeface="Sitka Heading"/>
              </a:rPr>
              <a:t>Perform statistical tests to compare CSD values from Observed &amp; Surrogate datasets</a:t>
            </a:r>
          </a:p>
          <a:p>
            <a:pPr marL="0" indent="0" algn="ctr">
              <a:buNone/>
            </a:pPr>
            <a:endParaRPr lang="en-US" sz="2400" dirty="0">
              <a:solidFill>
                <a:srgbClr val="0000FF"/>
              </a:solidFill>
              <a:latin typeface="Sitka Text"/>
            </a:endParaRPr>
          </a:p>
        </p:txBody>
      </p:sp>
    </p:spTree>
    <p:extLst>
      <p:ext uri="{BB962C8B-B14F-4D97-AF65-F5344CB8AC3E}">
        <p14:creationId xmlns:p14="http://schemas.microsoft.com/office/powerpoint/2010/main" val="26450084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51CCA-F6F7-49D8-73DC-E317732E6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Sitka Text"/>
              </a:rPr>
              <a:t>Autoregression Model (Surrogate Dataset)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8A491C-1AA6-1FBC-4465-DD783E58A2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Procedure for generating our Surrogate Dataset:</a:t>
            </a:r>
          </a:p>
          <a:p>
            <a:pPr marL="514350" indent="-514350">
              <a:buAutoNum type="arabicPeriod"/>
            </a:pPr>
            <a:r>
              <a:rPr lang="en-US" dirty="0"/>
              <a:t>Fit an AR model for every patient across all brain regions, and across both groups (Schizophrenic &amp; Healthy)</a:t>
            </a:r>
          </a:p>
          <a:p>
            <a:pPr marL="514350" indent="-514350">
              <a:buAutoNum type="arabicPeriod"/>
            </a:pPr>
            <a:r>
              <a:rPr lang="en-US" dirty="0"/>
              <a:t>Retrieve the AR coefficients for both groups (average), and generate "shared" AR coefficients that will be used to create the surrogate (Null) dataset</a:t>
            </a:r>
          </a:p>
          <a:p>
            <a:pPr marL="514350" indent="-514350">
              <a:buAutoNum type="arabicPeriod"/>
            </a:pPr>
            <a:r>
              <a:rPr lang="en-US" dirty="0"/>
              <a:t>Using the same AR coefficients for all patients across all 16 channels, obviously yielded the exact same time series everywhere. This was avoided by adding random noise.</a:t>
            </a:r>
          </a:p>
        </p:txBody>
      </p:sp>
    </p:spTree>
    <p:extLst>
      <p:ext uri="{BB962C8B-B14F-4D97-AF65-F5344CB8AC3E}">
        <p14:creationId xmlns:p14="http://schemas.microsoft.com/office/powerpoint/2010/main" val="33215260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graph&#10;&#10;Description automatically generated">
            <a:extLst>
              <a:ext uri="{FF2B5EF4-FFF2-40B4-BE49-F238E27FC236}">
                <a16:creationId xmlns:a16="http://schemas.microsoft.com/office/drawing/2014/main" id="{D6ECA035-4961-EA55-F3D5-73F5205BE3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804" y="-606"/>
            <a:ext cx="8171102" cy="685492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1AFAE8F-FBC8-4CAC-69AE-C393E153549D}"/>
              </a:ext>
            </a:extLst>
          </p:cNvPr>
          <p:cNvSpPr txBox="1"/>
          <p:nvPr/>
        </p:nvSpPr>
        <p:spPr>
          <a:xfrm>
            <a:off x="8882420" y="4718598"/>
            <a:ext cx="3115851" cy="9541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latin typeface="Sitka Heading"/>
              </a:rPr>
              <a:t>Visual validation of lost correlations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8850250A-5F61-25B8-08FE-79ACEC794EC3}"/>
              </a:ext>
            </a:extLst>
          </p:cNvPr>
          <p:cNvSpPr/>
          <p:nvPr/>
        </p:nvSpPr>
        <p:spPr>
          <a:xfrm>
            <a:off x="8253045" y="5035062"/>
            <a:ext cx="515815" cy="328246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4921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A180A-58F9-BF26-8CF9-193300F88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8356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Sitka Text"/>
              </a:rPr>
              <a:t>Are Surrogate &amp; Observed datasets normally distributed 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8425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9D565-F911-BBEC-ED15-34DFFECB9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67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Sitka Heading"/>
              </a:rPr>
              <a:t>Before looking into Normality Tests, we wanted to visualize the distribution of both datasets</a:t>
            </a:r>
          </a:p>
        </p:txBody>
      </p:sp>
      <p:pic>
        <p:nvPicPr>
          <p:cNvPr id="4" name="Picture 3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4E23E235-F2AB-FFAE-45FC-FE5FA89AD5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691" y="1331931"/>
            <a:ext cx="6864267" cy="535401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DA48BBD-BB35-06CA-2FBD-D2EF68959191}"/>
              </a:ext>
            </a:extLst>
          </p:cNvPr>
          <p:cNvSpPr txBox="1"/>
          <p:nvPr/>
        </p:nvSpPr>
        <p:spPr>
          <a:xfrm>
            <a:off x="8210772" y="2456695"/>
            <a:ext cx="3402060" cy="31085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srgbClr val="FFC000"/>
                </a:solidFill>
              </a:rPr>
              <a:t>Observed:</a:t>
            </a:r>
            <a:r>
              <a:rPr lang="en-US" sz="2800" dirty="0"/>
              <a:t> </a:t>
            </a:r>
            <a:endParaRPr lang="en-US"/>
          </a:p>
          <a:p>
            <a:r>
              <a:rPr lang="en-US" sz="2800" dirty="0"/>
              <a:t>does not appear Normal (twin peaks)</a:t>
            </a:r>
            <a:endParaRPr lang="en-US" dirty="0"/>
          </a:p>
          <a:p>
            <a:endParaRPr lang="en-US" sz="2800" dirty="0">
              <a:solidFill>
                <a:srgbClr val="000000"/>
              </a:solidFill>
            </a:endParaRPr>
          </a:p>
          <a:p>
            <a:r>
              <a:rPr lang="en-US" sz="2800" dirty="0">
                <a:solidFill>
                  <a:srgbClr val="0048FF"/>
                </a:solidFill>
              </a:rPr>
              <a:t>Surrogate:</a:t>
            </a:r>
            <a:r>
              <a:rPr lang="en-US" sz="2800" dirty="0"/>
              <a:t> expectedly appears somehow normal </a:t>
            </a:r>
          </a:p>
        </p:txBody>
      </p:sp>
    </p:spTree>
    <p:extLst>
      <p:ext uri="{BB962C8B-B14F-4D97-AF65-F5344CB8AC3E}">
        <p14:creationId xmlns:p14="http://schemas.microsoft.com/office/powerpoint/2010/main" val="3673032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3315B-C55F-5F8D-5E98-AAF1B424E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3278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Sitka Heading"/>
              </a:rPr>
              <a:t>Null Hypothesis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75D6BC-B8D8-732F-0C47-349FB3F764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08948"/>
            <a:ext cx="10515600" cy="16140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3600" dirty="0">
                <a:solidFill>
                  <a:srgbClr val="0000FF"/>
                </a:solidFill>
                <a:latin typeface="Sitka Text"/>
                <a:cs typeface="Arial"/>
              </a:rPr>
              <a:t>"There are no differences between the connectivity of brain regions between healthy and schizophrenic patients"</a:t>
            </a:r>
            <a:endParaRPr lang="en-US" sz="3600" dirty="0">
              <a:latin typeface="Sitka Text"/>
            </a:endParaRPr>
          </a:p>
        </p:txBody>
      </p:sp>
    </p:spTree>
    <p:extLst>
      <p:ext uri="{BB962C8B-B14F-4D97-AF65-F5344CB8AC3E}">
        <p14:creationId xmlns:p14="http://schemas.microsoft.com/office/powerpoint/2010/main" val="1290573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9F39278-D034-AA10-52BA-D310E169160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59" r="120" b="192"/>
          <a:stretch/>
        </p:blipFill>
        <p:spPr>
          <a:xfrm>
            <a:off x="2249292" y="364532"/>
            <a:ext cx="9660980" cy="612426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" name="Picture 1" descr="A circular object with dots&#10;&#10;Description automatically generated">
            <a:extLst>
              <a:ext uri="{FF2B5EF4-FFF2-40B4-BE49-F238E27FC236}">
                <a16:creationId xmlns:a16="http://schemas.microsoft.com/office/drawing/2014/main" id="{7B27F784-F503-2882-B080-EE46B12704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911" y="122797"/>
            <a:ext cx="3198860" cy="317577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37333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18B5F-BC36-7766-EEE4-3D3CD2E29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293" y="370987"/>
            <a:ext cx="11793414" cy="1343147"/>
          </a:xfrm>
        </p:spPr>
        <p:txBody>
          <a:bodyPr/>
          <a:lstStyle/>
          <a:p>
            <a:pPr algn="ctr"/>
            <a:r>
              <a:rPr lang="en-US" dirty="0">
                <a:latin typeface="Sitka Heading"/>
              </a:rPr>
              <a:t>Power Spectral Density (Power Vs Frequency)</a:t>
            </a:r>
          </a:p>
        </p:txBody>
      </p:sp>
      <p:pic>
        <p:nvPicPr>
          <p:cNvPr id="4" name="Content Placeholder 3" descr="A graph of a sound wave&#10;&#10;Description automatically generated">
            <a:extLst>
              <a:ext uri="{FF2B5EF4-FFF2-40B4-BE49-F238E27FC236}">
                <a16:creationId xmlns:a16="http://schemas.microsoft.com/office/drawing/2014/main" id="{D7F962F5-E8D1-B751-C07E-A72DC832F9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1150" y="1719734"/>
            <a:ext cx="10936328" cy="3840966"/>
          </a:xfrm>
          <a:ln>
            <a:solidFill>
              <a:schemeClr val="bg1"/>
            </a:solidFill>
          </a:ln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E431CA6-4F96-8491-C1BF-E70ADA2BF8E2}"/>
              </a:ext>
            </a:extLst>
          </p:cNvPr>
          <p:cNvCxnSpPr/>
          <p:nvPr/>
        </p:nvCxnSpPr>
        <p:spPr>
          <a:xfrm>
            <a:off x="3032605" y="1447029"/>
            <a:ext cx="30787" cy="4294909"/>
          </a:xfrm>
          <a:prstGeom prst="straightConnector1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439B0CA-ECEE-0C83-05CA-9C17B7BDE09C}"/>
              </a:ext>
            </a:extLst>
          </p:cNvPr>
          <p:cNvCxnSpPr>
            <a:cxnSpLocks/>
          </p:cNvCxnSpPr>
          <p:nvPr/>
        </p:nvCxnSpPr>
        <p:spPr>
          <a:xfrm>
            <a:off x="4714570" y="1446733"/>
            <a:ext cx="30787" cy="4294909"/>
          </a:xfrm>
          <a:prstGeom prst="straightConnector1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ight Brace 7">
            <a:extLst>
              <a:ext uri="{FF2B5EF4-FFF2-40B4-BE49-F238E27FC236}">
                <a16:creationId xmlns:a16="http://schemas.microsoft.com/office/drawing/2014/main" id="{664C12B1-53DD-A632-728F-BE957A95D3C9}"/>
              </a:ext>
            </a:extLst>
          </p:cNvPr>
          <p:cNvSpPr/>
          <p:nvPr/>
        </p:nvSpPr>
        <p:spPr>
          <a:xfrm rot="5400000">
            <a:off x="1619191" y="4803531"/>
            <a:ext cx="1151910" cy="1705708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B03BAA8A-656E-77D1-1B4C-2657A6684F1F}"/>
              </a:ext>
            </a:extLst>
          </p:cNvPr>
          <p:cNvSpPr/>
          <p:nvPr/>
        </p:nvSpPr>
        <p:spPr>
          <a:xfrm rot="5400000">
            <a:off x="3319038" y="4815252"/>
            <a:ext cx="1146047" cy="167640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4E5D1E0A-EEF7-7977-2583-346078417108}"/>
              </a:ext>
            </a:extLst>
          </p:cNvPr>
          <p:cNvSpPr/>
          <p:nvPr/>
        </p:nvSpPr>
        <p:spPr>
          <a:xfrm rot="5400000">
            <a:off x="7507106" y="2321167"/>
            <a:ext cx="1151909" cy="667043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FC6E935-0DB4-8C6D-8337-55FC751D7FEB}"/>
              </a:ext>
            </a:extLst>
          </p:cNvPr>
          <p:cNvSpPr txBox="1"/>
          <p:nvPr/>
        </p:nvSpPr>
        <p:spPr>
          <a:xfrm>
            <a:off x="1764322" y="6230816"/>
            <a:ext cx="861646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Sitka Text"/>
              </a:rPr>
              <a:t>Theta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87E4E92-AA6A-1CCB-BA2C-B664AFA96FAA}"/>
              </a:ext>
            </a:extLst>
          </p:cNvPr>
          <p:cNvSpPr txBox="1"/>
          <p:nvPr/>
        </p:nvSpPr>
        <p:spPr>
          <a:xfrm>
            <a:off x="3464167" y="6230815"/>
            <a:ext cx="873369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Sitka Text"/>
              </a:rPr>
              <a:t>Alpha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1CDA0ED-A5A8-A24D-CEA1-1D8951708815}"/>
              </a:ext>
            </a:extLst>
          </p:cNvPr>
          <p:cNvSpPr txBox="1"/>
          <p:nvPr/>
        </p:nvSpPr>
        <p:spPr>
          <a:xfrm>
            <a:off x="7713783" y="6224954"/>
            <a:ext cx="738554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Sitka Text"/>
              </a:rPr>
              <a:t>Beta</a:t>
            </a:r>
          </a:p>
        </p:txBody>
      </p:sp>
    </p:spTree>
    <p:extLst>
      <p:ext uri="{BB962C8B-B14F-4D97-AF65-F5344CB8AC3E}">
        <p14:creationId xmlns:p14="http://schemas.microsoft.com/office/powerpoint/2010/main" val="8186786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0DE06-4DF6-97D5-774D-740B79464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5094"/>
            <a:ext cx="10515600" cy="100904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Sitka Heading"/>
              </a:rPr>
              <a:t>Computing Power Spectral Density</a:t>
            </a:r>
            <a:br>
              <a:rPr lang="en-US" dirty="0">
                <a:latin typeface="Sitka Heading"/>
              </a:rPr>
            </a:br>
            <a:r>
              <a:rPr lang="en-US" dirty="0">
                <a:latin typeface="Sitka Heading"/>
              </a:rPr>
              <a:t>(PSD)</a:t>
            </a:r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8E39B2-9838-E1B8-3415-7A249333B9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Font typeface="Wingdings,Sans-Serif" panose="020B0604020202020204" pitchFamily="34" charset="0"/>
              <a:buChar char="Ø"/>
            </a:pPr>
            <a:r>
              <a:rPr lang="en-US" sz="2400" dirty="0"/>
              <a:t>How much of the signal's power is present for different frequency values</a:t>
            </a:r>
          </a:p>
          <a:p>
            <a:pPr marL="342900" indent="-342900">
              <a:buFont typeface="Wingdings,Sans-Serif" panose="020B0604020202020204" pitchFamily="34" charset="0"/>
              <a:buChar char="Ø"/>
            </a:pPr>
            <a:r>
              <a:rPr lang="en-US" sz="2400" dirty="0"/>
              <a:t>Fast Fourier Transform (FFT), converts a signal from the</a:t>
            </a:r>
            <a:r>
              <a:rPr lang="en-US" sz="2400" dirty="0">
                <a:solidFill>
                  <a:srgbClr val="0048FF"/>
                </a:solidFill>
              </a:rPr>
              <a:t> Time Domain</a:t>
            </a:r>
            <a:r>
              <a:rPr lang="en-US" sz="2400" dirty="0"/>
              <a:t>, to the </a:t>
            </a:r>
            <a:r>
              <a:rPr lang="en-US" sz="2400" dirty="0">
                <a:solidFill>
                  <a:srgbClr val="FF0000"/>
                </a:solidFill>
              </a:rPr>
              <a:t>Frequency Domain</a:t>
            </a:r>
            <a:endParaRPr lang="en-US" sz="2400" dirty="0">
              <a:solidFill>
                <a:srgbClr val="000000"/>
              </a:solidFill>
            </a:endParaRPr>
          </a:p>
          <a:p>
            <a:pPr marL="0" indent="0" algn="ctr">
              <a:buNone/>
            </a:pPr>
            <a:r>
              <a:rPr lang="en-US" sz="2400" dirty="0">
                <a:solidFill>
                  <a:srgbClr val="FF0000"/>
                </a:solidFill>
              </a:rPr>
              <a:t>BE ABLE TO EXPLAIN IT VERBALLY</a:t>
            </a:r>
          </a:p>
        </p:txBody>
      </p:sp>
    </p:spTree>
    <p:extLst>
      <p:ext uri="{BB962C8B-B14F-4D97-AF65-F5344CB8AC3E}">
        <p14:creationId xmlns:p14="http://schemas.microsoft.com/office/powerpoint/2010/main" val="32596466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B0A2E-5ED6-3B52-D71E-B7758935F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Sitka Text"/>
              </a:rPr>
              <a:t>Computing Correlations Across Brain Regions (Dimensional Reduction)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941788-B03B-566F-619C-4963D4C104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42856"/>
            <a:ext cx="10515600" cy="435133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Diagnosed Healthy Patients</a:t>
            </a:r>
          </a:p>
          <a:p>
            <a:pPr marL="514350" indent="-514350">
              <a:buAutoNum type="arabicPeriod"/>
            </a:pPr>
            <a:r>
              <a:rPr lang="en-US" dirty="0"/>
              <a:t>Computed 39 different correlation matrices</a:t>
            </a:r>
          </a:p>
          <a:p>
            <a:pPr marL="514350" indent="-514350">
              <a:buAutoNum type="arabicPeriod"/>
            </a:pPr>
            <a:r>
              <a:rPr lang="en-US" dirty="0"/>
              <a:t>Reduced to one correlation matrix for healthy patients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/>
              <a:t>Diagnosed Schizophrenic Patients</a:t>
            </a:r>
          </a:p>
          <a:p>
            <a:pPr marL="514350" indent="-514350">
              <a:buAutoNum type="arabicPeriod"/>
            </a:pPr>
            <a:r>
              <a:rPr lang="en-US" dirty="0"/>
              <a:t>Computed 45 different correlation matrices</a:t>
            </a:r>
          </a:p>
          <a:p>
            <a:pPr marL="514350" indent="-514350">
              <a:buAutoNum type="arabicPeriod"/>
            </a:pPr>
            <a:r>
              <a:rPr lang="en-US" dirty="0"/>
              <a:t>Reduced to one correlation matrix for Schizophrenic patients</a:t>
            </a: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Finally, we were able to compute a difference matrix</a:t>
            </a:r>
          </a:p>
          <a:p>
            <a:pPr marL="514350" indent="-51435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77646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1D617-923B-892E-A979-608AF8D44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579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SHOW PEARSON CORRELATION MATRICES</a:t>
            </a:r>
            <a:br>
              <a:rPr lang="en-US" dirty="0"/>
            </a:br>
            <a:r>
              <a:rPr lang="en-US" dirty="0"/>
              <a:t>HERE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4493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8F54CE4-DF35-B8FD-72D0-811DB6079F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747" y="143712"/>
            <a:ext cx="11976482" cy="6704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1902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92055"/>
            <a:ext cx="9144000" cy="1072537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Sitka Heading"/>
              </a:rPr>
              <a:t>Cross Spectral Density (CSD)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486212"/>
            <a:ext cx="9144000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 algn="l">
              <a:buFont typeface="Wingdings" panose="020B0604020202020204" pitchFamily="34" charset="0"/>
              <a:buChar char="Ø"/>
            </a:pPr>
            <a:r>
              <a:rPr lang="en-US" dirty="0"/>
              <a:t>Statistic used for pairs of signals</a:t>
            </a:r>
          </a:p>
          <a:p>
            <a:pPr marL="342900" indent="-342900" algn="l">
              <a:buFont typeface="Wingdings" panose="020B0604020202020204" pitchFamily="34" charset="0"/>
              <a:buChar char="Ø"/>
            </a:pPr>
            <a:r>
              <a:rPr lang="en-US" dirty="0"/>
              <a:t>Put simply, CSD shows how two signals are correlated by either comparing their </a:t>
            </a:r>
            <a:r>
              <a:rPr lang="en-US" dirty="0">
                <a:solidFill>
                  <a:srgbClr val="FF0000"/>
                </a:solidFill>
              </a:rPr>
              <a:t>Magnitudes </a:t>
            </a:r>
            <a:r>
              <a:rPr lang="en-US" dirty="0"/>
              <a:t>or their </a:t>
            </a:r>
            <a:r>
              <a:rPr lang="en-US" dirty="0">
                <a:solidFill>
                  <a:srgbClr val="FF0000"/>
                </a:solidFill>
              </a:rPr>
              <a:t>Phases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EEG (Electroencephalography) Dataset </vt:lpstr>
      <vt:lpstr>Null Hypothesis</vt:lpstr>
      <vt:lpstr>PowerPoint Presentation</vt:lpstr>
      <vt:lpstr>Power Spectral Density (Power Vs Frequency)</vt:lpstr>
      <vt:lpstr>Computing Power Spectral Density (PSD) </vt:lpstr>
      <vt:lpstr>Computing Correlations Across Brain Regions (Dimensional Reduction)</vt:lpstr>
      <vt:lpstr>SHOW PEARSON CORRELATION MATRICES HERE</vt:lpstr>
      <vt:lpstr>PowerPoint Presentation</vt:lpstr>
      <vt:lpstr>Cross Spectral Density (CSD)</vt:lpstr>
      <vt:lpstr>PowerPoint Presentation</vt:lpstr>
      <vt:lpstr>Significance Testing</vt:lpstr>
      <vt:lpstr>Autoregression Model (Surrogate Dataset)</vt:lpstr>
      <vt:lpstr>PowerPoint Presentation</vt:lpstr>
      <vt:lpstr>Are Surrogate &amp; Observed datasets normally distributed ?</vt:lpstr>
      <vt:lpstr>Before looking into Normality Tests, we wanted to visualize the distribution of both datasets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774</cp:revision>
  <dcterms:created xsi:type="dcterms:W3CDTF">2024-12-13T18:53:53Z</dcterms:created>
  <dcterms:modified xsi:type="dcterms:W3CDTF">2024-12-13T23:05:28Z</dcterms:modified>
</cp:coreProperties>
</file>