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305" r:id="rId5"/>
    <p:sldId id="317" r:id="rId6"/>
    <p:sldId id="318" r:id="rId7"/>
    <p:sldId id="296" r:id="rId8"/>
    <p:sldId id="328" r:id="rId9"/>
    <p:sldId id="306" r:id="rId10"/>
    <p:sldId id="259" r:id="rId11"/>
    <p:sldId id="314" r:id="rId12"/>
    <p:sldId id="309" r:id="rId13"/>
    <p:sldId id="323" r:id="rId14"/>
    <p:sldId id="324" r:id="rId15"/>
    <p:sldId id="321" r:id="rId16"/>
    <p:sldId id="325" r:id="rId17"/>
    <p:sldId id="326" r:id="rId18"/>
    <p:sldId id="327" r:id="rId19"/>
    <p:sldId id="329" r:id="rId20"/>
    <p:sldId id="330" r:id="rId21"/>
    <p:sldId id="331" r:id="rId22"/>
    <p:sldId id="332" r:id="rId23"/>
    <p:sldId id="339" r:id="rId24"/>
    <p:sldId id="340" r:id="rId25"/>
    <p:sldId id="333" r:id="rId26"/>
    <p:sldId id="334" r:id="rId27"/>
    <p:sldId id="335" r:id="rId28"/>
    <p:sldId id="337" r:id="rId29"/>
    <p:sldId id="338" r:id="rId30"/>
    <p:sldId id="31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B18F7EF-757E-43F1-A9D3-1F48DAE7D445}">
          <p14:sldIdLst>
            <p14:sldId id="305"/>
            <p14:sldId id="317"/>
            <p14:sldId id="318"/>
            <p14:sldId id="296"/>
            <p14:sldId id="328"/>
            <p14:sldId id="306"/>
            <p14:sldId id="259"/>
            <p14:sldId id="314"/>
          </p14:sldIdLst>
        </p14:section>
        <p14:section name="Section sans titre" id="{64658B24-5746-48A6-AB68-0298562414DC}">
          <p14:sldIdLst>
            <p14:sldId id="309"/>
            <p14:sldId id="323"/>
            <p14:sldId id="324"/>
            <p14:sldId id="321"/>
            <p14:sldId id="325"/>
            <p14:sldId id="326"/>
            <p14:sldId id="327"/>
            <p14:sldId id="329"/>
            <p14:sldId id="330"/>
            <p14:sldId id="331"/>
            <p14:sldId id="332"/>
            <p14:sldId id="339"/>
            <p14:sldId id="340"/>
            <p14:sldId id="333"/>
            <p14:sldId id="334"/>
            <p14:sldId id="335"/>
            <p14:sldId id="337"/>
            <p14:sldId id="338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879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pPr rtl="0"/>
          <a:r>
            <a:rPr lang="fr-FR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Comment établir un bon </a:t>
          </a:r>
          <a:r>
            <a:rPr lang="fr-FR" sz="1600" b="0" i="0" dirty="0" smtClean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plan </a:t>
          </a:r>
          <a:r>
            <a:rPr lang="fr-FR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pour le déroulement des </a:t>
          </a:r>
          <a:r>
            <a:rPr lang="fr-FR" sz="1600" b="0" i="0" dirty="0" smtClean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l’évènements afin de bien gérer la restauration</a:t>
          </a:r>
          <a:endParaRPr lang="en-US" sz="1600" b="0" i="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fr-FR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Robes de marié</a:t>
          </a:r>
          <a:endParaRPr lang="en-US" sz="20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/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/>
        </a:p>
      </dgm:t>
    </dgm:pt>
    <dgm:pt modelId="{30A490C8-22B4-4D68-875C-0F0DE2FF864D}">
      <dgm:prSet phldr="0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fr-FR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Quelles</a:t>
          </a:r>
          <a:r>
            <a:rPr lang="fr-FR" sz="1600" b="0" i="0" baseline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sont les boutiques qui offres des services de qualités et à des prix raisonnables?</a:t>
          </a:r>
          <a:endParaRPr lang="en-US" sz="1600" b="0" i="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/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/>
        </a:p>
      </dgm:t>
    </dgm:pt>
    <dgm:pt modelId="{B1AFA1AF-0FF8-45B3-A6D0-0E255A2F637D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fr-FR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Bague d’alliance</a:t>
          </a:r>
          <a:endParaRPr lang="en-US" sz="20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/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/>
        </a:p>
      </dgm:t>
    </dgm:pt>
    <dgm:pt modelId="{50418D2B-9486-42DE-AFDD-1D31420040FF}">
      <dgm:prSet phldr="0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fr-FR" sz="1600" b="0" i="0" dirty="0" smtClean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Où</a:t>
          </a:r>
          <a:r>
            <a:rPr lang="fr-FR" sz="1600" b="0" i="0" baseline="0" dirty="0" smtClean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</a:t>
          </a:r>
          <a:r>
            <a:rPr lang="fr-FR" sz="1600" b="0" i="0" baseline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trouvez des alliances de qualités et a des bon prix,</a:t>
          </a:r>
        </a:p>
        <a:p>
          <a:r>
            <a:rPr lang="fr-FR" sz="1600" b="0" i="0" baseline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Quelles sont et où sont les </a:t>
          </a:r>
          <a:r>
            <a:rPr lang="fr-FR" sz="1600" b="0" i="0" baseline="0" dirty="0" smtClean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meilleurs </a:t>
          </a:r>
          <a:r>
            <a:rPr lang="fr-FR" sz="1600" b="0" i="0" baseline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boutiques?</a:t>
          </a:r>
          <a:endParaRPr lang="en-US" sz="1600" b="0" i="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/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/>
        </a:p>
      </dgm:t>
    </dgm:pt>
    <dgm:pt modelId="{E9682B4F-0217-4B50-923E-C104AA24290F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fr-FR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Le lieu et la</a:t>
          </a:r>
          <a:r>
            <a:rPr lang="fr-FR" sz="2000" baseline="0" dirty="0">
              <a:latin typeface="Baskerville Old Face" panose="02020602080505020303" pitchFamily="18" charset="77"/>
              <a:ea typeface="Baskerville" panose="02020502070401020303" pitchFamily="18" charset="0"/>
            </a:rPr>
            <a:t> </a:t>
          </a:r>
          <a:r>
            <a:rPr lang="fr-FR" sz="2000" baseline="0" dirty="0" smtClean="0">
              <a:latin typeface="Baskerville Old Face" panose="02020602080505020303" pitchFamily="18" charset="77"/>
              <a:ea typeface="Baskerville" panose="02020502070401020303" pitchFamily="18" charset="0"/>
            </a:rPr>
            <a:t>décoration</a:t>
          </a:r>
          <a:endParaRPr lang="en-US" sz="20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/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/>
        </a:p>
      </dgm:t>
    </dgm:pt>
    <dgm:pt modelId="{0EC0C300-11E4-45CF-8418-973585107209}">
      <dgm:prSet phldr="0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fr-FR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Comment trouver un lieu pour le déroulement de ces </a:t>
          </a:r>
          <a:r>
            <a:rPr lang="fr-FR" sz="1600" b="0" i="0" dirty="0" smtClean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cérémonies, et également la bonne déco</a:t>
          </a:r>
          <a:endParaRPr lang="en-US" sz="1600" b="0" i="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/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/>
        </a:p>
      </dgm:t>
    </dgm:pt>
    <dgm:pt modelId="{A2322D3A-7AC2-4C5C-9D7E-EAB2313D47D4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1800" dirty="0" smtClean="0">
              <a:latin typeface="Baskerville Old Face" panose="02020602080505020303" pitchFamily="18" charset="77"/>
              <a:ea typeface="Baskerville" panose="02020502070401020303" pitchFamily="18" charset="0"/>
            </a:rPr>
            <a:t>Restauration</a:t>
          </a:r>
          <a:r>
            <a:rPr lang="en-US" sz="1800" baseline="0" dirty="0" smtClean="0">
              <a:latin typeface="Baskerville Old Face" panose="02020602080505020303" pitchFamily="18" charset="77"/>
              <a:ea typeface="Baskerville" panose="02020502070401020303" pitchFamily="18" charset="0"/>
            </a:rPr>
            <a:t> </a:t>
          </a:r>
          <a:endParaRPr lang="en-US" sz="18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/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/>
        </a:p>
      </dgm:t>
    </dgm:pt>
    <dgm:pt modelId="{FB5CF914-C033-420E-9F2C-E6F1BCD0AAB1}">
      <dgm:prSet custT="1"/>
      <dgm:spPr/>
      <dgm:t>
        <a:bodyPr/>
        <a:lstStyle/>
        <a:p>
          <a:endParaRPr lang="fr-FR" sz="1600" b="0" i="0" dirty="0" smtClean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34189117-C196-44BB-98F5-E96C5199CEEE}" type="parTrans" cxnId="{ACE8D18E-577B-4986-A73B-B401B99A1454}">
      <dgm:prSet/>
      <dgm:spPr/>
      <dgm:t>
        <a:bodyPr/>
        <a:lstStyle/>
        <a:p>
          <a:endParaRPr lang="fr-FR"/>
        </a:p>
      </dgm:t>
    </dgm:pt>
    <dgm:pt modelId="{085CE8B9-7F0C-4726-B441-E1E41168D602}" type="sibTrans" cxnId="{ACE8D18E-577B-4986-A73B-B401B99A1454}">
      <dgm:prSet/>
      <dgm:spPr/>
      <dgm:t>
        <a:bodyPr/>
        <a:lstStyle/>
        <a:p>
          <a:endParaRPr lang="fr-FR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4" custLinFactNeighborY="-56478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22359DD7-1BFB-4900-BAE6-6084F2F57988}" type="pres">
      <dgm:prSet presAssocID="{73D947E0-108F-4D20-A71E-3CF329F97212}" presName="desTx" presStyleLbl="alignAccFollowNode1" presStyleIdx="0" presStyleCnt="4" custScaleY="173526" custLinFactNeighborY="13200">
        <dgm:presLayoutVars/>
      </dgm:prSet>
      <dgm:spPr/>
      <dgm:t>
        <a:bodyPr/>
        <a:lstStyle/>
        <a:p>
          <a:endParaRPr lang="fr-FR"/>
        </a:p>
      </dgm:t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4" custFlipVert="0" custScaleY="100000" custLinFactNeighborY="-56478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4FEB85EB-D046-4CDB-8A62-BBCE260C4490}" type="pres">
      <dgm:prSet presAssocID="{B1AFA1AF-0FF8-45B3-A6D0-0E255A2F637D}" presName="desTx" presStyleLbl="alignAccFollowNode1" presStyleIdx="1" presStyleCnt="4" custScaleX="103219" custScaleY="147541" custLinFactNeighborY="13200">
        <dgm:presLayoutVars/>
      </dgm:prSet>
      <dgm:spPr/>
      <dgm:t>
        <a:bodyPr/>
        <a:lstStyle/>
        <a:p>
          <a:endParaRPr lang="fr-FR"/>
        </a:p>
      </dgm:t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4" custScaleY="100000" custLinFactNeighborY="-56478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6B5FE59C-B471-448A-AA7A-B526DCC4D4CA}" type="pres">
      <dgm:prSet presAssocID="{E9682B4F-0217-4B50-923E-C104AA24290F}" presName="desTx" presStyleLbl="alignAccFollowNode1" presStyleIdx="2" presStyleCnt="4" custScaleX="97531" custScaleY="127793" custLinFactNeighborX="2462" custLinFactNeighborY="22050">
        <dgm:presLayoutVars/>
      </dgm:prSet>
      <dgm:spPr/>
      <dgm:t>
        <a:bodyPr/>
        <a:lstStyle/>
        <a:p>
          <a:endParaRPr lang="fr-FR"/>
        </a:p>
      </dgm:t>
    </dgm:pt>
    <dgm:pt modelId="{A91542D9-4FB3-4302-AD03-3D6EF82E6748}" type="pres">
      <dgm:prSet presAssocID="{B8632E42-D7EB-4C31-877E-6F1B2801851A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3" presStyleCnt="4" custLinFactNeighborY="-56478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C8429E68-36DD-4F6A-A2F4-7CCDADCEFAD1}" type="pres">
      <dgm:prSet presAssocID="{A2322D3A-7AC2-4C5C-9D7E-EAB2313D47D4}" presName="desTx" presStyleLbl="alignAccFollowNode1" presStyleIdx="3" presStyleCnt="4" custScaleX="99917" custScaleY="150840" custLinFactNeighborX="536" custLinFactNeighborY="20883">
        <dgm:presLayoutVars/>
      </dgm:prSet>
      <dgm:spPr/>
      <dgm:t>
        <a:bodyPr/>
        <a:lstStyle/>
        <a:p>
          <a:endParaRPr lang="fr-FR"/>
        </a:p>
      </dgm:t>
    </dgm:pt>
  </dgm:ptLst>
  <dgm:cxnLst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ACE8D18E-577B-4986-A73B-B401B99A1454}" srcId="{E9682B4F-0217-4B50-923E-C104AA24290F}" destId="{FB5CF914-C033-420E-9F2C-E6F1BCD0AAB1}" srcOrd="1" destOrd="0" parTransId="{34189117-C196-44BB-98F5-E96C5199CEEE}" sibTransId="{085CE8B9-7F0C-4726-B441-E1E41168D602}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179FAFCF-F878-464E-A8A6-1185EFA0E380}" srcId="{0DD8915E-DC14-41D6-9BB5-F49E1C265163}" destId="{A2322D3A-7AC2-4C5C-9D7E-EAB2313D47D4}" srcOrd="3" destOrd="0" parTransId="{4A8C15D4-B36F-4764-B4FF-F2AF790D3E17}" sibTransId="{84DE1C3A-3FC7-4DB3-88ED-33F65A71557A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1D6C8D50-BFEF-4DD0-9A5A-0852119CB590}" type="presOf" srcId="{FB5CF914-C033-420E-9F2C-E6F1BCD0AAB1}" destId="{6B5FE59C-B471-448A-AA7A-B526DCC4D4CA}" srcOrd="0" destOrd="1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2608DA2F-9259-4A20-98D1-9A5F5780B66F}" type="presParOf" srcId="{E4B4F7C4-5024-45F0-9FD7-C5068A1AE6C4}" destId="{647B2244-AC3A-441A-A6FB-6136FA04F429}" srcOrd="6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2982" y="0"/>
          <a:ext cx="2521277" cy="756383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237" tIns="199237" rIns="199237" bIns="199237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Robes de marié</a:t>
          </a:r>
          <a:endParaRPr lang="en-US" sz="2000" kern="12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sp:txBody>
      <dsp:txXfrm>
        <a:off x="12982" y="0"/>
        <a:ext cx="2521277" cy="756383"/>
      </dsp:txXfrm>
    </dsp:sp>
    <dsp:sp modelId="{22359DD7-1BFB-4900-BAE6-6084F2F57988}">
      <dsp:nvSpPr>
        <dsp:cNvPr id="0" name=""/>
        <dsp:cNvSpPr/>
      </dsp:nvSpPr>
      <dsp:spPr>
        <a:xfrm>
          <a:off x="12982" y="767097"/>
          <a:ext cx="2521277" cy="2492452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046" tIns="249046" rIns="249046" bIns="249046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Quelles</a:t>
          </a:r>
          <a:r>
            <a:rPr lang="fr-FR" sz="1600" b="0" i="0" kern="1200" baseline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sont les boutiques qui offres des services de qualités et à des prix raisonnables?</a:t>
          </a:r>
          <a:endParaRPr lang="en-US" sz="1600" b="0" i="0" kern="120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12982" y="767097"/>
        <a:ext cx="2521277" cy="2492452"/>
      </dsp:txXfrm>
    </dsp:sp>
    <dsp:sp modelId="{C4F84DEA-2002-4D32-8E80-70EEE05E345A}">
      <dsp:nvSpPr>
        <dsp:cNvPr id="0" name=""/>
        <dsp:cNvSpPr/>
      </dsp:nvSpPr>
      <dsp:spPr>
        <a:xfrm>
          <a:off x="2682628" y="0"/>
          <a:ext cx="2521277" cy="756383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237" tIns="199237" rIns="199237" bIns="199237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Bague d’alliance</a:t>
          </a:r>
          <a:endParaRPr lang="en-US" sz="2000" kern="12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sp:txBody>
      <dsp:txXfrm>
        <a:off x="2682628" y="0"/>
        <a:ext cx="2521277" cy="756383"/>
      </dsp:txXfrm>
    </dsp:sp>
    <dsp:sp modelId="{4FEB85EB-D046-4CDB-8A62-BBCE260C4490}">
      <dsp:nvSpPr>
        <dsp:cNvPr id="0" name=""/>
        <dsp:cNvSpPr/>
      </dsp:nvSpPr>
      <dsp:spPr>
        <a:xfrm>
          <a:off x="2642048" y="782262"/>
          <a:ext cx="2602436" cy="2520047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046" tIns="249046" rIns="249046" bIns="249046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i="0" kern="1200" dirty="0" smtClean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Où</a:t>
          </a:r>
          <a:r>
            <a:rPr lang="fr-FR" sz="1600" b="0" i="0" kern="1200" baseline="0" dirty="0" smtClean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</a:t>
          </a:r>
          <a:r>
            <a:rPr lang="fr-FR" sz="1600" b="0" i="0" kern="1200" baseline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trouvez des alliances de qualités et a des bon prix,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i="0" kern="1200" baseline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Quelles sont et où sont les </a:t>
          </a:r>
          <a:r>
            <a:rPr lang="fr-FR" sz="1600" b="0" i="0" kern="1200" baseline="0" dirty="0" smtClean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meilleurs </a:t>
          </a:r>
          <a:r>
            <a:rPr lang="fr-FR" sz="1600" b="0" i="0" kern="1200" baseline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boutiques?</a:t>
          </a:r>
          <a:endParaRPr lang="en-US" sz="1600" b="0" i="0" kern="120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2642048" y="782262"/>
        <a:ext cx="2602436" cy="2520047"/>
      </dsp:txXfrm>
    </dsp:sp>
    <dsp:sp modelId="{49B7F8FA-D256-41EF-9327-52A3551D9A60}">
      <dsp:nvSpPr>
        <dsp:cNvPr id="0" name=""/>
        <dsp:cNvSpPr/>
      </dsp:nvSpPr>
      <dsp:spPr>
        <a:xfrm>
          <a:off x="5352274" y="0"/>
          <a:ext cx="2521277" cy="756383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237" tIns="199237" rIns="199237" bIns="199237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Le lieu et la</a:t>
          </a:r>
          <a:r>
            <a:rPr lang="fr-FR" sz="2000" kern="1200" baseline="0" dirty="0">
              <a:latin typeface="Baskerville Old Face" panose="02020602080505020303" pitchFamily="18" charset="77"/>
              <a:ea typeface="Baskerville" panose="02020502070401020303" pitchFamily="18" charset="0"/>
            </a:rPr>
            <a:t> </a:t>
          </a:r>
          <a:r>
            <a:rPr lang="fr-FR" sz="2000" kern="1200" baseline="0" dirty="0" smtClean="0">
              <a:latin typeface="Baskerville Old Face" panose="02020602080505020303" pitchFamily="18" charset="77"/>
              <a:ea typeface="Baskerville" panose="02020502070401020303" pitchFamily="18" charset="0"/>
            </a:rPr>
            <a:t>décoration</a:t>
          </a:r>
          <a:endParaRPr lang="en-US" sz="2000" kern="12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sp:txBody>
      <dsp:txXfrm>
        <a:off x="5352274" y="0"/>
        <a:ext cx="2521277" cy="756383"/>
      </dsp:txXfrm>
    </dsp:sp>
    <dsp:sp modelId="{6B5FE59C-B471-448A-AA7A-B526DCC4D4CA}">
      <dsp:nvSpPr>
        <dsp:cNvPr id="0" name=""/>
        <dsp:cNvSpPr/>
      </dsp:nvSpPr>
      <dsp:spPr>
        <a:xfrm>
          <a:off x="5443261" y="735214"/>
          <a:ext cx="2400657" cy="2738235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135" tIns="243135" rIns="243135" bIns="243135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Comment trouver un lieu pour le déroulement de ces </a:t>
          </a:r>
          <a:r>
            <a:rPr lang="fr-FR" sz="1600" b="0" i="0" kern="1200" dirty="0" smtClean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cérémonies, et également la bonne déco</a:t>
          </a:r>
          <a:endParaRPr lang="en-US" sz="1600" b="0" i="0" kern="120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b="0" i="0" kern="1200" dirty="0" smtClean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5443261" y="735214"/>
        <a:ext cx="2400657" cy="2738235"/>
      </dsp:txXfrm>
    </dsp:sp>
    <dsp:sp modelId="{59606EB9-9F10-4D12-A33F-A242FDCC0D0F}">
      <dsp:nvSpPr>
        <dsp:cNvPr id="0" name=""/>
        <dsp:cNvSpPr/>
      </dsp:nvSpPr>
      <dsp:spPr>
        <a:xfrm>
          <a:off x="7981340" y="0"/>
          <a:ext cx="2521277" cy="756383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237" tIns="199237" rIns="199237" bIns="199237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Baskerville Old Face" panose="02020602080505020303" pitchFamily="18" charset="77"/>
              <a:ea typeface="Baskerville" panose="02020502070401020303" pitchFamily="18" charset="0"/>
            </a:rPr>
            <a:t>Restauration</a:t>
          </a:r>
          <a:r>
            <a:rPr lang="en-US" sz="1800" kern="1200" baseline="0" dirty="0" smtClean="0">
              <a:latin typeface="Baskerville Old Face" panose="02020602080505020303" pitchFamily="18" charset="77"/>
              <a:ea typeface="Baskerville" panose="02020502070401020303" pitchFamily="18" charset="0"/>
            </a:rPr>
            <a:t> </a:t>
          </a:r>
          <a:endParaRPr lang="en-US" sz="1800" kern="12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sp:txBody>
      <dsp:txXfrm>
        <a:off x="7981340" y="0"/>
        <a:ext cx="2521277" cy="756383"/>
      </dsp:txXfrm>
    </dsp:sp>
    <dsp:sp modelId="{C8429E68-36DD-4F6A-A2F4-7CCDADCEFAD1}">
      <dsp:nvSpPr>
        <dsp:cNvPr id="0" name=""/>
        <dsp:cNvSpPr/>
      </dsp:nvSpPr>
      <dsp:spPr>
        <a:xfrm>
          <a:off x="7995901" y="651177"/>
          <a:ext cx="2519184" cy="2822272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046" tIns="249046" rIns="249046" bIns="249046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Comment établir un bon </a:t>
          </a:r>
          <a:r>
            <a:rPr lang="fr-FR" sz="1600" b="0" i="0" kern="1200" dirty="0" smtClean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plan </a:t>
          </a:r>
          <a:r>
            <a:rPr lang="fr-FR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pour le déroulement des </a:t>
          </a:r>
          <a:r>
            <a:rPr lang="fr-FR" sz="1600" b="0" i="0" kern="1200" dirty="0" smtClean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l’évènements afin de bien gérer la restauration</a:t>
          </a:r>
          <a:endParaRPr lang="en-US" sz="1600" b="0" i="0" kern="120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7995901" y="651177"/>
        <a:ext cx="2519184" cy="2822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minonaboubacars@gmail.com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953" y="2660904"/>
            <a:ext cx="5553635" cy="1088136"/>
          </a:xfrm>
        </p:spPr>
        <p:txBody>
          <a:bodyPr/>
          <a:lstStyle/>
          <a:p>
            <a:r>
              <a:rPr lang="fr-FR" dirty="0"/>
              <a:t> </a:t>
            </a:r>
            <a:r>
              <a:rPr lang="fr-FR" sz="2400" dirty="0"/>
              <a:t> PROJET DE CONCEPTION D’UN </a:t>
            </a:r>
            <a:r>
              <a:rPr lang="fr-FR" sz="2400" dirty="0" smtClean="0"/>
              <a:t>SITE  </a:t>
            </a:r>
            <a:r>
              <a:rPr lang="fr-FR" sz="2400" dirty="0"/>
              <a:t>DE MARIAGE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projet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580171"/>
            <a:ext cx="12192000" cy="41413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platforme</a:t>
            </a:r>
            <a:r>
              <a:rPr lang="en-US" dirty="0" smtClean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smtClean="0"/>
              <a:t>un </a:t>
            </a:r>
            <a:r>
              <a:rPr lang="en-US" dirty="0" err="1" smtClean="0"/>
              <a:t>apport</a:t>
            </a:r>
            <a:r>
              <a:rPr lang="en-US" dirty="0" smtClean="0"/>
              <a:t> de solution </a:t>
            </a:r>
            <a:r>
              <a:rPr lang="en-US" dirty="0" err="1" smtClean="0"/>
              <a:t>dans</a:t>
            </a:r>
            <a:r>
              <a:rPr lang="en-US" dirty="0" smtClean="0"/>
              <a:t> le but</a:t>
            </a:r>
            <a:r>
              <a:rPr lang="en-US" dirty="0" smtClean="0"/>
              <a:t> </a:t>
            </a:r>
            <a:r>
              <a:rPr lang="en-US" dirty="0" err="1"/>
              <a:t>faciliter</a:t>
            </a:r>
            <a:r>
              <a:rPr lang="en-US" dirty="0"/>
              <a:t> </a:t>
            </a:r>
            <a:r>
              <a:rPr lang="en-US" dirty="0" err="1" smtClean="0"/>
              <a:t>l’organisation</a:t>
            </a:r>
            <a:r>
              <a:rPr lang="en-US" dirty="0" smtClean="0"/>
              <a:t> des ceremonies  de </a:t>
            </a:r>
            <a:r>
              <a:rPr lang="en-US" dirty="0" err="1"/>
              <a:t>mariages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faite</a:t>
            </a:r>
            <a:r>
              <a:rPr lang="en-US" dirty="0"/>
              <a:t> </a:t>
            </a:r>
            <a:r>
              <a:rPr lang="en-US" dirty="0" smtClean="0"/>
              <a:t>nous </a:t>
            </a:r>
            <a:r>
              <a:rPr lang="en-US" dirty="0" err="1" smtClean="0"/>
              <a:t>aurons</a:t>
            </a:r>
            <a:r>
              <a:rPr lang="en-US" dirty="0" smtClean="0"/>
              <a:t> </a:t>
            </a:r>
            <a:r>
              <a:rPr lang="en-US" dirty="0" err="1"/>
              <a:t>tous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 smtClean="0"/>
              <a:t>qu’il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/>
              <a:t>faut sur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 smtClean="0"/>
              <a:t>plateform</a:t>
            </a:r>
            <a:r>
              <a:rPr lang="en-US" dirty="0" smtClean="0"/>
              <a:t> </a:t>
            </a:r>
            <a:r>
              <a:rPr lang="en-US" dirty="0" smtClean="0"/>
              <a:t>pour </a:t>
            </a:r>
            <a:r>
              <a:rPr lang="en-US" dirty="0" err="1" smtClean="0"/>
              <a:t>organiser</a:t>
            </a:r>
            <a:r>
              <a:rPr lang="en-US" dirty="0" smtClean="0"/>
              <a:t> </a:t>
            </a:r>
            <a:r>
              <a:rPr lang="en-US" dirty="0" smtClean="0"/>
              <a:t>un</a:t>
            </a:r>
            <a:r>
              <a:rPr lang="en-US" dirty="0" smtClean="0"/>
              <a:t> </a:t>
            </a:r>
            <a:r>
              <a:rPr lang="en-US" dirty="0" smtClean="0"/>
              <a:t>marriage </a:t>
            </a:r>
            <a:r>
              <a:rPr lang="en-US" dirty="0" smtClean="0"/>
              <a:t> grace a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assitance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/>
              <a:t>pour </a:t>
            </a:r>
            <a:r>
              <a:rPr lang="en-US" dirty="0" err="1"/>
              <a:t>repondre</a:t>
            </a:r>
            <a:r>
              <a:rPr lang="en-US" dirty="0"/>
              <a:t> a </a:t>
            </a:r>
            <a:r>
              <a:rPr lang="en-US" dirty="0" err="1"/>
              <a:t>tous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besoins</a:t>
            </a:r>
            <a:r>
              <a:rPr lang="en-US" dirty="0"/>
              <a:t> </a:t>
            </a:r>
            <a:r>
              <a:rPr lang="en-US" dirty="0" err="1"/>
              <a:t>concernant</a:t>
            </a:r>
            <a:r>
              <a:rPr lang="en-US" dirty="0"/>
              <a:t> </a:t>
            </a:r>
            <a:r>
              <a:rPr lang="en-US" dirty="0" err="1"/>
              <a:t>cet</a:t>
            </a:r>
            <a:r>
              <a:rPr lang="en-US" dirty="0"/>
              <a:t> </a:t>
            </a:r>
            <a:r>
              <a:rPr lang="en-US" dirty="0" err="1"/>
              <a:t>évènement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Cible projet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52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43456" y="2404871"/>
            <a:ext cx="8705088" cy="2524937"/>
          </a:xfrm>
        </p:spPr>
        <p:txBody>
          <a:bodyPr/>
          <a:lstStyle/>
          <a:p>
            <a:r>
              <a:rPr lang="fr-FR" dirty="0"/>
              <a:t>Ce projet cible les </a:t>
            </a:r>
            <a:r>
              <a:rPr lang="fr-FR" dirty="0" smtClean="0"/>
              <a:t>couples qui sont en vois de </a:t>
            </a:r>
            <a:r>
              <a:rPr lang="fr-FR" dirty="0"/>
              <a:t>ce marié et qui </a:t>
            </a:r>
            <a:r>
              <a:rPr lang="fr-FR" dirty="0" smtClean="0"/>
              <a:t>désir  </a:t>
            </a:r>
            <a:r>
              <a:rPr lang="fr-FR" dirty="0"/>
              <a:t>organisé </a:t>
            </a:r>
            <a:r>
              <a:rPr lang="fr-FR" dirty="0" smtClean="0"/>
              <a:t> une </a:t>
            </a:r>
            <a:r>
              <a:rPr lang="fr-FR" dirty="0" smtClean="0"/>
              <a:t>cérémonie </a:t>
            </a:r>
            <a:r>
              <a:rPr lang="fr-FR" dirty="0" smtClean="0"/>
              <a:t>de </a:t>
            </a:r>
            <a:r>
              <a:rPr lang="fr-FR" dirty="0"/>
              <a:t>mariage épanouissant.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10803835" y="3698239"/>
            <a:ext cx="1143000" cy="13614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248478" y="1818861"/>
            <a:ext cx="1232452" cy="12722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61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668" y="3977640"/>
            <a:ext cx="9884664" cy="868680"/>
          </a:xfrm>
        </p:spPr>
        <p:txBody>
          <a:bodyPr>
            <a:noAutofit/>
          </a:bodyPr>
          <a:lstStyle/>
          <a:p>
            <a:r>
              <a:rPr lang="fr-FR" sz="6600" dirty="0"/>
              <a:t>Objectifs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31007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25600" y="1389888"/>
            <a:ext cx="8950960" cy="997712"/>
          </a:xfrm>
        </p:spPr>
        <p:txBody>
          <a:bodyPr>
            <a:normAutofit/>
          </a:bodyPr>
          <a:lstStyle/>
          <a:p>
            <a:r>
              <a:rPr lang="fr-FR" sz="6600" dirty="0"/>
              <a:t>Objectif générale</a:t>
            </a:r>
            <a:endParaRPr lang="en-US" sz="6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5600" y="2529840"/>
            <a:ext cx="8950960" cy="2712720"/>
          </a:xfrm>
        </p:spPr>
        <p:txBody>
          <a:bodyPr>
            <a:normAutofit/>
          </a:bodyPr>
          <a:lstStyle/>
          <a:p>
            <a:pPr algn="l"/>
            <a:r>
              <a:rPr lang="fr-FR" sz="3600" dirty="0" smtClean="0"/>
              <a:t>Cette </a:t>
            </a:r>
            <a:r>
              <a:rPr lang="fr-FR" sz="3600" dirty="0"/>
              <a:t>plateforme a pour </a:t>
            </a:r>
            <a:r>
              <a:rPr lang="fr-FR" sz="3600" dirty="0" smtClean="0"/>
              <a:t>objectif </a:t>
            </a:r>
            <a:r>
              <a:rPr lang="fr-FR" sz="3600" dirty="0" smtClean="0"/>
              <a:t>de premièrement éliminer le stress face a l’organisation et de </a:t>
            </a:r>
            <a:r>
              <a:rPr lang="fr-FR" sz="3600" dirty="0"/>
              <a:t>facilités l’organisation d’un </a:t>
            </a:r>
            <a:r>
              <a:rPr lang="fr-FR" sz="3600" smtClean="0"/>
              <a:t>bon </a:t>
            </a:r>
            <a:r>
              <a:rPr lang="fr-FR" sz="3600" smtClean="0"/>
              <a:t>cérémonie </a:t>
            </a:r>
            <a:r>
              <a:rPr lang="fr-FR" sz="3600" dirty="0" smtClean="0"/>
              <a:t>de </a:t>
            </a:r>
            <a:r>
              <a:rPr lang="fr-FR" sz="3600"/>
              <a:t>mariage </a:t>
            </a:r>
            <a:r>
              <a:rPr lang="fr-FR" sz="3600" smtClean="0"/>
              <a:t>.</a:t>
            </a:r>
            <a:endParaRPr lang="en-US" sz="36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95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</a:t>
            </a:r>
            <a:r>
              <a:rPr lang="fr-FR" dirty="0" err="1"/>
              <a:t>spéciphiques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fr-FR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dirty="0"/>
              <a:t>Offrir des service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dirty="0"/>
              <a:t>Mettre en contact avec les agents </a:t>
            </a:r>
            <a:r>
              <a:rPr lang="fr-FR" dirty="0" smtClean="0"/>
              <a:t>commerciaux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dirty="0" smtClean="0"/>
              <a:t>Organiser en fonction du budget en main</a:t>
            </a:r>
            <a:endParaRPr lang="fr-FR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dirty="0"/>
              <a:t>Accompagnée dans la bonne démarche de ces cérémonies…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22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668" y="3657600"/>
            <a:ext cx="9884664" cy="1719470"/>
          </a:xfrm>
        </p:spPr>
        <p:txBody>
          <a:bodyPr>
            <a:normAutofit/>
          </a:bodyPr>
          <a:lstStyle/>
          <a:p>
            <a:r>
              <a:rPr lang="en-US" b="1" dirty="0">
                <a:latin typeface="Baskerville Old Face" panose="02020602080505020303" pitchFamily="18" charset="0"/>
              </a:rPr>
              <a:t>Conception du </a:t>
            </a:r>
            <a:r>
              <a:rPr lang="en-US" b="1" dirty="0" err="1">
                <a:latin typeface="Baskerville Old Face" panose="02020602080505020303" pitchFamily="18" charset="0"/>
              </a:rPr>
              <a:t>projet</a:t>
            </a:r>
            <a:r>
              <a:rPr lang="en-US" b="1" dirty="0">
                <a:latin typeface="Baskerville Old Face" panose="02020602080505020303" pitchFamily="18" charset="0"/>
              </a:rPr>
              <a:t/>
            </a:r>
            <a:br>
              <a:rPr lang="en-US" b="1" dirty="0">
                <a:latin typeface="Baskerville Old Face" panose="02020602080505020303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4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365125"/>
          </a:xfrm>
        </p:spPr>
        <p:txBody>
          <a:bodyPr>
            <a:normAutofit fontScale="90000"/>
          </a:bodyPr>
          <a:lstStyle/>
          <a:p>
            <a:r>
              <a:rPr lang="fr-FR" dirty="0"/>
              <a:t>Les diagrammes</a:t>
            </a:r>
            <a:endParaRPr lang="en-US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BB58A4A-0900-C1E1-9A98-0B463B005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1755014"/>
            <a:ext cx="9372600" cy="3933092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807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technologies utilisées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49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78454" y="1351722"/>
            <a:ext cx="4242686" cy="3933161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Pour le front-end        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fr-FR" sz="4000" dirty="0" smtClean="0">
                <a:solidFill>
                  <a:srgbClr val="FF0000"/>
                </a:solidFill>
              </a:rPr>
              <a:t>HTML</a:t>
            </a:r>
            <a:endParaRPr lang="fr-FR" dirty="0" smtClean="0"/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Le </a:t>
            </a:r>
            <a:r>
              <a:rPr lang="fr-FR" dirty="0"/>
              <a:t>HyperText </a:t>
            </a:r>
            <a:r>
              <a:rPr lang="fr-FR" dirty="0" err="1"/>
              <a:t>Markup</a:t>
            </a:r>
            <a:r>
              <a:rPr lang="fr-FR" dirty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, généralement </a:t>
            </a:r>
            <a:r>
              <a:rPr lang="fr-FR" dirty="0"/>
              <a:t>abrégé HTML ou, dans sa dernière version, HTML5, est le langage de balisage conçu pour représenter les pages web.</a:t>
            </a:r>
            <a:endParaRPr lang="fr-FR" dirty="0" smtClean="0"/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215270" y="1351722"/>
            <a:ext cx="4359965" cy="3933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kern="1200">
                <a:solidFill>
                  <a:schemeClr val="accent3"/>
                </a:solidFill>
                <a:latin typeface="Gill Sans Nova Light" panose="020F0302020204030204" pitchFamily="34" charset="0"/>
                <a:ea typeface="+mn-ea"/>
                <a:cs typeface="Gill Sans Nova Light" panose="020F0302020204030204" pitchFamily="34" charset="0"/>
              </a:defRPr>
            </a:lvl1pPr>
            <a:lvl2pPr marL="685800" indent="-22860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Gill Sans Nova Light" panose="020F0302020204030204" pitchFamily="34" charset="0"/>
                <a:ea typeface="+mn-ea"/>
                <a:cs typeface="Gill Sans Nova Light" panose="020F0302020204030204" pitchFamily="34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Gill Sans Nova Light" panose="020F0302020204030204" pitchFamily="34" charset="0"/>
                <a:ea typeface="+mn-ea"/>
                <a:cs typeface="Gill Sans Nova Light" panose="020F0302020204030204" pitchFamily="34" charset="0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Gill Sans Nova Light" panose="020F0302020204030204" pitchFamily="34" charset="0"/>
                <a:ea typeface="+mn-ea"/>
                <a:cs typeface="Gill Sans Nova Light" panose="020F0302020204030204" pitchFamily="34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Gill Sans Nova Light" panose="020F0302020204030204" pitchFamily="34" charset="0"/>
                <a:ea typeface="+mn-ea"/>
                <a:cs typeface="Gill Sans Nova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Pour le back-end    </a:t>
            </a:r>
            <a:r>
              <a:rPr lang="fr-FR" dirty="0" smtClean="0"/>
              <a:t>     </a:t>
            </a:r>
            <a:endParaRPr lang="fr-FR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fr-FR" sz="4800" dirty="0" smtClean="0">
                <a:solidFill>
                  <a:srgbClr val="FF0000"/>
                </a:solidFill>
              </a:rPr>
              <a:t>PHP</a:t>
            </a:r>
            <a:endParaRPr lang="fr-FR" sz="4800" dirty="0">
              <a:solidFill>
                <a:srgbClr val="FF0000"/>
              </a:solidFill>
            </a:endParaRPr>
          </a:p>
          <a:p>
            <a:pPr algn="l"/>
            <a:endParaRPr lang="fr-FR" dirty="0"/>
          </a:p>
          <a:p>
            <a:pPr algn="l"/>
            <a:r>
              <a:rPr lang="fr-FR" dirty="0" err="1"/>
              <a:t>Hypertext</a:t>
            </a:r>
            <a:r>
              <a:rPr lang="fr-FR" dirty="0"/>
              <a:t> </a:t>
            </a:r>
            <a:r>
              <a:rPr lang="fr-FR" dirty="0" err="1"/>
              <a:t>Preprocessor</a:t>
            </a:r>
            <a:r>
              <a:rPr lang="fr-FR" dirty="0"/>
              <a:t>, plus connu sous son sigle PHP, est </a:t>
            </a:r>
            <a:r>
              <a:rPr lang="fr-FR" dirty="0" smtClean="0"/>
              <a:t>un </a:t>
            </a:r>
            <a:r>
              <a:rPr lang="fr-FR" dirty="0"/>
              <a:t>langage de programmation libre, principalement utilisé pour produire des pages Web dynamiques via un serveur </a:t>
            </a:r>
            <a:r>
              <a:rPr lang="fr-FR" dirty="0" smtClean="0"/>
              <a:t>web.</a:t>
            </a:r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EE063D4-D098-6F0D-5766-7A45C586E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680" y="1816553"/>
            <a:ext cx="813547" cy="62932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F00D09C-C7B1-C6BC-12E8-3A1708807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252" y="1736620"/>
            <a:ext cx="1111713" cy="78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380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905C8B-E69C-E3C8-0859-6F4B00C2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Thème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08A84C-44E3-D9A4-404F-F47E7D4D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DC666E-2796-AC22-5C2D-F182BDB9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D406982-0F87-AF06-F3C3-8D509E28331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endParaRPr lang="fr-FR" dirty="0">
              <a:latin typeface="Baskerville Old Face" panose="02020602080505020303" pitchFamily="18" charset="0"/>
            </a:endParaRPr>
          </a:p>
          <a:p>
            <a:pPr algn="ctr"/>
            <a:r>
              <a:rPr lang="fr-FR" sz="2800" dirty="0" smtClean="0">
                <a:latin typeface="Baskerville Old Face" panose="02020602080505020303" pitchFamily="18" charset="0"/>
              </a:rPr>
              <a:t>Plateforme pour l’organisation </a:t>
            </a:r>
            <a:r>
              <a:rPr lang="fr-FR" sz="2800" dirty="0">
                <a:latin typeface="Baskerville Old Face" panose="02020602080505020303" pitchFamily="18" charset="0"/>
              </a:rPr>
              <a:t>des mariages</a:t>
            </a:r>
            <a:endParaRPr lang="en-US" sz="2800" dirty="0">
              <a:latin typeface="Baskerville Old Face" panose="02020602080505020303" pitchFamily="18" charset="0"/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EE7D963-3A7C-AA1C-26D6-6BC1251607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T</a:t>
            </a:r>
            <a:endParaRPr lang="en-US" dirty="0"/>
          </a:p>
        </p:txBody>
      </p:sp>
      <p:pic>
        <p:nvPicPr>
          <p:cNvPr id="7" name="Picture 1928" descr="Floral leaf accent">
            <a:extLst>
              <a:ext uri="{FF2B5EF4-FFF2-40B4-BE49-F238E27FC236}">
                <a16:creationId xmlns:a16="http://schemas.microsoft.com/office/drawing/2014/main" id="{7C37749D-24D8-900E-CA21-B5BF7E6CA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62" y="2773260"/>
            <a:ext cx="1791038" cy="203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41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40421" y="1311966"/>
            <a:ext cx="4150779" cy="390939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fr-FR" sz="3600" dirty="0" smtClean="0">
                <a:solidFill>
                  <a:srgbClr val="FF0000"/>
                </a:solidFill>
              </a:rPr>
              <a:t>CSS </a:t>
            </a:r>
          </a:p>
          <a:p>
            <a:pPr algn="l"/>
            <a:endParaRPr lang="fr-FR" sz="3600" dirty="0">
              <a:solidFill>
                <a:srgbClr val="FF0000"/>
              </a:solidFill>
            </a:endParaRPr>
          </a:p>
          <a:p>
            <a:pPr algn="l"/>
            <a:r>
              <a:rPr lang="fr-FR" dirty="0"/>
              <a:t>Les feuilles de style en cascade, généralement appelées CSS de l'anglais </a:t>
            </a:r>
            <a:r>
              <a:rPr lang="fr-FR" dirty="0" err="1"/>
              <a:t>Cascading</a:t>
            </a:r>
            <a:r>
              <a:rPr lang="fr-FR" dirty="0"/>
              <a:t> Style </a:t>
            </a:r>
            <a:r>
              <a:rPr lang="fr-FR" dirty="0" err="1"/>
              <a:t>Sheets</a:t>
            </a:r>
            <a:r>
              <a:rPr lang="fr-FR" dirty="0"/>
              <a:t>, forment un langage informatique qui décrit la présentation des documents HTML et XML. 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886" y="1311966"/>
            <a:ext cx="853514" cy="63403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242" y="1185037"/>
            <a:ext cx="1402055" cy="1285460"/>
          </a:xfrm>
          <a:prstGeom prst="rect">
            <a:avLst/>
          </a:prstGeom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6122503" y="1404731"/>
            <a:ext cx="4439479" cy="3816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kern="1200">
                <a:solidFill>
                  <a:schemeClr val="accent3"/>
                </a:solidFill>
                <a:latin typeface="Gill Sans Nova Light" panose="020F0302020204030204" pitchFamily="34" charset="0"/>
                <a:ea typeface="+mn-ea"/>
                <a:cs typeface="Gill Sans Nova Light" panose="020F0302020204030204" pitchFamily="34" charset="0"/>
              </a:defRPr>
            </a:lvl1pPr>
            <a:lvl2pPr marL="685800" indent="-22860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Gill Sans Nova Light" panose="020F0302020204030204" pitchFamily="34" charset="0"/>
                <a:ea typeface="+mn-ea"/>
                <a:cs typeface="Gill Sans Nova Light" panose="020F0302020204030204" pitchFamily="34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Gill Sans Nova Light" panose="020F0302020204030204" pitchFamily="34" charset="0"/>
                <a:ea typeface="+mn-ea"/>
                <a:cs typeface="Gill Sans Nova Light" panose="020F0302020204030204" pitchFamily="34" charset="0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Gill Sans Nova Light" panose="020F0302020204030204" pitchFamily="34" charset="0"/>
                <a:ea typeface="+mn-ea"/>
                <a:cs typeface="Gill Sans Nova Light" panose="020F0302020204030204" pitchFamily="34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Gill Sans Nova Light" panose="020F0302020204030204" pitchFamily="34" charset="0"/>
                <a:ea typeface="+mn-ea"/>
                <a:cs typeface="Gill Sans Nova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fr-FR" sz="4000" dirty="0" err="1" smtClean="0">
                <a:solidFill>
                  <a:srgbClr val="FF0000"/>
                </a:solidFill>
              </a:rPr>
              <a:t>Larevel</a:t>
            </a:r>
            <a:r>
              <a:rPr lang="fr-FR" sz="3600" dirty="0" smtClean="0">
                <a:solidFill>
                  <a:srgbClr val="FF0000"/>
                </a:solidFill>
              </a:rPr>
              <a:t> </a:t>
            </a:r>
          </a:p>
          <a:p>
            <a:pPr algn="l"/>
            <a:endParaRPr lang="fr-FR" dirty="0" smtClean="0"/>
          </a:p>
          <a:p>
            <a:pPr algn="l"/>
            <a:r>
              <a:rPr lang="fr-FR" dirty="0" err="1" smtClean="0"/>
              <a:t>Laravel</a:t>
            </a:r>
            <a:r>
              <a:rPr lang="fr-FR" dirty="0" smtClean="0"/>
              <a:t> </a:t>
            </a:r>
            <a:r>
              <a:rPr lang="fr-FR" dirty="0"/>
              <a:t>est un </a:t>
            </a:r>
            <a:r>
              <a:rPr lang="fr-FR" dirty="0" err="1"/>
              <a:t>framework</a:t>
            </a:r>
            <a:r>
              <a:rPr lang="fr-FR" dirty="0"/>
              <a:t> web open-source écrit en PHP respectant le principe modèle-vue-contrôleur et entièrement développé en programmation orientée objet.</a:t>
            </a:r>
            <a:endParaRPr lang="fr-FR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36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03512" y="1311966"/>
            <a:ext cx="4187687" cy="392264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fr-FR" sz="4000" dirty="0" err="1" smtClean="0">
                <a:solidFill>
                  <a:srgbClr val="FF0000"/>
                </a:solidFill>
              </a:rPr>
              <a:t>Javascript</a:t>
            </a:r>
            <a:endParaRPr lang="fr-FR" sz="4000" dirty="0" smtClean="0">
              <a:solidFill>
                <a:srgbClr val="FF0000"/>
              </a:solidFill>
            </a:endParaRPr>
          </a:p>
          <a:p>
            <a:pPr algn="l"/>
            <a:endParaRPr lang="fr-FR" sz="4000" dirty="0" smtClean="0">
              <a:solidFill>
                <a:srgbClr val="FF0000"/>
              </a:solidFill>
            </a:endParaRPr>
          </a:p>
          <a:p>
            <a:pPr algn="l"/>
            <a:r>
              <a:rPr lang="fr-FR" dirty="0"/>
              <a:t>JavaScript est un langage de programmation de scripts </a:t>
            </a:r>
            <a:r>
              <a:rPr lang="fr-FR" dirty="0" smtClean="0"/>
              <a:t>,c’est </a:t>
            </a:r>
            <a:r>
              <a:rPr lang="fr-FR" dirty="0"/>
              <a:t>une partie essentielle des applications web. Avec les langages HTML et CSS, JavaScript est au cœur des langages utilisés par les développeurs web.</a:t>
            </a:r>
            <a:endParaRPr lang="fr-FR" sz="4000" dirty="0" smtClean="0">
              <a:solidFill>
                <a:srgbClr val="FF0000"/>
              </a:solidFill>
            </a:endParaRPr>
          </a:p>
          <a:p>
            <a:pPr algn="l"/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334" y="2089929"/>
            <a:ext cx="755970" cy="626767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6162261" y="1419938"/>
            <a:ext cx="4426226" cy="3814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kern="1200">
                <a:solidFill>
                  <a:schemeClr val="accent3"/>
                </a:solidFill>
                <a:latin typeface="Gill Sans Nova Light" panose="020F0302020204030204" pitchFamily="34" charset="0"/>
                <a:ea typeface="+mn-ea"/>
                <a:cs typeface="Gill Sans Nova Light" panose="020F0302020204030204" pitchFamily="34" charset="0"/>
              </a:defRPr>
            </a:lvl1pPr>
            <a:lvl2pPr marL="685800" indent="-22860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Gill Sans Nova Light" panose="020F0302020204030204" pitchFamily="34" charset="0"/>
                <a:ea typeface="+mn-ea"/>
                <a:cs typeface="Gill Sans Nova Light" panose="020F0302020204030204" pitchFamily="34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Gill Sans Nova Light" panose="020F0302020204030204" pitchFamily="34" charset="0"/>
                <a:ea typeface="+mn-ea"/>
                <a:cs typeface="Gill Sans Nova Light" panose="020F0302020204030204" pitchFamily="34" charset="0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Gill Sans Nova Light" panose="020F0302020204030204" pitchFamily="34" charset="0"/>
                <a:ea typeface="+mn-ea"/>
                <a:cs typeface="Gill Sans Nova Light" panose="020F0302020204030204" pitchFamily="34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Gill Sans Nova Light" panose="020F0302020204030204" pitchFamily="34" charset="0"/>
                <a:ea typeface="+mn-ea"/>
                <a:cs typeface="Gill Sans Nova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4000" dirty="0" smtClean="0">
                <a:solidFill>
                  <a:srgbClr val="00B050"/>
                </a:solidFill>
              </a:rPr>
              <a:t>Et aussi </a:t>
            </a:r>
            <a:r>
              <a:rPr lang="fr-FR" sz="4000" dirty="0" smtClean="0">
                <a:solidFill>
                  <a:srgbClr val="C00000"/>
                </a:solidFill>
              </a:rPr>
              <a:t>GIT</a:t>
            </a:r>
          </a:p>
          <a:p>
            <a:pPr algn="l"/>
            <a:endParaRPr lang="fr-FR" sz="4000" dirty="0" smtClean="0">
              <a:solidFill>
                <a:srgbClr val="C00000"/>
              </a:solidFill>
            </a:endParaRPr>
          </a:p>
          <a:p>
            <a:pPr algn="l"/>
            <a:r>
              <a:rPr lang="fr-FR" dirty="0" smtClean="0"/>
              <a:t>Git </a:t>
            </a:r>
            <a:r>
              <a:rPr lang="fr-FR" dirty="0"/>
              <a:t>est un logiciel de gestion de versions décentralisé. </a:t>
            </a:r>
            <a:endParaRPr lang="fr-FR" dirty="0" smtClean="0"/>
          </a:p>
          <a:p>
            <a:pPr algn="l"/>
            <a:r>
              <a:rPr lang="fr-FR" dirty="0"/>
              <a:t> Il s'agit d'un outil de développement qui aide une équipe de développeurs à gérer les changements apportés au code source au fil du temps.</a:t>
            </a:r>
            <a:endParaRPr lang="fr-FR" sz="4000" dirty="0" smtClean="0">
              <a:solidFill>
                <a:srgbClr val="FF0000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875" y="2089929"/>
            <a:ext cx="1015655" cy="75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6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1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492700"/>
          </a:xfrm>
        </p:spPr>
        <p:txBody>
          <a:bodyPr>
            <a:normAutofit fontScale="90000"/>
          </a:bodyPr>
          <a:lstStyle/>
          <a:p>
            <a:r>
              <a:rPr lang="fr-FR" dirty="0"/>
              <a:t>Les </a:t>
            </a:r>
            <a:r>
              <a:rPr lang="fr-FR" dirty="0" err="1"/>
              <a:t>fontionnalités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13647" y="2043954"/>
            <a:ext cx="8942294" cy="314661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fr-FR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200" b="1" dirty="0"/>
              <a:t>Gestion des utilisateurs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200" b="1" dirty="0" err="1"/>
              <a:t>Possibillitée</a:t>
            </a:r>
            <a:r>
              <a:rPr lang="fr-FR" sz="2200" b="1" dirty="0"/>
              <a:t> d’</a:t>
            </a:r>
            <a:r>
              <a:rPr lang="fr-FR" sz="2200" b="1" dirty="0" err="1"/>
              <a:t>éffectuer</a:t>
            </a:r>
            <a:r>
              <a:rPr lang="fr-FR" sz="2200" b="1" dirty="0"/>
              <a:t> une demande en ligne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200" b="1" dirty="0" err="1"/>
              <a:t>Possibillitée</a:t>
            </a:r>
            <a:r>
              <a:rPr lang="fr-FR" sz="2200" b="1" dirty="0"/>
              <a:t> d’</a:t>
            </a:r>
            <a:r>
              <a:rPr lang="fr-FR" sz="2200" b="1" dirty="0" err="1"/>
              <a:t>éffectuer</a:t>
            </a:r>
            <a:r>
              <a:rPr lang="fr-FR" sz="2200" b="1" dirty="0"/>
              <a:t> un achat en ligne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200" b="1" dirty="0"/>
              <a:t> Laisser </a:t>
            </a:r>
            <a:r>
              <a:rPr lang="fr-FR" sz="2200" b="1" dirty="0" smtClean="0"/>
              <a:t>des commentaires</a:t>
            </a:r>
            <a:endParaRPr lang="fr-FR" sz="22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dirty="0"/>
              <a:t>…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41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48028" y="1389887"/>
            <a:ext cx="8695944" cy="3751955"/>
          </a:xfrm>
        </p:spPr>
        <p:txBody>
          <a:bodyPr/>
          <a:lstStyle/>
          <a:p>
            <a:r>
              <a:rPr lang="fr-FR" dirty="0"/>
              <a:t>Démonstration 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4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11D75-BF6A-1F25-B9FD-72E01F85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200938"/>
            <a:ext cx="9884664" cy="768627"/>
          </a:xfrm>
        </p:spPr>
        <p:txBody>
          <a:bodyPr>
            <a:normAutofit/>
          </a:bodyPr>
          <a:lstStyle/>
          <a:p>
            <a:r>
              <a:rPr lang="fr-FR" dirty="0"/>
              <a:t>Model  économique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7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00DFCF-4C17-D956-1C48-D48251426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482" y="1385047"/>
            <a:ext cx="8525436" cy="3724835"/>
          </a:xfrm>
        </p:spPr>
        <p:txBody>
          <a:bodyPr>
            <a:normAutofit lnSpcReduction="10000"/>
          </a:bodyPr>
          <a:lstStyle/>
          <a:p>
            <a:pPr algn="just"/>
            <a:endParaRPr lang="fr-FR" dirty="0"/>
          </a:p>
          <a:p>
            <a:pPr algn="just"/>
            <a:endParaRPr lang="fr-FR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b="1" dirty="0"/>
              <a:t>Revenu en pourcentage avec les différentes boutiques</a:t>
            </a:r>
            <a:r>
              <a:rPr lang="fr-FR" b="1" dirty="0" smtClean="0"/>
              <a:t>,</a:t>
            </a:r>
          </a:p>
          <a:p>
            <a:endParaRPr lang="fr-FR" b="1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b="1" dirty="0"/>
              <a:t>Revenu en pourcentage avec les différentes </a:t>
            </a:r>
            <a:r>
              <a:rPr lang="fr-FR" b="1" dirty="0" err="1"/>
              <a:t>asistances</a:t>
            </a:r>
            <a:r>
              <a:rPr lang="fr-FR" b="1" dirty="0"/>
              <a:t> </a:t>
            </a:r>
            <a:r>
              <a:rPr lang="fr-FR" b="1" dirty="0" smtClean="0"/>
              <a:t>service,</a:t>
            </a:r>
          </a:p>
          <a:p>
            <a:endParaRPr lang="fr-FR" b="1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b="1" dirty="0" smtClean="0"/>
              <a:t>Revenu </a:t>
            </a:r>
            <a:r>
              <a:rPr lang="fr-FR" b="1" dirty="0"/>
              <a:t>en pourcentage avec les agences de </a:t>
            </a:r>
            <a:r>
              <a:rPr lang="fr-FR" b="1" dirty="0" smtClean="0"/>
              <a:t>paiement,</a:t>
            </a:r>
          </a:p>
          <a:p>
            <a:endParaRPr lang="fr-FR" b="1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b="1" dirty="0" smtClean="0"/>
              <a:t>Pourcentage </a:t>
            </a:r>
            <a:r>
              <a:rPr lang="fr-FR" b="1" dirty="0"/>
              <a:t>sur …</a:t>
            </a:r>
            <a:endParaRPr lang="en-US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b="1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5640A6-5FFB-ECD1-F173-8ACB615467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74EEDF-A768-2437-14D5-C84CA54815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235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</a:t>
            </a:r>
            <a:r>
              <a:rPr lang="en-US" dirty="0" err="1"/>
              <a:t>erci</a:t>
            </a:r>
            <a:r>
              <a:rPr lang="en-US" dirty="0"/>
              <a:t> à </a:t>
            </a:r>
            <a:r>
              <a:rPr lang="en-US" dirty="0" err="1"/>
              <a:t>vous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3118" y="2011680"/>
            <a:ext cx="4545106" cy="2843784"/>
          </a:xfrm>
        </p:spPr>
        <p:txBody>
          <a:bodyPr/>
          <a:lstStyle/>
          <a:p>
            <a:r>
              <a:rPr lang="en-US" dirty="0" err="1"/>
              <a:t>Aboubacar</a:t>
            </a:r>
            <a:r>
              <a:rPr lang="en-US" dirty="0"/>
              <a:t> </a:t>
            </a:r>
            <a:r>
              <a:rPr lang="en-US" dirty="0" err="1"/>
              <a:t>Soulama</a:t>
            </a:r>
            <a:endParaRPr lang="en-US" dirty="0"/>
          </a:p>
          <a:p>
            <a:r>
              <a:rPr lang="en-US" dirty="0">
                <a:hlinkClick r:id="rId2"/>
              </a:rPr>
              <a:t>minonaboubacars@gmail.com</a:t>
            </a:r>
            <a:endParaRPr lang="en-US" dirty="0"/>
          </a:p>
          <a:p>
            <a:r>
              <a:rPr lang="en-US" dirty="0"/>
              <a:t>+226 67347481</a:t>
            </a:r>
          </a:p>
          <a:p>
            <a:r>
              <a:rPr lang="en-US" dirty="0"/>
              <a:t>www.heureux-mariage.com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72A927-5437-AF56-E794-BFBDBBF0C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931" y="978408"/>
            <a:ext cx="4888990" cy="132588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4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Présentation</a:t>
            </a:r>
            <a:endParaRPr lang="en-US" sz="5400" dirty="0">
              <a:solidFill>
                <a:schemeClr val="tx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64DE6A-7EC9-A63C-ED72-89285528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496DA3-FEBA-16A3-6BC7-72483029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7DF8BB5-289F-4859-515C-16BE4A620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42094" y="2194560"/>
            <a:ext cx="4849906" cy="4306824"/>
          </a:xfrm>
        </p:spPr>
        <p:txBody>
          <a:bodyPr/>
          <a:lstStyle/>
          <a:p>
            <a:r>
              <a:rPr lang="fr-FR" b="1" dirty="0">
                <a:latin typeface="Baskerville Old Face" panose="02020602080505020303" pitchFamily="18" charset="0"/>
              </a:rPr>
              <a:t>Nom</a:t>
            </a:r>
            <a:r>
              <a:rPr lang="fr-FR" dirty="0">
                <a:latin typeface="Baskerville Old Face" panose="02020602080505020303" pitchFamily="18" charset="0"/>
              </a:rPr>
              <a:t>: SOULAMA</a:t>
            </a:r>
          </a:p>
          <a:p>
            <a:r>
              <a:rPr lang="fr-FR" b="1" dirty="0">
                <a:latin typeface="Baskerville Old Face" panose="02020602080505020303" pitchFamily="18" charset="0"/>
              </a:rPr>
              <a:t>Prénom:</a:t>
            </a:r>
            <a:r>
              <a:rPr lang="fr-FR" dirty="0">
                <a:latin typeface="Baskerville Old Face" panose="02020602080505020303" pitchFamily="18" charset="0"/>
              </a:rPr>
              <a:t> Minon Aboubacar</a:t>
            </a:r>
          </a:p>
          <a:p>
            <a:r>
              <a:rPr lang="en-US" b="1" dirty="0" err="1">
                <a:latin typeface="Baskerville Old Face" panose="02020602080505020303" pitchFamily="18" charset="0"/>
              </a:rPr>
              <a:t>Année</a:t>
            </a:r>
            <a:r>
              <a:rPr lang="en-US" b="1" dirty="0">
                <a:latin typeface="Baskerville Old Face" panose="02020602080505020303" pitchFamily="18" charset="0"/>
              </a:rPr>
              <a:t> de formation:  </a:t>
            </a:r>
            <a:r>
              <a:rPr lang="en-US" dirty="0">
                <a:latin typeface="Baskerville Old Face" panose="02020602080505020303" pitchFamily="18" charset="0"/>
              </a:rPr>
              <a:t>2023</a:t>
            </a:r>
          </a:p>
          <a:p>
            <a:r>
              <a:rPr lang="en-US" b="1" dirty="0">
                <a:latin typeface="Baskerville Old Face" panose="02020602080505020303" pitchFamily="18" charset="0"/>
              </a:rPr>
              <a:t>Option: </a:t>
            </a:r>
            <a:r>
              <a:rPr lang="en-US" dirty="0">
                <a:latin typeface="Baskerville Old Face" panose="02020602080505020303" pitchFamily="18" charset="0"/>
              </a:rPr>
              <a:t>Development web et mobile</a:t>
            </a:r>
          </a:p>
          <a:p>
            <a:r>
              <a:rPr lang="en-US" b="1" dirty="0">
                <a:latin typeface="Baskerville Old Face" panose="02020602080505020303" pitchFamily="18" charset="0"/>
              </a:rPr>
              <a:t>Contact: </a:t>
            </a:r>
            <a:r>
              <a:rPr lang="en-US" dirty="0">
                <a:latin typeface="Baskerville Old Face" panose="02020602080505020303" pitchFamily="18" charset="0"/>
              </a:rPr>
              <a:t>67 34 74 81 </a:t>
            </a:r>
          </a:p>
          <a:p>
            <a:r>
              <a:rPr lang="en-US" b="1" dirty="0">
                <a:latin typeface="Baskerville Old Face" panose="02020602080505020303" pitchFamily="18" charset="0"/>
              </a:rPr>
              <a:t>Email: </a:t>
            </a:r>
            <a:r>
              <a:rPr lang="en-US" dirty="0" err="1">
                <a:latin typeface="Baskerville Old Face" panose="02020602080505020303" pitchFamily="18" charset="0"/>
              </a:rPr>
              <a:t>minonaboubacars@gmail</a:t>
            </a:r>
            <a:r>
              <a:rPr lang="fr-FR" dirty="0">
                <a:latin typeface="Baskerville Old Face" panose="02020602080505020303" pitchFamily="18" charset="0"/>
              </a:rPr>
              <a:t>.</a:t>
            </a:r>
            <a:r>
              <a:rPr lang="en-US" dirty="0">
                <a:latin typeface="Baskerville Old Face" panose="02020602080505020303" pitchFamily="18" charset="0"/>
              </a:rPr>
              <a:t>com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31ADE3C-D213-15B3-3591-1761A46459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</a:t>
            </a:r>
            <a:endParaRPr lang="en-US" dirty="0"/>
          </a:p>
        </p:txBody>
      </p:sp>
      <p:pic>
        <p:nvPicPr>
          <p:cNvPr id="7" name="Picture 1928" descr="Floral leaf accent">
            <a:extLst>
              <a:ext uri="{FF2B5EF4-FFF2-40B4-BE49-F238E27FC236}">
                <a16:creationId xmlns:a16="http://schemas.microsoft.com/office/drawing/2014/main" id="{E9DDDBE8-4506-E7AC-813D-4D59F7A50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62" y="2531024"/>
            <a:ext cx="1791038" cy="203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52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  <a:cs typeface="Calibri Light"/>
              </a:rPr>
              <a:t>Agenda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6634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 algn="ctr">
              <a:lnSpc>
                <a:spcPct val="150000"/>
              </a:lnSpc>
              <a:buFont typeface="+mj-lt"/>
              <a:buAutoNum type="romanUcPeriod"/>
            </a:pPr>
            <a:r>
              <a:rPr lang="en-US" b="1" dirty="0" err="1">
                <a:latin typeface="Georgia" panose="02040502050405020303" pitchFamily="18" charset="0"/>
                <a:cs typeface="Gill Sans Light" panose="020B0302020104020203" pitchFamily="34" charset="-79"/>
              </a:rPr>
              <a:t>Thematique</a:t>
            </a:r>
            <a:r>
              <a:rPr lang="en-US" b="1" dirty="0">
                <a:latin typeface="Georgia" panose="02040502050405020303" pitchFamily="18" charset="0"/>
                <a:cs typeface="Gill Sans Light" panose="020B0302020104020203" pitchFamily="34" charset="-79"/>
              </a:rPr>
              <a:t> </a:t>
            </a:r>
            <a:r>
              <a:rPr lang="en-US" b="1" dirty="0" err="1">
                <a:latin typeface="Georgia" panose="02040502050405020303" pitchFamily="18" charset="0"/>
                <a:cs typeface="Gill Sans Light" panose="020B0302020104020203" pitchFamily="34" charset="-79"/>
              </a:rPr>
              <a:t>projet</a:t>
            </a:r>
            <a:endParaRPr lang="en-US" b="1" dirty="0">
              <a:latin typeface="Georgia" panose="02040502050405020303" pitchFamily="18" charset="0"/>
              <a:cs typeface="Gill Sans Light" panose="020B0302020104020203" pitchFamily="34" charset="-79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>
                <a:latin typeface="Georgia" panose="02040502050405020303" pitchFamily="18" charset="0"/>
                <a:cs typeface="Gill Sans Light" panose="020B0302020104020203" pitchFamily="34" charset="-79"/>
              </a:rPr>
              <a:t>Conception du </a:t>
            </a:r>
            <a:r>
              <a:rPr lang="en-US" b="1" dirty="0" err="1">
                <a:latin typeface="Georgia" panose="02040502050405020303" pitchFamily="18" charset="0"/>
                <a:cs typeface="Gill Sans Light" panose="020B0302020104020203" pitchFamily="34" charset="-79"/>
              </a:rPr>
              <a:t>projet</a:t>
            </a:r>
            <a:endParaRPr lang="en-US" b="1" dirty="0">
              <a:latin typeface="Georgia" panose="02040502050405020303" pitchFamily="18" charset="0"/>
              <a:cs typeface="Gill Sans Light" panose="020B0302020104020203" pitchFamily="34" charset="-79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>
                <a:latin typeface="Georgia" panose="02040502050405020303" pitchFamily="18" charset="0"/>
                <a:cs typeface="Gill Sans Light" panose="020B0302020104020203" pitchFamily="34" charset="-79"/>
              </a:rPr>
              <a:t> </a:t>
            </a:r>
            <a:r>
              <a:rPr lang="en-US" b="1" dirty="0" err="1">
                <a:latin typeface="Georgia" panose="02040502050405020303" pitchFamily="18" charset="0"/>
                <a:cs typeface="Gill Sans Light" panose="020B0302020104020203" pitchFamily="34" charset="-79"/>
              </a:rPr>
              <a:t>Présentation</a:t>
            </a:r>
            <a:r>
              <a:rPr lang="en-US" b="1" dirty="0">
                <a:latin typeface="Georgia" panose="02040502050405020303" pitchFamily="18" charset="0"/>
                <a:cs typeface="Gill Sans Light" panose="020B0302020104020203" pitchFamily="34" charset="-79"/>
              </a:rPr>
              <a:t> du </a:t>
            </a:r>
            <a:r>
              <a:rPr lang="en-US" b="1" dirty="0" err="1">
                <a:latin typeface="Georgia" panose="02040502050405020303" pitchFamily="18" charset="0"/>
                <a:cs typeface="Gill Sans Light" panose="020B0302020104020203" pitchFamily="34" charset="-79"/>
              </a:rPr>
              <a:t>projet</a:t>
            </a:r>
            <a:r>
              <a:rPr lang="en-US" b="1" dirty="0">
                <a:latin typeface="Georgia" panose="02040502050405020303" pitchFamily="18" charset="0"/>
                <a:cs typeface="Gill Sans Light" panose="020B0302020104020203" pitchFamily="34" charset="-79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>
                <a:latin typeface="Georgia" panose="02040502050405020303" pitchFamily="18" charset="0"/>
                <a:cs typeface="Gill Sans Light" panose="020B0302020104020203" pitchFamily="34" charset="-79"/>
              </a:rPr>
              <a:t>Le model </a:t>
            </a:r>
            <a:r>
              <a:rPr lang="en-US" b="1" dirty="0" err="1">
                <a:latin typeface="Georgia" panose="02040502050405020303" pitchFamily="18" charset="0"/>
                <a:cs typeface="Gill Sans Light" panose="020B0302020104020203" pitchFamily="34" charset="-79"/>
              </a:rPr>
              <a:t>économique</a:t>
            </a:r>
            <a:endParaRPr lang="en-US" b="1" dirty="0">
              <a:latin typeface="Georgia" panose="02040502050405020303" pitchFamily="18" charset="0"/>
              <a:cs typeface="Gill Sans Light" panose="020B0302020104020203" pitchFamily="34" charset="-79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endParaRPr lang="en-US" b="1" dirty="0">
              <a:latin typeface="Georgia" panose="02040502050405020303" pitchFamily="18" charset="0"/>
              <a:cs typeface="Gill Sans Light" panose="020B0302020104020203" pitchFamily="34" charset="-79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endParaRPr lang="en-US" b="1" dirty="0">
              <a:latin typeface="Georgia" panose="02040502050405020303" pitchFamily="18" charset="0"/>
              <a:cs typeface="Gill Sans Light" panose="020B0302020104020203" pitchFamily="34" charset="-79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endParaRPr lang="en-US" b="1" dirty="0">
              <a:latin typeface="Georgia" panose="02040502050405020303" pitchFamily="18" charset="0"/>
              <a:cs typeface="Gill Sans Light" panose="020B0302020104020203" pitchFamily="34" charset="-79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endParaRPr lang="en-US" b="1" dirty="0">
              <a:latin typeface="Georgia" panose="02040502050405020303" pitchFamily="18" charset="0"/>
              <a:cs typeface="Gill Sans Light" panose="020B0302020104020203" pitchFamily="34" charset="-79"/>
            </a:endParaRPr>
          </a:p>
          <a:p>
            <a:pPr marL="514350" indent="-514350" algn="ctr">
              <a:lnSpc>
                <a:spcPct val="150000"/>
              </a:lnSpc>
              <a:buFont typeface="+mj-lt"/>
              <a:buAutoNum type="romanUcPeriod"/>
            </a:pPr>
            <a:endParaRPr lang="en-US" sz="2400" b="1" dirty="0">
              <a:solidFill>
                <a:schemeClr val="accent3"/>
              </a:solidFill>
              <a:latin typeface="Georgia" panose="02040502050405020303" pitchFamily="18" charset="0"/>
              <a:cs typeface="Gill Sans Light" panose="020B0302020104020203" pitchFamily="34" charset="-79"/>
            </a:endParaRPr>
          </a:p>
          <a:p>
            <a:pPr marL="514350" indent="-514350" algn="ctr">
              <a:lnSpc>
                <a:spcPct val="150000"/>
              </a:lnSpc>
              <a:buFont typeface="+mj-lt"/>
              <a:buAutoNum type="romanUcPeriod"/>
            </a:pPr>
            <a:endParaRPr lang="en-US" sz="2400" b="1" dirty="0">
              <a:solidFill>
                <a:schemeClr val="accent3"/>
              </a:solidFill>
              <a:latin typeface="Georgia" panose="02040502050405020303" pitchFamily="18" charset="0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  <a:latin typeface="Baskerville Old Face" panose="02020602080505020303" pitchFamily="18" charset="0"/>
              <a:cs typeface="Gill Sans Light" panose="020B0302020104020203" pitchFamily="34" charset="-79"/>
            </a:endParaRPr>
          </a:p>
          <a:p>
            <a:endParaRPr lang="en-US" b="1" dirty="0">
              <a:latin typeface="Baskerville Old Face" panose="02020602080505020303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  <a:latin typeface="Baskerville Old Face" panose="02020602080505020303" pitchFamily="18" charset="0"/>
              <a:cs typeface="Gill Sans Light" panose="020B0302020104020203" pitchFamily="34" charset="-79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solidFill>
                <a:schemeClr val="accent3"/>
              </a:solidFill>
              <a:latin typeface="Baskerville Old Face" panose="02020602080505020303" pitchFamily="18" charset="0"/>
              <a:cs typeface="Gill Sans Light" panose="020B0302020104020203" pitchFamily="34" charset="-79"/>
            </a:endParaRP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668" y="3548270"/>
            <a:ext cx="9884664" cy="1759226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Georgia" panose="02040502050405020303" pitchFamily="18" charset="0"/>
                <a:cs typeface="Gill Sans Light" panose="020B0302020104020203" pitchFamily="34" charset="-79"/>
              </a:rPr>
              <a:t>Périmetre</a:t>
            </a:r>
            <a:r>
              <a:rPr lang="en-US" b="1" dirty="0">
                <a:latin typeface="Georgia" panose="02040502050405020303" pitchFamily="18" charset="0"/>
                <a:cs typeface="Gill Sans Light" panose="020B0302020104020203" pitchFamily="34" charset="-79"/>
              </a:rPr>
              <a:t> du </a:t>
            </a:r>
            <a:r>
              <a:rPr lang="en-US" b="1" dirty="0" err="1">
                <a:latin typeface="Georgia" panose="02040502050405020303" pitchFamily="18" charset="0"/>
                <a:cs typeface="Gill Sans Light" panose="020B0302020104020203" pitchFamily="34" charset="-79"/>
              </a:rPr>
              <a:t>projet</a:t>
            </a:r>
            <a:r>
              <a:rPr lang="en-US" b="1" dirty="0">
                <a:latin typeface="Georgia" panose="02040502050405020303" pitchFamily="18" charset="0"/>
                <a:cs typeface="Gill Sans Light" panose="020B0302020104020203" pitchFamily="34" charset="-79"/>
              </a:rPr>
              <a:t/>
            </a:r>
            <a:br>
              <a:rPr lang="en-US" b="1" dirty="0">
                <a:latin typeface="Georgia" panose="02040502050405020303" pitchFamily="18" charset="0"/>
                <a:cs typeface="Gill Sans Light" panose="020B0302020104020203" pitchFamily="34" charset="-79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8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262270"/>
            <a:ext cx="8695944" cy="695739"/>
          </a:xfrm>
        </p:spPr>
        <p:txBody>
          <a:bodyPr>
            <a:normAutofit/>
          </a:bodyPr>
          <a:lstStyle/>
          <a:p>
            <a:r>
              <a:rPr lang="fr-FR" dirty="0"/>
              <a:t>C</a:t>
            </a:r>
            <a:r>
              <a:rPr lang="en-US" dirty="0" err="1" smtClean="0"/>
              <a:t>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1958010"/>
            <a:ext cx="7744968" cy="3260034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Le mariage étant l’union conjugale contractuelle et/ou rituelle à durée illimitée entre deux individus de sexe opposer, reconnue  et encadrée par une institution juridique ou religieuse  occupe une place  très important dans la société.</a:t>
            </a:r>
          </a:p>
          <a:p>
            <a:pPr algn="just"/>
            <a:r>
              <a:rPr lang="fr-FR" dirty="0"/>
              <a:t>Bien évidement pour organiser un évènement réussi dans le but de d’unir deux personnes par le lien du mariage </a:t>
            </a:r>
            <a:r>
              <a:rPr lang="fr-FR" dirty="0" smtClean="0"/>
              <a:t>est  une source de réflexion.</a:t>
            </a:r>
            <a:endParaRPr lang="fr-FR" dirty="0"/>
          </a:p>
          <a:p>
            <a:pPr algn="just"/>
            <a:r>
              <a:rPr lang="fr-FR" dirty="0"/>
              <a:t>C’est donc dans ce </a:t>
            </a:r>
            <a:r>
              <a:rPr lang="fr-FR" dirty="0" smtClean="0"/>
              <a:t>sens que nous avons jugé nécessaire la mise </a:t>
            </a:r>
            <a:r>
              <a:rPr lang="fr-FR" dirty="0"/>
              <a:t>en place </a:t>
            </a:r>
            <a:r>
              <a:rPr lang="fr-FR" dirty="0" smtClean="0"/>
              <a:t>d’une </a:t>
            </a:r>
            <a:r>
              <a:rPr lang="fr-FR" dirty="0"/>
              <a:t>plateforme dans le but faciliter l’organisation de ces évènements historique.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005470"/>
            <a:ext cx="9884664" cy="974034"/>
          </a:xfrm>
        </p:spPr>
        <p:txBody>
          <a:bodyPr/>
          <a:lstStyle/>
          <a:p>
            <a:r>
              <a:rPr lang="fr-FR" dirty="0"/>
              <a:t>P</a:t>
            </a:r>
            <a:r>
              <a:rPr lang="en-US" dirty="0" err="1"/>
              <a:t>roblématiques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859" y="2040835"/>
            <a:ext cx="9905757" cy="2947725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dirty="0"/>
              <a:t>Nous remarquons de nos jours que beaucoup de personnes se stress face a l </a:t>
            </a:r>
            <a:r>
              <a:rPr lang="fr-FR" sz="3200" dirty="0" smtClean="0"/>
              <a:t>’organisation </a:t>
            </a:r>
            <a:r>
              <a:rPr lang="fr-FR" sz="3200" dirty="0"/>
              <a:t>de cette évènement aussi important de leur vie.</a:t>
            </a:r>
            <a:br>
              <a:rPr lang="fr-FR" sz="3200" dirty="0"/>
            </a:b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/>
              <a:t>Ce stress fait allusion généralement au fait qu’on est des </a:t>
            </a:r>
            <a:r>
              <a:rPr lang="fr-FR" sz="3200" dirty="0" err="1"/>
              <a:t>difficutés</a:t>
            </a:r>
            <a:r>
              <a:rPr lang="fr-FR" sz="3200" dirty="0"/>
              <a:t> a faire de bon </a:t>
            </a:r>
            <a:r>
              <a:rPr lang="fr-FR" sz="3200" dirty="0" smtClean="0"/>
              <a:t>choix pour la bonne tenu de cette évènement </a:t>
            </a:r>
            <a:r>
              <a:rPr lang="fr-FR" sz="3200" dirty="0" smtClean="0"/>
              <a:t>comme:</a:t>
            </a:r>
            <a:endParaRPr lang="en-US" sz="32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47ED29-D9DA-9DC6-8B43-80EC2A2E5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965" y="1818641"/>
            <a:ext cx="927895" cy="1046479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634FAD-36DD-9FB0-7030-266A29178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02617" y="4073317"/>
            <a:ext cx="934279" cy="1052502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F00B7-F64B-BD9F-339A-EE343262F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8664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CEE5A-421C-AB04-0186-6EC7880701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797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Content Placeholder 3" descr="Timeline Placeholder ">
            <a:extLst>
              <a:ext uri="{FF2B5EF4-FFF2-40B4-BE49-F238E27FC236}">
                <a16:creationId xmlns:a16="http://schemas.microsoft.com/office/drawing/2014/main" id="{C1D7FEFA-7A16-2FA3-C133-D72EC12F2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526703"/>
              </p:ext>
            </p:extLst>
          </p:nvPr>
        </p:nvGraphicFramePr>
        <p:xfrm>
          <a:off x="930965" y="3047516"/>
          <a:ext cx="10515600" cy="3473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</a:t>
            </a:r>
            <a:r>
              <a:rPr lang="en-US" dirty="0" err="1" smtClean="0"/>
              <a:t>trouver</a:t>
            </a:r>
            <a:r>
              <a:rPr lang="en-US" dirty="0" smtClean="0"/>
              <a:t> un(e)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58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{F4ECCA07-C009-4311-A8C9-65AE201F123B}tf56410444_win32</Template>
  <TotalTime>1020</TotalTime>
  <Words>676</Words>
  <Application>Microsoft Office PowerPoint</Application>
  <PresentationFormat>Grand écran</PresentationFormat>
  <Paragraphs>144</Paragraphs>
  <Slides>27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9" baseType="lpstr">
      <vt:lpstr>Algerian</vt:lpstr>
      <vt:lpstr>Arial</vt:lpstr>
      <vt:lpstr>Baskerville</vt:lpstr>
      <vt:lpstr>Baskerville Old Face</vt:lpstr>
      <vt:lpstr>Calibri</vt:lpstr>
      <vt:lpstr>Calibri Light</vt:lpstr>
      <vt:lpstr>Georgia</vt:lpstr>
      <vt:lpstr>Gill Sans Light</vt:lpstr>
      <vt:lpstr>Gill Sans Nova</vt:lpstr>
      <vt:lpstr>Gill Sans Nova Light</vt:lpstr>
      <vt:lpstr>Wingdings</vt:lpstr>
      <vt:lpstr>Thème Office</vt:lpstr>
      <vt:lpstr>  PROJET DE CONCEPTION D’UN SITE  DE MARIAGE</vt:lpstr>
      <vt:lpstr>Thème</vt:lpstr>
      <vt:lpstr>Présentation</vt:lpstr>
      <vt:lpstr>Agenda</vt:lpstr>
      <vt:lpstr>Périmetre du projet </vt:lpstr>
      <vt:lpstr>Context</vt:lpstr>
      <vt:lpstr>Problématiques</vt:lpstr>
      <vt:lpstr>Nous remarquons de nos jours que beaucoup de personnes se stress face a l ’organisation de cette évènement aussi important de leur vie.  Ce stress fait allusion généralement au fait qu’on est des difficutés a faire de bon choix pour la bonne tenu de cette évènement comme:</vt:lpstr>
      <vt:lpstr>Comment trouver un(e)</vt:lpstr>
      <vt:lpstr>Description du projet</vt:lpstr>
      <vt:lpstr>Cible projet</vt:lpstr>
      <vt:lpstr>Ce projet cible les couples qui sont en vois de ce marié et qui désir  organisé  une cérémonie de mariage épanouissant.</vt:lpstr>
      <vt:lpstr>Objectifs</vt:lpstr>
      <vt:lpstr>Objectif générale</vt:lpstr>
      <vt:lpstr>Objectif spéciphiques</vt:lpstr>
      <vt:lpstr>Conception du projet </vt:lpstr>
      <vt:lpstr>Les diagrammes</vt:lpstr>
      <vt:lpstr>Les technologies utilisées</vt:lpstr>
      <vt:lpstr>Présentation PowerPoint</vt:lpstr>
      <vt:lpstr>Présentation PowerPoint</vt:lpstr>
      <vt:lpstr>Présentation PowerPoint</vt:lpstr>
      <vt:lpstr>Présentation du projet </vt:lpstr>
      <vt:lpstr>Les fontionnalités</vt:lpstr>
      <vt:lpstr>Démonstration </vt:lpstr>
      <vt:lpstr>Model  économique</vt:lpstr>
      <vt:lpstr>Présentation PowerPoint</vt:lpstr>
      <vt:lpstr>Merci à vous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CONCEPTION PROJET DE FIN DE FORMATION</dc:title>
  <dc:creator>RUBEN OKODUGHA</dc:creator>
  <cp:lastModifiedBy>AZIZAT  K</cp:lastModifiedBy>
  <cp:revision>68</cp:revision>
  <dcterms:created xsi:type="dcterms:W3CDTF">2023-10-25T10:23:15Z</dcterms:created>
  <dcterms:modified xsi:type="dcterms:W3CDTF">2023-11-30T00:46:39Z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