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1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tiff"/><Relationship Id="rId7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For Loops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4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51F64-FF59-FB4C-A4E6-717743CD6839}"/>
              </a:ext>
            </a:extLst>
          </p:cNvPr>
          <p:cNvSpPr txBox="1"/>
          <p:nvPr/>
        </p:nvSpPr>
        <p:spPr>
          <a:xfrm>
            <a:off x="2622111" y="0"/>
            <a:ext cx="627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432FF"/>
                </a:solidFill>
              </a:rPr>
              <a:t>Create a Password Generator -Alternative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C5DCB0BC-1BA2-2F40-8D18-3BB937D5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011" y="-41375"/>
            <a:ext cx="629089" cy="629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967929-6DB0-EF4F-BB1A-9EF08C59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891402"/>
            <a:ext cx="2901950" cy="2306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9EF3B0-52BF-5242-8061-15DA96806305}"/>
              </a:ext>
            </a:extLst>
          </p:cNvPr>
          <p:cNvSpPr txBox="1"/>
          <p:nvPr/>
        </p:nvSpPr>
        <p:spPr>
          <a:xfrm>
            <a:off x="225425" y="476479"/>
            <a:ext cx="671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fact I did not need to go past 2 iterations to get the same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DF2B2-C799-4845-BCFE-B0202B8EB638}"/>
              </a:ext>
            </a:extLst>
          </p:cNvPr>
          <p:cNvCxnSpPr>
            <a:cxnSpLocks/>
          </p:cNvCxnSpPr>
          <p:nvPr/>
        </p:nvCxnSpPr>
        <p:spPr>
          <a:xfrm>
            <a:off x="1143000" y="728514"/>
            <a:ext cx="139700" cy="113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ADB95A-EC8B-3B44-8476-A9067AF94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4" y="3688806"/>
            <a:ext cx="11074924" cy="311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193207-E37C-2748-8985-E12E46C3FE95}"/>
              </a:ext>
            </a:extLst>
          </p:cNvPr>
          <p:cNvSpPr txBox="1"/>
          <p:nvPr/>
        </p:nvSpPr>
        <p:spPr>
          <a:xfrm>
            <a:off x="225424" y="3273883"/>
            <a:ext cx="671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Here’s the original output of “password” at each iteration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59BDBBE-0A69-854F-BCEB-4CA125F57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428" y="1777198"/>
            <a:ext cx="19558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4E0AF2-F8E6-F041-B9DD-4F835354233E}"/>
              </a:ext>
            </a:extLst>
          </p:cNvPr>
          <p:cNvSpPr txBox="1"/>
          <p:nvPr/>
        </p:nvSpPr>
        <p:spPr>
          <a:xfrm>
            <a:off x="8252116" y="476479"/>
            <a:ext cx="3939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Here it is with the changed code- </a:t>
            </a:r>
            <a:r>
              <a:rPr lang="en-US" sz="1600" dirty="0"/>
              <a:t>range() set to </a:t>
            </a:r>
            <a:r>
              <a:rPr lang="en-US" sz="1600" b="1" dirty="0"/>
              <a:t>2</a:t>
            </a:r>
            <a:r>
              <a:rPr lang="en-US" sz="1600" dirty="0"/>
              <a:t>. By the second iteration I already have a long enough password with all my requirements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FE54CF5E-7895-284F-913D-F009C21EAAB7}"/>
              </a:ext>
            </a:extLst>
          </p:cNvPr>
          <p:cNvSpPr/>
          <p:nvPr/>
        </p:nvSpPr>
        <p:spPr>
          <a:xfrm rot="10800000">
            <a:off x="3908535" y="1015088"/>
            <a:ext cx="4095750" cy="4998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B7ADE-8922-0145-B898-F49CEAB5B1FD}"/>
              </a:ext>
            </a:extLst>
          </p:cNvPr>
          <p:cNvSpPr txBox="1"/>
          <p:nvPr/>
        </p:nvSpPr>
        <p:spPr>
          <a:xfrm>
            <a:off x="3025555" y="9425"/>
            <a:ext cx="8045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432FF"/>
                </a:solidFill>
              </a:rPr>
              <a:t>Create a Password Generator –Exploring the Slicing Statement</a:t>
            </a:r>
          </a:p>
        </p:txBody>
      </p:sp>
      <p:pic>
        <p:nvPicPr>
          <p:cNvPr id="3" name="Graphic 2" descr="Brain in head">
            <a:extLst>
              <a:ext uri="{FF2B5EF4-FFF2-40B4-BE49-F238E27FC236}">
                <a16:creationId xmlns:a16="http://schemas.microsoft.com/office/drawing/2014/main" id="{17E3B822-EB09-414D-9B64-6F316F34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011" y="-41375"/>
            <a:ext cx="629089" cy="62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DDD05-9838-DD45-90CD-8FC50BA30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68400"/>
            <a:ext cx="2946400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A6482-9A9B-2240-98FD-C3266553F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0" y="1015086"/>
            <a:ext cx="1562100" cy="491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BBDD02DA-5395-C44C-ACFB-8D10A14018F5}"/>
              </a:ext>
            </a:extLst>
          </p:cNvPr>
          <p:cNvSpPr/>
          <p:nvPr/>
        </p:nvSpPr>
        <p:spPr>
          <a:xfrm rot="10800000">
            <a:off x="3908535" y="1472287"/>
            <a:ext cx="2314465" cy="4998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478B9-0101-A642-9218-A6D31293B888}"/>
              </a:ext>
            </a:extLst>
          </p:cNvPr>
          <p:cNvSpPr txBox="1"/>
          <p:nvPr/>
        </p:nvSpPr>
        <p:spPr>
          <a:xfrm>
            <a:off x="6473712" y="620237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4B3B4-8152-6641-B0BC-F389BE41F6C7}"/>
              </a:ext>
            </a:extLst>
          </p:cNvPr>
          <p:cNvSpPr txBox="1"/>
          <p:nvPr/>
        </p:nvSpPr>
        <p:spPr>
          <a:xfrm>
            <a:off x="8801100" y="1168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[0:]</a:t>
            </a:r>
          </a:p>
          <a:p>
            <a:r>
              <a:rPr lang="en-US" dirty="0"/>
              <a:t>[0:0]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F4DA8-CBA1-9A4F-99A3-C563B8C48EEF}"/>
              </a:ext>
            </a:extLst>
          </p:cNvPr>
          <p:cNvSpPr txBox="1"/>
          <p:nvPr/>
        </p:nvSpPr>
        <p:spPr>
          <a:xfrm>
            <a:off x="8801100" y="21533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[1:]</a:t>
            </a:r>
          </a:p>
          <a:p>
            <a:r>
              <a:rPr lang="en-US" dirty="0"/>
              <a:t>[0:1]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C3F6A-3186-984D-9490-C3F0225CC0F9}"/>
              </a:ext>
            </a:extLst>
          </p:cNvPr>
          <p:cNvSpPr txBox="1"/>
          <p:nvPr/>
        </p:nvSpPr>
        <p:spPr>
          <a:xfrm>
            <a:off x="8801100" y="31382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[2:]</a:t>
            </a:r>
          </a:p>
          <a:p>
            <a:r>
              <a:rPr lang="en-US" dirty="0"/>
              <a:t>[0:2]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A5439-4F9F-254C-B3BA-4FA2F73BFE5D}"/>
              </a:ext>
            </a:extLst>
          </p:cNvPr>
          <p:cNvSpPr txBox="1"/>
          <p:nvPr/>
        </p:nvSpPr>
        <p:spPr>
          <a:xfrm>
            <a:off x="8801100" y="42177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[3:]</a:t>
            </a:r>
          </a:p>
          <a:p>
            <a:r>
              <a:rPr lang="en-US" dirty="0"/>
              <a:t>[0:3]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6851A-6119-5349-A2B4-4389D72ECFA1}"/>
              </a:ext>
            </a:extLst>
          </p:cNvPr>
          <p:cNvSpPr txBox="1"/>
          <p:nvPr/>
        </p:nvSpPr>
        <p:spPr>
          <a:xfrm>
            <a:off x="8801100" y="51829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[4:]</a:t>
            </a:r>
          </a:p>
          <a:p>
            <a:r>
              <a:rPr lang="en-US" dirty="0"/>
              <a:t>[0:4]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91321-7A0D-094B-9A0D-5779F84D027A}"/>
              </a:ext>
            </a:extLst>
          </p:cNvPr>
          <p:cNvSpPr txBox="1"/>
          <p:nvPr/>
        </p:nvSpPr>
        <p:spPr>
          <a:xfrm>
            <a:off x="8678917" y="568187"/>
            <a:ext cx="1354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String slice equivalency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63572-B33D-974C-87DB-F9E22C7BD21F}"/>
              </a:ext>
            </a:extLst>
          </p:cNvPr>
          <p:cNvSpPr txBox="1"/>
          <p:nvPr/>
        </p:nvSpPr>
        <p:spPr>
          <a:xfrm>
            <a:off x="10394402" y="549444"/>
            <a:ext cx="135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String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0B2430-40FA-8F44-812E-C632B5FBA50C}"/>
              </a:ext>
            </a:extLst>
          </p:cNvPr>
          <p:cNvSpPr txBox="1"/>
          <p:nvPr/>
        </p:nvSpPr>
        <p:spPr>
          <a:xfrm>
            <a:off x="10160000" y="1290390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Hello + “ “ = </a:t>
            </a:r>
            <a:r>
              <a:rPr lang="en-US" sz="1600" b="1" dirty="0">
                <a:solidFill>
                  <a:srgbClr val="C00000"/>
                </a:solidFill>
              </a:rPr>
              <a:t>Hello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4A1450-D491-FC4A-899A-76F47FB908B2}"/>
              </a:ext>
            </a:extLst>
          </p:cNvPr>
          <p:cNvSpPr txBox="1"/>
          <p:nvPr/>
        </p:nvSpPr>
        <p:spPr>
          <a:xfrm>
            <a:off x="10185400" y="2341844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ello</a:t>
            </a:r>
            <a:r>
              <a:rPr lang="en-US" sz="1400" dirty="0">
                <a:solidFill>
                  <a:srgbClr val="0432FF"/>
                </a:solidFill>
              </a:rPr>
              <a:t> +  H = </a:t>
            </a:r>
            <a:r>
              <a:rPr lang="en-US" sz="1600" b="1" dirty="0" err="1">
                <a:solidFill>
                  <a:srgbClr val="C00000"/>
                </a:solidFill>
              </a:rPr>
              <a:t>elloH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E41265-3377-1140-B414-496A7C1330E7}"/>
              </a:ext>
            </a:extLst>
          </p:cNvPr>
          <p:cNvSpPr txBox="1"/>
          <p:nvPr/>
        </p:nvSpPr>
        <p:spPr>
          <a:xfrm>
            <a:off x="8207487" y="1290390"/>
            <a:ext cx="17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F3AC5-B03D-5A4C-8B6E-7202FE20686C}"/>
              </a:ext>
            </a:extLst>
          </p:cNvPr>
          <p:cNvSpPr txBox="1"/>
          <p:nvPr/>
        </p:nvSpPr>
        <p:spPr>
          <a:xfrm>
            <a:off x="8289588" y="2243434"/>
            <a:ext cx="17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AE204A-F850-AB48-BFA6-B44E79C7DEFE}"/>
              </a:ext>
            </a:extLst>
          </p:cNvPr>
          <p:cNvSpPr txBox="1"/>
          <p:nvPr/>
        </p:nvSpPr>
        <p:spPr>
          <a:xfrm>
            <a:off x="8207487" y="3262867"/>
            <a:ext cx="17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AF7CD-A50E-9C4A-8BF0-9E4A3D897820}"/>
              </a:ext>
            </a:extLst>
          </p:cNvPr>
          <p:cNvSpPr txBox="1"/>
          <p:nvPr/>
        </p:nvSpPr>
        <p:spPr>
          <a:xfrm>
            <a:off x="8207487" y="4310477"/>
            <a:ext cx="17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86BFC-2E64-C944-A48A-7859B56F5F84}"/>
              </a:ext>
            </a:extLst>
          </p:cNvPr>
          <p:cNvSpPr txBox="1"/>
          <p:nvPr/>
        </p:nvSpPr>
        <p:spPr>
          <a:xfrm>
            <a:off x="8207487" y="5294098"/>
            <a:ext cx="17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slice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FE39E-B602-9143-8799-737A43D8485A}"/>
              </a:ext>
            </a:extLst>
          </p:cNvPr>
          <p:cNvSpPr txBox="1"/>
          <p:nvPr/>
        </p:nvSpPr>
        <p:spPr>
          <a:xfrm>
            <a:off x="10185400" y="3337244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llo</a:t>
            </a:r>
            <a:r>
              <a:rPr lang="en-US" sz="1400" dirty="0">
                <a:solidFill>
                  <a:srgbClr val="0432FF"/>
                </a:solidFill>
              </a:rPr>
              <a:t> +  He = 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lloHe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7084B9-5FE1-8048-B251-B1EA77E90137}"/>
              </a:ext>
            </a:extLst>
          </p:cNvPr>
          <p:cNvSpPr txBox="1"/>
          <p:nvPr/>
        </p:nvSpPr>
        <p:spPr>
          <a:xfrm>
            <a:off x="10188912" y="4272168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lo +  Hel = 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loHel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B646E-6090-EB48-94BD-21D8C2BB174E}"/>
              </a:ext>
            </a:extLst>
          </p:cNvPr>
          <p:cNvSpPr txBox="1"/>
          <p:nvPr/>
        </p:nvSpPr>
        <p:spPr>
          <a:xfrm>
            <a:off x="10185400" y="5267568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o +  Hell= 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oHell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6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C9C19-EE8B-434B-9A96-26DED9F2222D}"/>
              </a:ext>
            </a:extLst>
          </p:cNvPr>
          <p:cNvSpPr txBox="1"/>
          <p:nvPr/>
        </p:nvSpPr>
        <p:spPr>
          <a:xfrm>
            <a:off x="2235201" y="-10255"/>
            <a:ext cx="848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432FF"/>
                </a:solidFill>
              </a:rPr>
              <a:t>BONUS </a:t>
            </a:r>
            <a:r>
              <a:rPr lang="en-US" sz="2000" b="1" i="1" dirty="0">
                <a:solidFill>
                  <a:srgbClr val="0432FF"/>
                </a:solidFill>
              </a:rPr>
              <a:t>- A Python Way to Generate a Secure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9C7DB-4E39-AF44-8CFA-BE6CFA1930E5}"/>
              </a:ext>
            </a:extLst>
          </p:cNvPr>
          <p:cNvSpPr txBox="1"/>
          <p:nvPr/>
        </p:nvSpPr>
        <p:spPr>
          <a:xfrm>
            <a:off x="317498" y="409665"/>
            <a:ext cx="1173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in Python version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600" b="1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module. This module is used for generating cryptographically strong,  random numbers suitable for managing data such as passwords, account authentication, security tokens, and related secrets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particular, secrets should be used in preference to the default pseudo-random number generator in the random module, which is designed for modelling and simulation, not security or cryptography.</a:t>
            </a:r>
          </a:p>
          <a:p>
            <a:pPr algn="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Python Software Foundation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92E9A-9B07-514C-A218-8B38D104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1733104"/>
            <a:ext cx="7950200" cy="378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89C8F-B7A2-8841-BCDC-271DA7C31685}"/>
              </a:ext>
            </a:extLst>
          </p:cNvPr>
          <p:cNvSpPr txBox="1"/>
          <p:nvPr/>
        </p:nvSpPr>
        <p:spPr>
          <a:xfrm>
            <a:off x="317499" y="5752812"/>
            <a:ext cx="6451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output will vary each time we run this code, but will look like this each time: </a:t>
            </a:r>
            <a:r>
              <a:rPr lang="en-US" sz="1600" dirty="0">
                <a:solidFill>
                  <a:srgbClr val="0432FF"/>
                </a:solidFill>
              </a:rPr>
              <a:t>(ctm%'h:JQ5%</a:t>
            </a:r>
          </a:p>
          <a:p>
            <a:r>
              <a:rPr lang="en-US" sz="1600" dirty="0"/>
              <a:t>&gt;&gt;&gt;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36521-5DAA-364E-93FD-F2308CA62E44}"/>
              </a:ext>
            </a:extLst>
          </p:cNvPr>
          <p:cNvSpPr/>
          <p:nvPr/>
        </p:nvSpPr>
        <p:spPr>
          <a:xfrm>
            <a:off x="8502648" y="1852885"/>
            <a:ext cx="215900" cy="2159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89A00-B3CB-4349-BBF2-896E0BB47E1D}"/>
              </a:ext>
            </a:extLst>
          </p:cNvPr>
          <p:cNvSpPr txBox="1"/>
          <p:nvPr/>
        </p:nvSpPr>
        <p:spPr>
          <a:xfrm>
            <a:off x="8801099" y="1733104"/>
            <a:ext cx="307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Import both the </a:t>
            </a:r>
            <a:r>
              <a:rPr lang="en-US" sz="1200" dirty="0">
                <a:solidFill>
                  <a:srgbClr val="0432FF"/>
                </a:solidFill>
              </a:rPr>
              <a:t>string</a:t>
            </a:r>
            <a:r>
              <a:rPr lang="en-US" sz="1200" dirty="0"/>
              <a:t> and the </a:t>
            </a:r>
            <a:r>
              <a:rPr lang="en-US" sz="1200" dirty="0">
                <a:solidFill>
                  <a:srgbClr val="0432FF"/>
                </a:solidFill>
              </a:rPr>
              <a:t>secrets</a:t>
            </a:r>
            <a:r>
              <a:rPr lang="en-US" sz="1200" dirty="0"/>
              <a:t> module to make use of their functionality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5D8C65-BF03-E847-B655-A36B15339066}"/>
              </a:ext>
            </a:extLst>
          </p:cNvPr>
          <p:cNvSpPr/>
          <p:nvPr/>
        </p:nvSpPr>
        <p:spPr>
          <a:xfrm>
            <a:off x="101599" y="3235464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94FB8-1E09-B04C-B7C7-F4B5C8F43433}"/>
              </a:ext>
            </a:extLst>
          </p:cNvPr>
          <p:cNvSpPr/>
          <p:nvPr/>
        </p:nvSpPr>
        <p:spPr>
          <a:xfrm>
            <a:off x="1651000" y="1856573"/>
            <a:ext cx="215900" cy="2159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001D0-DB3A-8540-92AA-1213370FE5B8}"/>
              </a:ext>
            </a:extLst>
          </p:cNvPr>
          <p:cNvSpPr/>
          <p:nvPr/>
        </p:nvSpPr>
        <p:spPr>
          <a:xfrm>
            <a:off x="8502649" y="2541928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2741F-780A-3B40-9BBD-F4D65D39FDB6}"/>
              </a:ext>
            </a:extLst>
          </p:cNvPr>
          <p:cNvSpPr txBox="1"/>
          <p:nvPr/>
        </p:nvSpPr>
        <p:spPr>
          <a:xfrm>
            <a:off x="8801099" y="2404467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creates a string of all numbers, upper and lowercase letters and all special characters in which we will feed our choice method from the secrets function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1D58D4-E872-CD43-A297-C0EDF52A42C6}"/>
              </a:ext>
            </a:extLst>
          </p:cNvPr>
          <p:cNvSpPr/>
          <p:nvPr/>
        </p:nvSpPr>
        <p:spPr>
          <a:xfrm>
            <a:off x="8502649" y="3343414"/>
            <a:ext cx="215900" cy="2159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BFEBD4-FC83-4E44-AB42-3BF66CEA0527}"/>
              </a:ext>
            </a:extLst>
          </p:cNvPr>
          <p:cNvSpPr/>
          <p:nvPr/>
        </p:nvSpPr>
        <p:spPr>
          <a:xfrm>
            <a:off x="5968998" y="3738698"/>
            <a:ext cx="215900" cy="21590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1FF80-DAA6-2142-A9E1-41B43F3525F7}"/>
              </a:ext>
            </a:extLst>
          </p:cNvPr>
          <p:cNvSpPr txBox="1"/>
          <p:nvPr/>
        </p:nvSpPr>
        <p:spPr>
          <a:xfrm>
            <a:off x="8801099" y="3336961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 </a:t>
            </a:r>
            <a:r>
              <a:rPr lang="en-US" sz="1200" dirty="0">
                <a:solidFill>
                  <a:srgbClr val="0432FF"/>
                </a:solidFill>
              </a:rPr>
              <a:t>range of 12 </a:t>
            </a:r>
            <a:r>
              <a:rPr lang="en-US" sz="1200" dirty="0"/>
              <a:t>iterations  “</a:t>
            </a:r>
            <a:r>
              <a:rPr lang="en-US" sz="1200" dirty="0" err="1">
                <a:solidFill>
                  <a:srgbClr val="0432FF"/>
                </a:solidFill>
              </a:rPr>
              <a:t>secrets.choice</a:t>
            </a:r>
            <a:r>
              <a:rPr lang="en-US" sz="1200" dirty="0"/>
              <a:t>” will randomly choose a character from our alphabet string, thereby stringing together our password.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D6022E-C0C6-3841-A924-20D81C1B8B30}"/>
              </a:ext>
            </a:extLst>
          </p:cNvPr>
          <p:cNvSpPr/>
          <p:nvPr/>
        </p:nvSpPr>
        <p:spPr>
          <a:xfrm>
            <a:off x="8508997" y="4296492"/>
            <a:ext cx="215900" cy="2159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0BDE22-71FB-D041-8087-443CA3A1A8F9}"/>
              </a:ext>
            </a:extLst>
          </p:cNvPr>
          <p:cNvSpPr/>
          <p:nvPr/>
        </p:nvSpPr>
        <p:spPr>
          <a:xfrm>
            <a:off x="317492" y="3998452"/>
            <a:ext cx="215900" cy="2159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30552-7F4D-0E4D-90E5-10C5AAE0DB12}"/>
              </a:ext>
            </a:extLst>
          </p:cNvPr>
          <p:cNvSpPr txBox="1"/>
          <p:nvPr/>
        </p:nvSpPr>
        <p:spPr>
          <a:xfrm>
            <a:off x="8801099" y="4214352"/>
            <a:ext cx="325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combo of </a:t>
            </a:r>
            <a:r>
              <a:rPr lang="en-US" sz="1200" dirty="0">
                <a:solidFill>
                  <a:srgbClr val="0432FF"/>
                </a:solidFill>
              </a:rPr>
              <a:t>if/</a:t>
            </a:r>
            <a:r>
              <a:rPr lang="en-US" sz="1200" dirty="0" err="1">
                <a:solidFill>
                  <a:srgbClr val="0432FF"/>
                </a:solidFill>
              </a:rPr>
              <a:t>anys</a:t>
            </a:r>
            <a:r>
              <a:rPr lang="en-US" sz="1200" dirty="0">
                <a:solidFill>
                  <a:srgbClr val="0432FF"/>
                </a:solidFill>
              </a:rPr>
              <a:t> </a:t>
            </a:r>
            <a:r>
              <a:rPr lang="en-US" sz="1200" dirty="0"/>
              <a:t>ensures that we have an uppercase and lowercase letter and at least 1 number</a:t>
            </a:r>
          </a:p>
          <a:p>
            <a:r>
              <a:rPr lang="en-US" sz="1200" dirty="0"/>
              <a:t>The </a:t>
            </a:r>
            <a:r>
              <a:rPr lang="en-US" sz="1200" dirty="0">
                <a:solidFill>
                  <a:srgbClr val="0432FF"/>
                </a:solidFill>
              </a:rPr>
              <a:t>any() </a:t>
            </a:r>
            <a:r>
              <a:rPr lang="en-US" sz="1200" dirty="0"/>
              <a:t>method returns True if any element of an </a:t>
            </a:r>
            <a:r>
              <a:rPr lang="en-US" sz="1200" dirty="0" err="1"/>
              <a:t>iterable</a:t>
            </a:r>
            <a:r>
              <a:rPr lang="en-US" sz="1200" dirty="0"/>
              <a:t> is True</a:t>
            </a:r>
          </a:p>
        </p:txBody>
      </p:sp>
    </p:spTree>
    <p:extLst>
      <p:ext uri="{BB962C8B-B14F-4D97-AF65-F5344CB8AC3E}">
        <p14:creationId xmlns:p14="http://schemas.microsoft.com/office/powerpoint/2010/main" val="174556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1028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41A6-1E28-1746-AC90-AA971138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 Loops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5846-ACA3-2D4C-88C1-DC5A0AC0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939117"/>
          </a:xfrm>
        </p:spPr>
        <p:txBody>
          <a:bodyPr/>
          <a:lstStyle/>
          <a:p>
            <a:r>
              <a:rPr lang="en-US" dirty="0"/>
              <a:t>A for loop is an iterator that can act on any items in any sequence (i.e. strings, lists, tuples, dictionaries,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2363-59F1-FB4F-8053-FB70C56FCC87}"/>
              </a:ext>
            </a:extLst>
          </p:cNvPr>
          <p:cNvSpPr txBox="1"/>
          <p:nvPr/>
        </p:nvSpPr>
        <p:spPr>
          <a:xfrm>
            <a:off x="5759348" y="2260115"/>
            <a:ext cx="40900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Basic 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AC04F-C8DE-3444-BA2A-49A605937FD4}"/>
              </a:ext>
            </a:extLst>
          </p:cNvPr>
          <p:cNvSpPr txBox="1"/>
          <p:nvPr/>
        </p:nvSpPr>
        <p:spPr>
          <a:xfrm>
            <a:off x="5959455" y="3147259"/>
            <a:ext cx="515019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for</a:t>
            </a:r>
            <a:r>
              <a:rPr lang="en-US" sz="1600" dirty="0"/>
              <a:t> target </a:t>
            </a:r>
            <a:r>
              <a:rPr lang="en-US" sz="1600" b="1" dirty="0">
                <a:solidFill>
                  <a:srgbClr val="FFC000"/>
                </a:solidFill>
              </a:rPr>
              <a:t>in</a:t>
            </a:r>
            <a:r>
              <a:rPr lang="en-US" sz="1600" dirty="0"/>
              <a:t> objects    </a:t>
            </a:r>
            <a:r>
              <a:rPr lang="en-US" sz="1600" dirty="0">
                <a:solidFill>
                  <a:srgbClr val="FF0000"/>
                </a:solidFill>
              </a:rPr>
              <a:t># assigns items to target</a:t>
            </a:r>
          </a:p>
          <a:p>
            <a:r>
              <a:rPr lang="en-US" sz="1600" dirty="0"/>
              <a:t>    </a:t>
            </a:r>
            <a:r>
              <a:rPr lang="en-US" sz="1600" i="1" dirty="0"/>
              <a:t>statements                 </a:t>
            </a:r>
            <a:r>
              <a:rPr lang="en-US" sz="1600" dirty="0">
                <a:solidFill>
                  <a:srgbClr val="FF0000"/>
                </a:solidFill>
              </a:rPr>
              <a:t># executes statements in block</a:t>
            </a:r>
          </a:p>
          <a:p>
            <a:endParaRPr lang="en-US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A7E7F8-B455-4844-815A-E087D104D650}"/>
              </a:ext>
            </a:extLst>
          </p:cNvPr>
          <p:cNvCxnSpPr/>
          <p:nvPr/>
        </p:nvCxnSpPr>
        <p:spPr>
          <a:xfrm>
            <a:off x="5434028" y="3326859"/>
            <a:ext cx="52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31825-793B-B646-BFDA-FD154669F18F}"/>
              </a:ext>
            </a:extLst>
          </p:cNvPr>
          <p:cNvSpPr txBox="1"/>
          <p:nvPr/>
        </p:nvSpPr>
        <p:spPr>
          <a:xfrm>
            <a:off x="4718263" y="3147259"/>
            <a:ext cx="82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EF2FC-5E88-194E-9409-121F82A29B99}"/>
              </a:ext>
            </a:extLst>
          </p:cNvPr>
          <p:cNvCxnSpPr>
            <a:cxnSpLocks/>
          </p:cNvCxnSpPr>
          <p:nvPr/>
        </p:nvCxnSpPr>
        <p:spPr>
          <a:xfrm flipV="1">
            <a:off x="5609170" y="3394498"/>
            <a:ext cx="839326" cy="4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AA16E5-C8AE-A84B-9492-479F721878F1}"/>
              </a:ext>
            </a:extLst>
          </p:cNvPr>
          <p:cNvSpPr txBox="1"/>
          <p:nvPr/>
        </p:nvSpPr>
        <p:spPr>
          <a:xfrm>
            <a:off x="4510755" y="3737656"/>
            <a:ext cx="15558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Iterator (usually a variable). </a:t>
            </a:r>
          </a:p>
          <a:p>
            <a:r>
              <a:rPr lang="en-US" sz="1400" dirty="0"/>
              <a:t>This variable gets assigned to each of the items in the 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E46AC-DFEC-4E4C-B238-68DE1877F3B9}"/>
              </a:ext>
            </a:extLst>
          </p:cNvPr>
          <p:cNvCxnSpPr>
            <a:cxnSpLocks/>
          </p:cNvCxnSpPr>
          <p:nvPr/>
        </p:nvCxnSpPr>
        <p:spPr>
          <a:xfrm flipH="1" flipV="1">
            <a:off x="7531300" y="3429001"/>
            <a:ext cx="728083" cy="83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22623C-7F83-5B4C-918E-FFEC90384AFC}"/>
              </a:ext>
            </a:extLst>
          </p:cNvPr>
          <p:cNvSpPr txBox="1"/>
          <p:nvPr/>
        </p:nvSpPr>
        <p:spPr>
          <a:xfrm>
            <a:off x="7934456" y="4264182"/>
            <a:ext cx="178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object that will be iterated upon or stepped through while looping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84F54-9A53-E646-A679-2DAD483EE09E}"/>
              </a:ext>
            </a:extLst>
          </p:cNvPr>
          <p:cNvCxnSpPr>
            <a:cxnSpLocks/>
          </p:cNvCxnSpPr>
          <p:nvPr/>
        </p:nvCxnSpPr>
        <p:spPr>
          <a:xfrm flipV="1">
            <a:off x="6579113" y="3668207"/>
            <a:ext cx="90063" cy="7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CB8F75-CEC8-6546-93CE-E2CC21F1B410}"/>
              </a:ext>
            </a:extLst>
          </p:cNvPr>
          <p:cNvSpPr txBox="1"/>
          <p:nvPr/>
        </p:nvSpPr>
        <p:spPr>
          <a:xfrm>
            <a:off x="6169681" y="4429435"/>
            <a:ext cx="1641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block of the for loop, </a:t>
            </a:r>
          </a:p>
          <a:p>
            <a:r>
              <a:rPr lang="en-US" sz="1400" dirty="0"/>
              <a:t>where each</a:t>
            </a:r>
          </a:p>
          <a:p>
            <a:r>
              <a:rPr lang="en-US" sz="1400" dirty="0"/>
              <a:t>Objects’ item is evaluated and acted upon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6A063-FECF-A348-B7FB-7485187994A3}"/>
              </a:ext>
            </a:extLst>
          </p:cNvPr>
          <p:cNvSpPr txBox="1"/>
          <p:nvPr/>
        </p:nvSpPr>
        <p:spPr>
          <a:xfrm>
            <a:off x="2960824" y="5975424"/>
            <a:ext cx="844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NOTE: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There is also an optional “</a:t>
            </a:r>
            <a:r>
              <a:rPr lang="en-US" sz="1600" b="1" dirty="0">
                <a:solidFill>
                  <a:srgbClr val="0432FF"/>
                </a:solidFill>
              </a:rPr>
              <a:t>else:</a:t>
            </a:r>
            <a:r>
              <a:rPr lang="en-US" sz="1600" dirty="0"/>
              <a:t>” clause- it gets executed if the </a:t>
            </a:r>
            <a:r>
              <a:rPr lang="en-US" sz="1600" b="1" i="1" dirty="0"/>
              <a:t>for </a:t>
            </a:r>
            <a:r>
              <a:rPr lang="en-US" sz="1600" dirty="0"/>
              <a:t>loop exits without encountering a </a:t>
            </a:r>
            <a:r>
              <a:rPr lang="en-US" sz="1600" b="1" i="1" dirty="0"/>
              <a:t>break</a:t>
            </a:r>
            <a:r>
              <a:rPr lang="en-US" sz="1600" dirty="0"/>
              <a:t> statement( break instructs the interpreter to exit the loop and skip the </a:t>
            </a:r>
            <a:r>
              <a:rPr lang="en-US" sz="1600" b="1" i="1" dirty="0"/>
              <a:t>else clause, </a:t>
            </a:r>
            <a:r>
              <a:rPr lang="en-US" sz="1600" dirty="0"/>
              <a:t>if there is one.)</a:t>
            </a:r>
          </a:p>
        </p:txBody>
      </p:sp>
    </p:spTree>
    <p:extLst>
      <p:ext uri="{BB962C8B-B14F-4D97-AF65-F5344CB8AC3E}">
        <p14:creationId xmlns:p14="http://schemas.microsoft.com/office/powerpoint/2010/main" val="27723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9E6D-46FF-F44F-A9C5-9D9599FE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For 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63B4F-C059-6E4D-A6CE-832B2AD6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798" y="1528498"/>
            <a:ext cx="2350544" cy="1007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B8D0F-B3E9-904D-829C-2FAB43E920DA}"/>
              </a:ext>
            </a:extLst>
          </p:cNvPr>
          <p:cNvSpPr/>
          <p:nvPr/>
        </p:nvSpPr>
        <p:spPr>
          <a:xfrm>
            <a:off x="6014295" y="3789854"/>
            <a:ext cx="100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 c </a:t>
            </a:r>
          </a:p>
          <a:p>
            <a:r>
              <a:rPr lang="en-US" dirty="0"/>
              <a:t>&gt;&gt;&gt; </a:t>
            </a: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6B51346F-1163-4448-BCFC-8E861A069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68365" y="2620730"/>
            <a:ext cx="8763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592F9-B117-C049-8C0D-C5A4868B881A}"/>
              </a:ext>
            </a:extLst>
          </p:cNvPr>
          <p:cNvSpPr txBox="1"/>
          <p:nvPr/>
        </p:nvSpPr>
        <p:spPr>
          <a:xfrm>
            <a:off x="8439665" y="1124465"/>
            <a:ext cx="342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create a list to use as the object of our for loop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795D7-6933-7440-AFE6-337FB11834B2}"/>
              </a:ext>
            </a:extLst>
          </p:cNvPr>
          <p:cNvSpPr/>
          <p:nvPr/>
        </p:nvSpPr>
        <p:spPr>
          <a:xfrm>
            <a:off x="8229600" y="1188367"/>
            <a:ext cx="210065" cy="1977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94C8A-363F-D44A-AE25-648170544671}"/>
              </a:ext>
            </a:extLst>
          </p:cNvPr>
          <p:cNvSpPr/>
          <p:nvPr/>
        </p:nvSpPr>
        <p:spPr>
          <a:xfrm>
            <a:off x="5024733" y="1632327"/>
            <a:ext cx="210065" cy="1977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D27D54-4238-534D-A8C9-4AE071EE07F8}"/>
              </a:ext>
            </a:extLst>
          </p:cNvPr>
          <p:cNvSpPr/>
          <p:nvPr/>
        </p:nvSpPr>
        <p:spPr>
          <a:xfrm>
            <a:off x="5024732" y="1933864"/>
            <a:ext cx="210065" cy="19770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2FAD91-1F1C-AE49-8166-0ECD3101E06A}"/>
              </a:ext>
            </a:extLst>
          </p:cNvPr>
          <p:cNvSpPr/>
          <p:nvPr/>
        </p:nvSpPr>
        <p:spPr>
          <a:xfrm>
            <a:off x="8229600" y="1890647"/>
            <a:ext cx="210065" cy="19770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11B07-4E98-7345-BDA2-EBAAC9538B46}"/>
              </a:ext>
            </a:extLst>
          </p:cNvPr>
          <p:cNvSpPr txBox="1"/>
          <p:nvPr/>
        </p:nvSpPr>
        <p:spPr>
          <a:xfrm>
            <a:off x="8439665" y="1826705"/>
            <a:ext cx="3422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for loop header: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rgbClr val="0432FF"/>
                </a:solidFill>
              </a:rPr>
              <a:t>i</a:t>
            </a:r>
            <a:r>
              <a:rPr lang="en-US" sz="1400" dirty="0"/>
              <a:t> is our iterator. It will take the place of each of the elements in </a:t>
            </a:r>
            <a:r>
              <a:rPr lang="en-US" sz="1400" b="1" i="1" dirty="0">
                <a:solidFill>
                  <a:srgbClr val="0432FF"/>
                </a:solidFill>
              </a:rPr>
              <a:t>list1</a:t>
            </a:r>
            <a:r>
              <a:rPr lang="en-US" sz="1400" dirty="0"/>
              <a:t> (our object) for each of the 3 times we will iterator through our loop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F40936-C049-FD43-93B6-DB77A3424C8B}"/>
              </a:ext>
            </a:extLst>
          </p:cNvPr>
          <p:cNvSpPr/>
          <p:nvPr/>
        </p:nvSpPr>
        <p:spPr>
          <a:xfrm>
            <a:off x="5366951" y="2251071"/>
            <a:ext cx="210065" cy="1977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D16C02-614F-AF49-9473-2F5447D2B6B1}"/>
              </a:ext>
            </a:extLst>
          </p:cNvPr>
          <p:cNvSpPr/>
          <p:nvPr/>
        </p:nvSpPr>
        <p:spPr>
          <a:xfrm>
            <a:off x="8225420" y="2996256"/>
            <a:ext cx="210065" cy="1977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4320B-5551-5E40-A340-E348309C7588}"/>
              </a:ext>
            </a:extLst>
          </p:cNvPr>
          <p:cNvSpPr txBox="1"/>
          <p:nvPr/>
        </p:nvSpPr>
        <p:spPr>
          <a:xfrm>
            <a:off x="8478442" y="2996256"/>
            <a:ext cx="342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the block of our </a:t>
            </a:r>
            <a:r>
              <a:rPr lang="en-US" sz="1400" b="1" i="1" dirty="0">
                <a:solidFill>
                  <a:srgbClr val="0432FF"/>
                </a:solidFill>
              </a:rPr>
              <a:t>for </a:t>
            </a:r>
            <a:r>
              <a:rPr lang="en-US" sz="1400" dirty="0"/>
              <a:t>loop, we have one statement, a print statement that will print out each of our objects’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27A45B-749E-FD4A-B250-63C46FD06287}"/>
              </a:ext>
            </a:extLst>
          </p:cNvPr>
          <p:cNvCxnSpPr/>
          <p:nvPr/>
        </p:nvCxnSpPr>
        <p:spPr>
          <a:xfrm flipH="1">
            <a:off x="6744665" y="3818238"/>
            <a:ext cx="1733777" cy="13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55DD8-70A1-CF48-972A-981AED89B336}"/>
              </a:ext>
            </a:extLst>
          </p:cNvPr>
          <p:cNvSpPr txBox="1"/>
          <p:nvPr/>
        </p:nvSpPr>
        <p:spPr>
          <a:xfrm>
            <a:off x="5471983" y="3482077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C4B38-7B20-0148-9C60-D5FF8D4CB77F}"/>
              </a:ext>
            </a:extLst>
          </p:cNvPr>
          <p:cNvSpPr txBox="1"/>
          <p:nvPr/>
        </p:nvSpPr>
        <p:spPr>
          <a:xfrm>
            <a:off x="4527111" y="481633"/>
            <a:ext cx="44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Our first example of a for loop</a:t>
            </a:r>
          </a:p>
        </p:txBody>
      </p:sp>
    </p:spTree>
    <p:extLst>
      <p:ext uri="{BB962C8B-B14F-4D97-AF65-F5344CB8AC3E}">
        <p14:creationId xmlns:p14="http://schemas.microsoft.com/office/powerpoint/2010/main" val="410986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BAB4-A345-2F47-B959-58DB47D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second For Loop Example Using the Range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2DC35-2DD1-0540-A85A-6FAB39B0C6CA}"/>
              </a:ext>
            </a:extLst>
          </p:cNvPr>
          <p:cNvSpPr txBox="1"/>
          <p:nvPr/>
        </p:nvSpPr>
        <p:spPr>
          <a:xfrm>
            <a:off x="4527111" y="481633"/>
            <a:ext cx="44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Our 2</a:t>
            </a:r>
            <a:r>
              <a:rPr lang="en-US" b="1" i="1" baseline="30000" dirty="0">
                <a:solidFill>
                  <a:srgbClr val="0432FF"/>
                </a:solidFill>
              </a:rPr>
              <a:t>nd</a:t>
            </a:r>
            <a:r>
              <a:rPr lang="en-US" b="1" i="1" dirty="0">
                <a:solidFill>
                  <a:srgbClr val="0432FF"/>
                </a:solidFill>
              </a:rPr>
              <a:t> example of a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6F75D-132B-FF41-947C-4F41B716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64" y="1479550"/>
            <a:ext cx="4094629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2E12-CFE0-A54C-AE80-4A6C4C74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0" y="4083050"/>
            <a:ext cx="21209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0197FE05-FAEF-B24F-93F5-500DD5B72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66724" y="2701846"/>
            <a:ext cx="8763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F9C49-F2F9-AE49-8AA3-E8B828A0C7BA}"/>
              </a:ext>
            </a:extLst>
          </p:cNvPr>
          <p:cNvSpPr txBox="1"/>
          <p:nvPr/>
        </p:nvSpPr>
        <p:spPr>
          <a:xfrm>
            <a:off x="4739922" y="3655298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BE0AA-00BE-874E-AB49-60CEEF5A15A3}"/>
              </a:ext>
            </a:extLst>
          </p:cNvPr>
          <p:cNvSpPr txBox="1"/>
          <p:nvPr/>
        </p:nvSpPr>
        <p:spPr>
          <a:xfrm>
            <a:off x="8950481" y="3429000"/>
            <a:ext cx="235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range([start], stop[, step])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0FC8B-3452-6945-BB90-01FB084004ED}"/>
              </a:ext>
            </a:extLst>
          </p:cNvPr>
          <p:cNvSpPr txBox="1"/>
          <p:nvPr/>
        </p:nvSpPr>
        <p:spPr>
          <a:xfrm>
            <a:off x="8851002" y="3180537"/>
            <a:ext cx="230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The range method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D326F-CE9E-2E4F-8E14-ACFE11CC0A72}"/>
              </a:ext>
            </a:extLst>
          </p:cNvPr>
          <p:cNvSpPr txBox="1"/>
          <p:nvPr/>
        </p:nvSpPr>
        <p:spPr>
          <a:xfrm>
            <a:off x="9236037" y="204073"/>
            <a:ext cx="29559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432FF"/>
                </a:solidFill>
              </a:rPr>
              <a:t>range() </a:t>
            </a:r>
            <a:r>
              <a:rPr lang="en-US" sz="1400" u="sng" dirty="0"/>
              <a:t>method definition: </a:t>
            </a:r>
            <a:r>
              <a:rPr lang="en-US" sz="1400" dirty="0"/>
              <a:t>generates a list of numbers, which is generally used to iterate over items in a </a:t>
            </a:r>
            <a:r>
              <a:rPr lang="en-US" sz="1400" b="1" i="1" dirty="0">
                <a:solidFill>
                  <a:srgbClr val="0432FF"/>
                </a:solidFill>
              </a:rPr>
              <a:t>for</a:t>
            </a:r>
            <a:r>
              <a:rPr lang="en-US" sz="1400" dirty="0"/>
              <a:t> loop.</a:t>
            </a:r>
          </a:p>
          <a:p>
            <a:endParaRPr lang="en-US" sz="1400" b="1" u="sng" dirty="0"/>
          </a:p>
          <a:p>
            <a:r>
              <a:rPr lang="en-US" sz="1400" b="1" u="sng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parameters must be integers.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Numbers can be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subscribes to zero-based indexing. First # in a series will be “0”, not “1”.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94334-2868-9147-9DAC-E168ACE6FBC0}"/>
              </a:ext>
            </a:extLst>
          </p:cNvPr>
          <p:cNvCxnSpPr>
            <a:cxnSpLocks/>
          </p:cNvCxnSpPr>
          <p:nvPr/>
        </p:nvCxnSpPr>
        <p:spPr>
          <a:xfrm flipH="1">
            <a:off x="5181600" y="3003550"/>
            <a:ext cx="4426054" cy="11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3F3ECC-3A46-914B-9340-956D28D15C5D}"/>
              </a:ext>
            </a:extLst>
          </p:cNvPr>
          <p:cNvSpPr txBox="1"/>
          <p:nvPr/>
        </p:nvSpPr>
        <p:spPr>
          <a:xfrm>
            <a:off x="8564566" y="3701963"/>
            <a:ext cx="3627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Start: </a:t>
            </a:r>
            <a:r>
              <a:rPr lang="en-US" sz="1400" dirty="0"/>
              <a:t>the number to start at</a:t>
            </a:r>
          </a:p>
          <a:p>
            <a:r>
              <a:rPr lang="en-US" sz="1400" dirty="0">
                <a:solidFill>
                  <a:srgbClr val="0432FF"/>
                </a:solidFill>
              </a:rPr>
              <a:t>Stop: </a:t>
            </a:r>
            <a:r>
              <a:rPr lang="en-US" sz="1400" dirty="0"/>
              <a:t>upper bound number, generate up to but do not include</a:t>
            </a:r>
          </a:p>
          <a:p>
            <a:r>
              <a:rPr lang="en-US" sz="1400" dirty="0">
                <a:solidFill>
                  <a:srgbClr val="0432FF"/>
                </a:solidFill>
              </a:rPr>
              <a:t>Step: </a:t>
            </a:r>
            <a:r>
              <a:rPr lang="en-US" sz="1400" dirty="0"/>
              <a:t>Stride. How many numbers to count by(i.e. 2 would be every other number for example)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B9A91-0E75-9546-A78B-91DB72A13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793" y="5131408"/>
            <a:ext cx="20066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96E53E-A6D9-3640-B6A4-E15102AB1A5F}"/>
              </a:ext>
            </a:extLst>
          </p:cNvPr>
          <p:cNvSpPr/>
          <p:nvPr/>
        </p:nvSpPr>
        <p:spPr>
          <a:xfrm>
            <a:off x="9627539" y="5915589"/>
            <a:ext cx="872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 hi</a:t>
            </a:r>
          </a:p>
          <a:p>
            <a:r>
              <a:rPr lang="en-US" sz="1400" dirty="0"/>
              <a:t>4 hi</a:t>
            </a:r>
          </a:p>
          <a:p>
            <a:r>
              <a:rPr lang="en-US" sz="1400" dirty="0"/>
              <a:t>6 hi</a:t>
            </a:r>
          </a:p>
          <a:p>
            <a:r>
              <a:rPr lang="en-US" sz="1400" dirty="0"/>
              <a:t>8 hi</a:t>
            </a:r>
          </a:p>
        </p:txBody>
      </p:sp>
      <p:pic>
        <p:nvPicPr>
          <p:cNvPr id="20" name="Graphic 19" descr="Arrow: U-turn">
            <a:extLst>
              <a:ext uri="{FF2B5EF4-FFF2-40B4-BE49-F238E27FC236}">
                <a16:creationId xmlns:a16="http://schemas.microsoft.com/office/drawing/2014/main" id="{B9ED6BD1-4F5D-274E-B8B4-26A826C0F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1025006" y="5483073"/>
            <a:ext cx="809689" cy="6522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D29EF8-FC8B-9642-9038-09D4E1574C72}"/>
              </a:ext>
            </a:extLst>
          </p:cNvPr>
          <p:cNvSpPr txBox="1"/>
          <p:nvPr/>
        </p:nvSpPr>
        <p:spPr>
          <a:xfrm>
            <a:off x="9018406" y="5659220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123202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D7003-F9DD-2E48-BC15-CD803234B5A2}"/>
              </a:ext>
            </a:extLst>
          </p:cNvPr>
          <p:cNvSpPr txBox="1"/>
          <p:nvPr/>
        </p:nvSpPr>
        <p:spPr>
          <a:xfrm>
            <a:off x="3447611" y="113333"/>
            <a:ext cx="44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Using different objects with a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2450-70CB-9F43-B832-8E4845F8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92200"/>
            <a:ext cx="30988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DA898-70B2-024F-B3EF-11955ABCAF7F}"/>
              </a:ext>
            </a:extLst>
          </p:cNvPr>
          <p:cNvSpPr txBox="1"/>
          <p:nvPr/>
        </p:nvSpPr>
        <p:spPr>
          <a:xfrm>
            <a:off x="254000" y="609665"/>
            <a:ext cx="31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list of  tuples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3977-8FD0-D14C-90D7-A41681BA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028156"/>
            <a:ext cx="66040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4AC1C-9F6B-3741-B4BE-2C8C53C746D5}"/>
              </a:ext>
            </a:extLst>
          </p:cNvPr>
          <p:cNvSpPr txBox="1"/>
          <p:nvPr/>
        </p:nvSpPr>
        <p:spPr>
          <a:xfrm>
            <a:off x="4673600" y="602766"/>
            <a:ext cx="31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sequence of  tuples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30567-1CE6-DB4C-AE73-A652DA326BDA}"/>
              </a:ext>
            </a:extLst>
          </p:cNvPr>
          <p:cNvSpPr/>
          <p:nvPr/>
        </p:nvSpPr>
        <p:spPr>
          <a:xfrm>
            <a:off x="7975600" y="3199824"/>
            <a:ext cx="3547281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&lt;class 'tuple'&gt;</a:t>
            </a:r>
          </a:p>
          <a:p>
            <a:r>
              <a:rPr lang="en-US" sz="1400" dirty="0"/>
              <a:t>Tuples zero position:  Rosie</a:t>
            </a:r>
          </a:p>
          <a:p>
            <a:r>
              <a:rPr lang="en-US" sz="1400" dirty="0"/>
              <a:t>Tuples one position:  dog</a:t>
            </a:r>
          </a:p>
          <a:p>
            <a:r>
              <a:rPr lang="en-US" sz="1400" dirty="0"/>
              <a:t>Tuples two position:  beautiful</a:t>
            </a:r>
          </a:p>
          <a:p>
            <a:r>
              <a:rPr lang="en-US" sz="1400" dirty="0"/>
              <a:t>Tuples zero position:  Chihuahua</a:t>
            </a:r>
          </a:p>
          <a:p>
            <a:r>
              <a:rPr lang="en-US" sz="1400" dirty="0"/>
              <a:t>Tuples one position:  black/brown</a:t>
            </a:r>
          </a:p>
          <a:p>
            <a:r>
              <a:rPr lang="en-US" sz="1400" dirty="0"/>
              <a:t>Tuples two position:  killer</a:t>
            </a:r>
          </a:p>
          <a:p>
            <a:r>
              <a:rPr lang="en-US" sz="1400" dirty="0"/>
              <a:t>&gt;&gt;&gt; </a:t>
            </a:r>
          </a:p>
        </p:txBody>
      </p:sp>
      <p:pic>
        <p:nvPicPr>
          <p:cNvPr id="10" name="Graphic 9" descr="Arrow: Slight curve">
            <a:extLst>
              <a:ext uri="{FF2B5EF4-FFF2-40B4-BE49-F238E27FC236}">
                <a16:creationId xmlns:a16="http://schemas.microsoft.com/office/drawing/2014/main" id="{3F63F0D8-5D97-5B47-8A1B-203D5F70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720445" y="2525668"/>
            <a:ext cx="737624" cy="737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9497-CD4B-9243-A454-6CB0B16581C2}"/>
              </a:ext>
            </a:extLst>
          </p:cNvPr>
          <p:cNvSpPr txBox="1"/>
          <p:nvPr/>
        </p:nvSpPr>
        <p:spPr>
          <a:xfrm>
            <a:off x="254000" y="3199824"/>
            <a:ext cx="2082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&lt;class 'list'&gt;</a:t>
            </a:r>
          </a:p>
          <a:p>
            <a:r>
              <a:rPr lang="en-US" sz="1400" dirty="0"/>
              <a:t>1 2 3</a:t>
            </a:r>
          </a:p>
          <a:p>
            <a:r>
              <a:rPr lang="en-US" sz="1400" dirty="0"/>
              <a:t>3 4 3</a:t>
            </a:r>
          </a:p>
          <a:p>
            <a:r>
              <a:rPr lang="en-US" sz="1400" dirty="0"/>
              <a:t>5 6 3</a:t>
            </a:r>
          </a:p>
          <a:p>
            <a:r>
              <a:rPr lang="en-US" sz="1400" dirty="0"/>
              <a:t>&gt;&gt;&gt; </a:t>
            </a:r>
          </a:p>
        </p:txBody>
      </p:sp>
      <p:pic>
        <p:nvPicPr>
          <p:cNvPr id="12" name="Graphic 11" descr="Arrow: Slight curve">
            <a:extLst>
              <a:ext uri="{FF2B5EF4-FFF2-40B4-BE49-F238E27FC236}">
                <a16:creationId xmlns:a16="http://schemas.microsoft.com/office/drawing/2014/main" id="{D01DE353-9A63-D847-BDE5-E9EA87B39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67276" y="2444750"/>
            <a:ext cx="647124" cy="64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64DA0-2982-BE4F-B411-C4757BAED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600" y="5264694"/>
            <a:ext cx="67056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DE4CC5-39C5-F045-8472-71FC26694C96}"/>
              </a:ext>
            </a:extLst>
          </p:cNvPr>
          <p:cNvSpPr/>
          <p:nvPr/>
        </p:nvSpPr>
        <p:spPr>
          <a:xfrm>
            <a:off x="2921000" y="3469471"/>
            <a:ext cx="483471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&lt;class 'tuple'&gt;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em</a:t>
            </a:r>
            <a:r>
              <a:rPr lang="en-US" sz="1400" dirty="0"/>
              <a:t> all together:  ('Rosie', 'dog', 'beautiful')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em</a:t>
            </a:r>
            <a:r>
              <a:rPr lang="en-US" sz="1400" dirty="0"/>
              <a:t> all together:  ('Chihuahua', 'black/brown', 'killer')</a:t>
            </a:r>
          </a:p>
          <a:p>
            <a:r>
              <a:rPr lang="en-US" sz="1400" dirty="0"/>
              <a:t>&gt;&gt;&gt; </a:t>
            </a:r>
          </a:p>
        </p:txBody>
      </p:sp>
      <p:pic>
        <p:nvPicPr>
          <p:cNvPr id="15" name="Graphic 14" descr="Arrow: Slight curve">
            <a:extLst>
              <a:ext uri="{FF2B5EF4-FFF2-40B4-BE49-F238E27FC236}">
                <a16:creationId xmlns:a16="http://schemas.microsoft.com/office/drawing/2014/main" id="{3C4B6CFB-439C-7C48-A186-40CA19FB3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01688">
            <a:off x="5901593" y="4496493"/>
            <a:ext cx="737624" cy="7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D7003-F9DD-2E48-BC15-CD803234B5A2}"/>
              </a:ext>
            </a:extLst>
          </p:cNvPr>
          <p:cNvSpPr txBox="1"/>
          <p:nvPr/>
        </p:nvSpPr>
        <p:spPr>
          <a:xfrm>
            <a:off x="3447611" y="113333"/>
            <a:ext cx="62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Using different objects with a for loop (page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DA898-70B2-024F-B3EF-11955ABCAF7F}"/>
              </a:ext>
            </a:extLst>
          </p:cNvPr>
          <p:cNvSpPr txBox="1"/>
          <p:nvPr/>
        </p:nvSpPr>
        <p:spPr>
          <a:xfrm>
            <a:off x="952500" y="523280"/>
            <a:ext cx="31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dictionary</a:t>
            </a:r>
          </a:p>
        </p:txBody>
      </p:sp>
      <p:pic>
        <p:nvPicPr>
          <p:cNvPr id="12" name="Graphic 11" descr="Arrow: Slight curve">
            <a:extLst>
              <a:ext uri="{FF2B5EF4-FFF2-40B4-BE49-F238E27FC236}">
                <a16:creationId xmlns:a16="http://schemas.microsoft.com/office/drawing/2014/main" id="{D01DE353-9A63-D847-BDE5-E9EA87B3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38200" y="2292249"/>
            <a:ext cx="647124" cy="6471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B34D60-7EAE-F742-BF5E-D03664B8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943452"/>
            <a:ext cx="72009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BD86B-8AB3-C341-8BE9-7B943AE9B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05" y="3208671"/>
            <a:ext cx="33274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39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D7003-F9DD-2E48-BC15-CD803234B5A2}"/>
              </a:ext>
            </a:extLst>
          </p:cNvPr>
          <p:cNvSpPr txBox="1"/>
          <p:nvPr/>
        </p:nvSpPr>
        <p:spPr>
          <a:xfrm>
            <a:off x="3447611" y="113333"/>
            <a:ext cx="62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Nested For Loops</a:t>
            </a:r>
          </a:p>
        </p:txBody>
      </p:sp>
      <p:pic>
        <p:nvPicPr>
          <p:cNvPr id="12" name="Graphic 11" descr="Arrow: Slight curve">
            <a:extLst>
              <a:ext uri="{FF2B5EF4-FFF2-40B4-BE49-F238E27FC236}">
                <a16:creationId xmlns:a16="http://schemas.microsoft.com/office/drawing/2014/main" id="{D01DE353-9A63-D847-BDE5-E9EA87B3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333500" y="3549939"/>
            <a:ext cx="647124" cy="647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4FD72-8F08-264E-812B-AFB4CFD02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1" y="628362"/>
            <a:ext cx="5295900" cy="267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BE5FC-FE23-2D44-9037-3D336438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61" y="4648200"/>
            <a:ext cx="29845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BD7F-EC0C-8849-8794-F565234D4A3A}"/>
              </a:ext>
            </a:extLst>
          </p:cNvPr>
          <p:cNvSpPr txBox="1"/>
          <p:nvPr/>
        </p:nvSpPr>
        <p:spPr>
          <a:xfrm>
            <a:off x="466612" y="4285051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2E672-BB11-BB40-A35D-C3547A2A1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345" y="4489450"/>
            <a:ext cx="30734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9CFF4-4E95-3B41-893D-D90860A99FEA}"/>
              </a:ext>
            </a:extLst>
          </p:cNvPr>
          <p:cNvSpPr txBox="1"/>
          <p:nvPr/>
        </p:nvSpPr>
        <p:spPr>
          <a:xfrm>
            <a:off x="3770162" y="4000099"/>
            <a:ext cx="562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 more concise and efficient way to get the same thing 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54F33-116B-244A-A9B8-70BADEEC2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284" y="4592828"/>
            <a:ext cx="24892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phic 12" descr="Arrow: Slight curve">
            <a:extLst>
              <a:ext uri="{FF2B5EF4-FFF2-40B4-BE49-F238E27FC236}">
                <a16:creationId xmlns:a16="http://schemas.microsoft.com/office/drawing/2014/main" id="{638E6D4C-96E5-5C42-82FD-4080B773D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9380" y="4796888"/>
            <a:ext cx="647124" cy="6471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C8F4E1-5BA1-6743-B5EC-4CD2EED49B4C}"/>
              </a:ext>
            </a:extLst>
          </p:cNvPr>
          <p:cNvSpPr txBox="1"/>
          <p:nvPr/>
        </p:nvSpPr>
        <p:spPr>
          <a:xfrm>
            <a:off x="9233891" y="4216402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3D94F-6A2F-2B47-9D2B-C4A8441DFA9D}"/>
              </a:ext>
            </a:extLst>
          </p:cNvPr>
          <p:cNvSpPr txBox="1"/>
          <p:nvPr/>
        </p:nvSpPr>
        <p:spPr>
          <a:xfrm>
            <a:off x="6559135" y="510350"/>
            <a:ext cx="44085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code checks to see how many items from </a:t>
            </a:r>
            <a:r>
              <a:rPr lang="en-US" sz="1400" b="1" dirty="0">
                <a:solidFill>
                  <a:srgbClr val="0432FF"/>
                </a:solidFill>
              </a:rPr>
              <a:t>list1 </a:t>
            </a:r>
            <a:r>
              <a:rPr lang="en-US" sz="1400" dirty="0"/>
              <a:t>are also in </a:t>
            </a:r>
            <a:r>
              <a:rPr lang="en-US" sz="1400" b="1" dirty="0">
                <a:solidFill>
                  <a:srgbClr val="0432FF"/>
                </a:solidFill>
              </a:rPr>
              <a:t>list2.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C00000"/>
                </a:solidFill>
              </a:rPr>
              <a:t>Note</a:t>
            </a:r>
            <a:r>
              <a:rPr lang="en-US" sz="1400" dirty="0">
                <a:solidFill>
                  <a:srgbClr val="C00000"/>
                </a:solidFill>
              </a:rPr>
              <a:t>: </a:t>
            </a:r>
            <a:r>
              <a:rPr lang="en-US" sz="1400" dirty="0"/>
              <a:t>does not check how many items from </a:t>
            </a:r>
            <a:r>
              <a:rPr lang="en-US" sz="1400" b="1" i="1" dirty="0"/>
              <a:t>list2</a:t>
            </a:r>
            <a:r>
              <a:rPr lang="en-US" sz="1400" dirty="0"/>
              <a:t> are in </a:t>
            </a:r>
            <a:r>
              <a:rPr lang="en-US" sz="1400" b="1" i="1" dirty="0"/>
              <a:t>list1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rgbClr val="C00000"/>
                </a:solidFill>
              </a:rPr>
              <a:t>Item1</a:t>
            </a:r>
            <a:r>
              <a:rPr lang="en-US" sz="1400" dirty="0"/>
              <a:t> is our iterator for list1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rgbClr val="C00000"/>
                </a:solidFill>
              </a:rPr>
              <a:t>Item2</a:t>
            </a:r>
            <a:r>
              <a:rPr lang="en-US" sz="1400" dirty="0"/>
              <a:t> is our iterator for list2</a:t>
            </a:r>
          </a:p>
        </p:txBody>
      </p:sp>
    </p:spTree>
    <p:extLst>
      <p:ext uri="{BB962C8B-B14F-4D97-AF65-F5344CB8AC3E}">
        <p14:creationId xmlns:p14="http://schemas.microsoft.com/office/powerpoint/2010/main" val="105628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51F64-FF59-FB4C-A4E6-717743CD6839}"/>
              </a:ext>
            </a:extLst>
          </p:cNvPr>
          <p:cNvSpPr txBox="1"/>
          <p:nvPr/>
        </p:nvSpPr>
        <p:spPr>
          <a:xfrm>
            <a:off x="2622111" y="0"/>
            <a:ext cx="627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432FF"/>
                </a:solidFill>
              </a:rPr>
              <a:t>Create a Password Generator -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F7BF8-E971-A942-8FF3-0BDA0B068CD8}"/>
              </a:ext>
            </a:extLst>
          </p:cNvPr>
          <p:cNvSpPr txBox="1"/>
          <p:nvPr/>
        </p:nvSpPr>
        <p:spPr>
          <a:xfrm>
            <a:off x="863600" y="685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Objective: </a:t>
            </a:r>
            <a:r>
              <a:rPr lang="en-US" sz="1600" dirty="0"/>
              <a:t>Create a 12-character password from the following string </a:t>
            </a:r>
            <a:r>
              <a:rPr lang="en-US" sz="1600" b="1" dirty="0">
                <a:solidFill>
                  <a:srgbClr val="0432FF"/>
                </a:solidFill>
              </a:rPr>
              <a:t>"Python3!Great” </a:t>
            </a:r>
            <a:r>
              <a:rPr lang="en-US" sz="1600" dirty="0"/>
              <a:t>that has the following properties: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Must use exactly 12 characters</a:t>
            </a:r>
          </a:p>
          <a:p>
            <a:pPr marL="342900" indent="-342900">
              <a:buAutoNum type="arabicPeriod"/>
            </a:pPr>
            <a:r>
              <a:rPr lang="en-US" sz="1600" dirty="0"/>
              <a:t>Must contain both the 3 and the !</a:t>
            </a:r>
          </a:p>
          <a:p>
            <a:pPr marL="342900" indent="-342900">
              <a:buAutoNum type="arabicPeriod"/>
            </a:pPr>
            <a:r>
              <a:rPr lang="en-US" sz="1600" dirty="0"/>
              <a:t>Must not be able to read either the word, “Python” or  “Great”  (like we can now.)</a:t>
            </a:r>
          </a:p>
          <a:p>
            <a:pPr marL="342900" indent="-342900">
              <a:buAutoNum type="arabicPeriod"/>
            </a:pPr>
            <a:r>
              <a:rPr lang="en-US" sz="1600" dirty="0"/>
              <a:t>Must have at least one  of the capital letters </a:t>
            </a:r>
          </a:p>
          <a:p>
            <a:pPr marL="342900" indent="-342900">
              <a:buAutoNum type="arabicPeriod"/>
            </a:pPr>
            <a:r>
              <a:rPr lang="en-US" sz="1600" dirty="0"/>
              <a:t>Must use a for loop to create the password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C5DCB0BC-1BA2-2F40-8D18-3BB937D5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011" y="-41375"/>
            <a:ext cx="629089" cy="629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1F3E7-303A-ED4B-B681-34143FE315D5}"/>
              </a:ext>
            </a:extLst>
          </p:cNvPr>
          <p:cNvSpPr txBox="1"/>
          <p:nvPr/>
        </p:nvSpPr>
        <p:spPr>
          <a:xfrm>
            <a:off x="965200" y="3543300"/>
            <a:ext cx="8712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Things to think about: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ensure you have exactly 12 characters. There are 13 in the string above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make sure we are not able to read the words ‘Python’ or ‘Great’ as we see them now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make sure we include both the ‘3’ and the ‘!’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4039-0266-2149-89AB-EC28B021582F}"/>
              </a:ext>
            </a:extLst>
          </p:cNvPr>
          <p:cNvSpPr txBox="1"/>
          <p:nvPr/>
        </p:nvSpPr>
        <p:spPr>
          <a:xfrm>
            <a:off x="2653861" y="5508248"/>
            <a:ext cx="7150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to solve it and then go to the next slide for the solution</a:t>
            </a:r>
          </a:p>
        </p:txBody>
      </p:sp>
    </p:spTree>
    <p:extLst>
      <p:ext uri="{BB962C8B-B14F-4D97-AF65-F5344CB8AC3E}">
        <p14:creationId xmlns:p14="http://schemas.microsoft.com/office/powerpoint/2010/main" val="35046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51F64-FF59-FB4C-A4E6-717743CD6839}"/>
              </a:ext>
            </a:extLst>
          </p:cNvPr>
          <p:cNvSpPr txBox="1"/>
          <p:nvPr/>
        </p:nvSpPr>
        <p:spPr>
          <a:xfrm>
            <a:off x="2622111" y="0"/>
            <a:ext cx="627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432FF"/>
                </a:solidFill>
              </a:rPr>
              <a:t>Create a Password Generator - Solution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C5DCB0BC-1BA2-2F40-8D18-3BB937D5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011" y="-41375"/>
            <a:ext cx="629089" cy="629089"/>
          </a:xfrm>
          <a:prstGeom prst="rect">
            <a:avLst/>
          </a:prstGeom>
        </p:spPr>
      </p:pic>
      <p:pic>
        <p:nvPicPr>
          <p:cNvPr id="9" name="Graphic 8" descr="Arrow: Slight curve">
            <a:extLst>
              <a:ext uri="{FF2B5EF4-FFF2-40B4-BE49-F238E27FC236}">
                <a16:creationId xmlns:a16="http://schemas.microsoft.com/office/drawing/2014/main" id="{D4FBA3F8-D60A-BF4B-83A9-A4E52E586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6000" y="4000728"/>
            <a:ext cx="647124" cy="647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E9587-9673-594C-8CB2-EE068C972FA9}"/>
              </a:ext>
            </a:extLst>
          </p:cNvPr>
          <p:cNvSpPr txBox="1"/>
          <p:nvPr/>
        </p:nvSpPr>
        <p:spPr>
          <a:xfrm>
            <a:off x="326912" y="4915275"/>
            <a:ext cx="17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Code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C3959-B4B4-6144-9CD3-51592E6F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12" y="1054100"/>
            <a:ext cx="3147834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908223-64B7-2242-B477-99A48561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00" y="5490475"/>
            <a:ext cx="1346200" cy="52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DB173-94EC-4B4A-9DF4-183A33C41798}"/>
              </a:ext>
            </a:extLst>
          </p:cNvPr>
          <p:cNvSpPr txBox="1"/>
          <p:nvPr/>
        </p:nvSpPr>
        <p:spPr>
          <a:xfrm>
            <a:off x="5919935" y="715546"/>
            <a:ext cx="581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my_string</a:t>
            </a:r>
            <a:r>
              <a:rPr lang="en-US" sz="1600" dirty="0"/>
              <a:t>” is the string this assignment required us to use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1A24E-F1FD-1B4C-8FD8-051A816A8947}"/>
              </a:ext>
            </a:extLst>
          </p:cNvPr>
          <p:cNvSpPr/>
          <p:nvPr/>
        </p:nvSpPr>
        <p:spPr>
          <a:xfrm>
            <a:off x="5550753" y="785969"/>
            <a:ext cx="210065" cy="1977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7EEE0-1F57-C641-BF42-D7DEAEA3F7F6}"/>
              </a:ext>
            </a:extLst>
          </p:cNvPr>
          <p:cNvSpPr/>
          <p:nvPr/>
        </p:nvSpPr>
        <p:spPr>
          <a:xfrm>
            <a:off x="3340100" y="1132401"/>
            <a:ext cx="210065" cy="1977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29A8B-2E5D-1246-8D68-68362FF42059}"/>
              </a:ext>
            </a:extLst>
          </p:cNvPr>
          <p:cNvSpPr/>
          <p:nvPr/>
        </p:nvSpPr>
        <p:spPr>
          <a:xfrm>
            <a:off x="5550753" y="1205069"/>
            <a:ext cx="210065" cy="1977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7E0D24-9EA4-3746-A313-12B98B4F0850}"/>
              </a:ext>
            </a:extLst>
          </p:cNvPr>
          <p:cNvSpPr/>
          <p:nvPr/>
        </p:nvSpPr>
        <p:spPr>
          <a:xfrm>
            <a:off x="1900829" y="1392654"/>
            <a:ext cx="210065" cy="1977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D51AB-EB04-504E-98C2-6720CE252EFA}"/>
              </a:ext>
            </a:extLst>
          </p:cNvPr>
          <p:cNvSpPr txBox="1"/>
          <p:nvPr/>
        </p:nvSpPr>
        <p:spPr>
          <a:xfrm>
            <a:off x="5919935" y="1134646"/>
            <a:ext cx="546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“password” is an empty string that we will use for the generation of our password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9C9CC2-B9E8-D54B-82C1-34A108BEE4B9}"/>
              </a:ext>
            </a:extLst>
          </p:cNvPr>
          <p:cNvSpPr/>
          <p:nvPr/>
        </p:nvSpPr>
        <p:spPr>
          <a:xfrm>
            <a:off x="2412046" y="1666733"/>
            <a:ext cx="210065" cy="1977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4218ED-41C2-EC46-85A7-6D38425002A7}"/>
              </a:ext>
            </a:extLst>
          </p:cNvPr>
          <p:cNvSpPr/>
          <p:nvPr/>
        </p:nvSpPr>
        <p:spPr>
          <a:xfrm>
            <a:off x="5550753" y="1825938"/>
            <a:ext cx="210065" cy="1977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2E770-6013-BD4C-AD11-DAC5F677B762}"/>
              </a:ext>
            </a:extLst>
          </p:cNvPr>
          <p:cNvSpPr txBox="1"/>
          <p:nvPr/>
        </p:nvSpPr>
        <p:spPr>
          <a:xfrm>
            <a:off x="5919935" y="1736298"/>
            <a:ext cx="581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applying ‘[::-1]’ , we reverse our initial string “</a:t>
            </a:r>
            <a:r>
              <a:rPr lang="en-US" sz="1600" dirty="0" err="1"/>
              <a:t>my_string</a:t>
            </a:r>
            <a:r>
              <a:rPr lang="en-US" sz="1600" dirty="0"/>
              <a:t>”. This is the first way in which we ensure that we can’t read the words in our initial string anymore.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4B21A3-CDCD-C84C-9832-717CDC9B423B}"/>
              </a:ext>
            </a:extLst>
          </p:cNvPr>
          <p:cNvSpPr/>
          <p:nvPr/>
        </p:nvSpPr>
        <p:spPr>
          <a:xfrm>
            <a:off x="2622111" y="2255229"/>
            <a:ext cx="210065" cy="1977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AEFE7B-D6B9-4443-988F-456F05EFF90A}"/>
              </a:ext>
            </a:extLst>
          </p:cNvPr>
          <p:cNvSpPr/>
          <p:nvPr/>
        </p:nvSpPr>
        <p:spPr>
          <a:xfrm>
            <a:off x="5550753" y="2646662"/>
            <a:ext cx="210065" cy="1977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506BA-ECE4-4243-BE95-D603D048597E}"/>
              </a:ext>
            </a:extLst>
          </p:cNvPr>
          <p:cNvSpPr txBox="1"/>
          <p:nvPr/>
        </p:nvSpPr>
        <p:spPr>
          <a:xfrm>
            <a:off x="5919935" y="2584172"/>
            <a:ext cx="546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is the header of our </a:t>
            </a:r>
            <a:r>
              <a:rPr lang="en-US" sz="1600" b="1" i="1" dirty="0"/>
              <a:t>for</a:t>
            </a:r>
            <a:r>
              <a:rPr lang="en-US" sz="1600" dirty="0"/>
              <a:t> loop.  We use the range function with the length function against our reversed string. This ensures we will iterate 13 times, the length of our string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44DA07-6120-914E-A3B5-34973A2E4A4C}"/>
              </a:ext>
            </a:extLst>
          </p:cNvPr>
          <p:cNvSpPr/>
          <p:nvPr/>
        </p:nvSpPr>
        <p:spPr>
          <a:xfrm>
            <a:off x="2920522" y="2554250"/>
            <a:ext cx="210065" cy="1977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623A9C-18DB-1A42-A9B7-C6DF0758CA28}"/>
              </a:ext>
            </a:extLst>
          </p:cNvPr>
          <p:cNvSpPr/>
          <p:nvPr/>
        </p:nvSpPr>
        <p:spPr>
          <a:xfrm>
            <a:off x="5550753" y="3716979"/>
            <a:ext cx="210065" cy="1977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DF812-DC00-3D46-950F-AB68C20C9F58}"/>
              </a:ext>
            </a:extLst>
          </p:cNvPr>
          <p:cNvSpPr txBox="1"/>
          <p:nvPr/>
        </p:nvSpPr>
        <p:spPr>
          <a:xfrm>
            <a:off x="5919935" y="3637002"/>
            <a:ext cx="581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slicing technique changes the order of our string such that we add the the front of the string to its end. And beyond this we also use a stride of 2, which means it skips every other letter.  This keeps changing as we iterate over our string. This further jumbles our string.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8E1EB5-1ACF-9B41-9949-97D89BB4134A}"/>
              </a:ext>
            </a:extLst>
          </p:cNvPr>
          <p:cNvSpPr/>
          <p:nvPr/>
        </p:nvSpPr>
        <p:spPr>
          <a:xfrm>
            <a:off x="3398953" y="2869747"/>
            <a:ext cx="210065" cy="19770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8F1476-0202-424C-8DAD-25B9FB5910A6}"/>
              </a:ext>
            </a:extLst>
          </p:cNvPr>
          <p:cNvSpPr/>
          <p:nvPr/>
        </p:nvSpPr>
        <p:spPr>
          <a:xfrm>
            <a:off x="5550752" y="4933208"/>
            <a:ext cx="210065" cy="19770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B96C3-F8DE-A943-8619-3876ED5C50F7}"/>
              </a:ext>
            </a:extLst>
          </p:cNvPr>
          <p:cNvSpPr txBox="1"/>
          <p:nvPr/>
        </p:nvSpPr>
        <p:spPr>
          <a:xfrm>
            <a:off x="5919935" y="4922716"/>
            <a:ext cx="546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adds our rearranged string to the password string each time we loop.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4A463F-01AB-0A40-9C97-93C30A35355B}"/>
              </a:ext>
            </a:extLst>
          </p:cNvPr>
          <p:cNvSpPr/>
          <p:nvPr/>
        </p:nvSpPr>
        <p:spPr>
          <a:xfrm>
            <a:off x="5548463" y="5592648"/>
            <a:ext cx="210065" cy="1977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C84358-323D-2E40-A901-A3FC6AD6FC6A}"/>
              </a:ext>
            </a:extLst>
          </p:cNvPr>
          <p:cNvSpPr/>
          <p:nvPr/>
        </p:nvSpPr>
        <p:spPr>
          <a:xfrm>
            <a:off x="2261639" y="3330146"/>
            <a:ext cx="210065" cy="1977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30EF05-CB7E-694E-80DC-CC979EBCD9B4}"/>
              </a:ext>
            </a:extLst>
          </p:cNvPr>
          <p:cNvSpPr txBox="1"/>
          <p:nvPr/>
        </p:nvSpPr>
        <p:spPr>
          <a:xfrm>
            <a:off x="5919935" y="5490475"/>
            <a:ext cx="607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slice of our newly created password string keeps it to 12 characters by taking 0 to 12 characters of the newly formed password. By the end “password” would be far longer than that (128 characters in fact). I could have sliced any 12 characters as long as I met the requirements of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24665793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1354</TotalTime>
  <Words>1274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Python – For Loops</vt:lpstr>
      <vt:lpstr>What are For Loops in Python?</vt:lpstr>
      <vt:lpstr>A simple For  loop</vt:lpstr>
      <vt:lpstr>A second For Loop Example Using the Range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For Loops</dc:title>
  <dc:creator>Claudia Acerra</dc:creator>
  <cp:lastModifiedBy>Claudia Acerra</cp:lastModifiedBy>
  <cp:revision>37</cp:revision>
  <dcterms:created xsi:type="dcterms:W3CDTF">2018-12-25T19:38:22Z</dcterms:created>
  <dcterms:modified xsi:type="dcterms:W3CDTF">2018-12-26T18:12:42Z</dcterms:modified>
</cp:coreProperties>
</file>