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3" r:id="rId6"/>
    <p:sldId id="264" r:id="rId7"/>
    <p:sldId id="267" r:id="rId8"/>
    <p:sldId id="268" r:id="rId9"/>
    <p:sldId id="265" r:id="rId10"/>
    <p:sldId id="266"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1/5/19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1/5/19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1/5/19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1/5/19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1/5/19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tiff"/><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7.xml"/><Relationship Id="rId4" Type="http://schemas.openxmlformats.org/officeDocument/2006/relationships/image" Target="../media/image16.tiff"/></Relationships>
</file>

<file path=ppt/slides/_rels/slide9.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Files - Reading and Writing</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30687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9A6DDD-0983-D341-B79C-B8E63FE4B655}"/>
              </a:ext>
            </a:extLst>
          </p:cNvPr>
          <p:cNvSpPr txBox="1"/>
          <p:nvPr/>
        </p:nvSpPr>
        <p:spPr>
          <a:xfrm>
            <a:off x="1692873" y="685"/>
            <a:ext cx="9316995" cy="369332"/>
          </a:xfrm>
          <a:prstGeom prst="rect">
            <a:avLst/>
          </a:prstGeom>
          <a:noFill/>
        </p:spPr>
        <p:txBody>
          <a:bodyPr wrap="square" rtlCol="0">
            <a:spAutoFit/>
          </a:bodyPr>
          <a:lstStyle/>
          <a:p>
            <a:r>
              <a:rPr lang="en-US" dirty="0"/>
              <a:t> A Final Exercise With Files and Some Other Things We’ve Learned So far</a:t>
            </a:r>
          </a:p>
        </p:txBody>
      </p:sp>
      <p:sp>
        <p:nvSpPr>
          <p:cNvPr id="5" name="TextBox 4">
            <a:extLst>
              <a:ext uri="{FF2B5EF4-FFF2-40B4-BE49-F238E27FC236}">
                <a16:creationId xmlns:a16="http://schemas.microsoft.com/office/drawing/2014/main" id="{9603142B-8796-724B-88D1-B9673962D5B4}"/>
              </a:ext>
            </a:extLst>
          </p:cNvPr>
          <p:cNvSpPr txBox="1"/>
          <p:nvPr/>
        </p:nvSpPr>
        <p:spPr>
          <a:xfrm>
            <a:off x="195128" y="320825"/>
            <a:ext cx="11203462" cy="769441"/>
          </a:xfrm>
          <a:prstGeom prst="rect">
            <a:avLst/>
          </a:prstGeom>
          <a:noFill/>
        </p:spPr>
        <p:txBody>
          <a:bodyPr wrap="square" rtlCol="0">
            <a:spAutoFit/>
          </a:bodyPr>
          <a:lstStyle/>
          <a:p>
            <a:r>
              <a:rPr lang="en-US" sz="1600" dirty="0">
                <a:solidFill>
                  <a:srgbClr val="0432FF"/>
                </a:solidFill>
              </a:rPr>
              <a:t>Objective: </a:t>
            </a:r>
            <a:r>
              <a:rPr lang="en-US" sz="1600" dirty="0"/>
              <a:t>Read through a file and:</a:t>
            </a:r>
          </a:p>
          <a:p>
            <a:pPr marL="800100" lvl="1" indent="-342900">
              <a:buAutoNum type="arabicPeriod"/>
            </a:pPr>
            <a:r>
              <a:rPr lang="en-US" sz="1400" dirty="0"/>
              <a:t>Count the number of sentences and</a:t>
            </a:r>
          </a:p>
          <a:p>
            <a:pPr marL="800100" lvl="1" indent="-342900">
              <a:buAutoNum type="arabicPeriod"/>
            </a:pPr>
            <a:r>
              <a:rPr lang="en-US" sz="1400" dirty="0"/>
              <a:t>Put each file on its own line in a clear way and indicate each sentence number in the print out</a:t>
            </a:r>
          </a:p>
        </p:txBody>
      </p:sp>
      <p:pic>
        <p:nvPicPr>
          <p:cNvPr id="6" name="Picture 5">
            <a:extLst>
              <a:ext uri="{FF2B5EF4-FFF2-40B4-BE49-F238E27FC236}">
                <a16:creationId xmlns:a16="http://schemas.microsoft.com/office/drawing/2014/main" id="{5464578C-2107-5C4B-A690-340A9A6B55E7}"/>
              </a:ext>
            </a:extLst>
          </p:cNvPr>
          <p:cNvPicPr>
            <a:picLocks noChangeAspect="1"/>
          </p:cNvPicPr>
          <p:nvPr/>
        </p:nvPicPr>
        <p:blipFill>
          <a:blip r:embed="rId2"/>
          <a:stretch>
            <a:fillRect/>
          </a:stretch>
        </p:blipFill>
        <p:spPr>
          <a:xfrm>
            <a:off x="129392" y="1216997"/>
            <a:ext cx="3568700" cy="4140200"/>
          </a:xfrm>
          <a:prstGeom prst="rect">
            <a:avLst/>
          </a:prstGeom>
          <a:ln>
            <a:solidFill>
              <a:schemeClr val="tx1"/>
            </a:solidFill>
          </a:ln>
        </p:spPr>
      </p:pic>
      <p:pic>
        <p:nvPicPr>
          <p:cNvPr id="7" name="Picture 6">
            <a:extLst>
              <a:ext uri="{FF2B5EF4-FFF2-40B4-BE49-F238E27FC236}">
                <a16:creationId xmlns:a16="http://schemas.microsoft.com/office/drawing/2014/main" id="{BD64B92C-3197-A44F-BF33-13B114DD5748}"/>
              </a:ext>
            </a:extLst>
          </p:cNvPr>
          <p:cNvPicPr>
            <a:picLocks noChangeAspect="1"/>
          </p:cNvPicPr>
          <p:nvPr/>
        </p:nvPicPr>
        <p:blipFill>
          <a:blip r:embed="rId3"/>
          <a:stretch>
            <a:fillRect/>
          </a:stretch>
        </p:blipFill>
        <p:spPr>
          <a:xfrm>
            <a:off x="3908157" y="1223895"/>
            <a:ext cx="7510682" cy="2780550"/>
          </a:xfrm>
          <a:prstGeom prst="rect">
            <a:avLst/>
          </a:prstGeom>
          <a:ln>
            <a:solidFill>
              <a:schemeClr val="tx1"/>
            </a:solidFill>
          </a:ln>
        </p:spPr>
      </p:pic>
      <p:sp>
        <p:nvSpPr>
          <p:cNvPr id="8" name="TextBox 7">
            <a:extLst>
              <a:ext uri="{FF2B5EF4-FFF2-40B4-BE49-F238E27FC236}">
                <a16:creationId xmlns:a16="http://schemas.microsoft.com/office/drawing/2014/main" id="{643554D3-1F2B-9347-BE6B-AB132C0C9B0C}"/>
              </a:ext>
            </a:extLst>
          </p:cNvPr>
          <p:cNvSpPr txBox="1"/>
          <p:nvPr/>
        </p:nvSpPr>
        <p:spPr>
          <a:xfrm>
            <a:off x="3937338" y="4027326"/>
            <a:ext cx="5548183" cy="276999"/>
          </a:xfrm>
          <a:prstGeom prst="rect">
            <a:avLst/>
          </a:prstGeom>
          <a:noFill/>
        </p:spPr>
        <p:txBody>
          <a:bodyPr wrap="square" rtlCol="0">
            <a:spAutoFit/>
          </a:bodyPr>
          <a:lstStyle/>
          <a:p>
            <a:r>
              <a:rPr lang="en-US" sz="1200" dirty="0"/>
              <a:t>Import </a:t>
            </a:r>
            <a:r>
              <a:rPr lang="en-US" sz="1200" dirty="0">
                <a:solidFill>
                  <a:srgbClr val="0432FF"/>
                </a:solidFill>
              </a:rPr>
              <a:t>re</a:t>
            </a:r>
            <a:r>
              <a:rPr lang="en-US" sz="1200" dirty="0"/>
              <a:t> to use regular expressions</a:t>
            </a:r>
          </a:p>
        </p:txBody>
      </p:sp>
      <p:sp>
        <p:nvSpPr>
          <p:cNvPr id="9" name="Oval 8">
            <a:extLst>
              <a:ext uri="{FF2B5EF4-FFF2-40B4-BE49-F238E27FC236}">
                <a16:creationId xmlns:a16="http://schemas.microsoft.com/office/drawing/2014/main" id="{FB476EAF-ACEB-B24B-88FF-798BDF5B3C7D}"/>
              </a:ext>
            </a:extLst>
          </p:cNvPr>
          <p:cNvSpPr/>
          <p:nvPr/>
        </p:nvSpPr>
        <p:spPr>
          <a:xfrm>
            <a:off x="3698092" y="4331456"/>
            <a:ext cx="210065" cy="18535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10" name="Oval 9">
            <a:extLst>
              <a:ext uri="{FF2B5EF4-FFF2-40B4-BE49-F238E27FC236}">
                <a16:creationId xmlns:a16="http://schemas.microsoft.com/office/drawing/2014/main" id="{1E96DA36-332C-6447-9C95-40DB97CC85EE}"/>
              </a:ext>
            </a:extLst>
          </p:cNvPr>
          <p:cNvSpPr/>
          <p:nvPr/>
        </p:nvSpPr>
        <p:spPr>
          <a:xfrm>
            <a:off x="1070914" y="1243811"/>
            <a:ext cx="210065" cy="18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11" name="Oval 10">
            <a:extLst>
              <a:ext uri="{FF2B5EF4-FFF2-40B4-BE49-F238E27FC236}">
                <a16:creationId xmlns:a16="http://schemas.microsoft.com/office/drawing/2014/main" id="{77903BC8-3208-6D42-92D8-2217E72748B5}"/>
              </a:ext>
            </a:extLst>
          </p:cNvPr>
          <p:cNvSpPr/>
          <p:nvPr/>
        </p:nvSpPr>
        <p:spPr>
          <a:xfrm>
            <a:off x="3698092" y="4054436"/>
            <a:ext cx="210065" cy="18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12" name="TextBox 11">
            <a:extLst>
              <a:ext uri="{FF2B5EF4-FFF2-40B4-BE49-F238E27FC236}">
                <a16:creationId xmlns:a16="http://schemas.microsoft.com/office/drawing/2014/main" id="{625A5543-8E38-E345-8669-B10B16D477D5}"/>
              </a:ext>
            </a:extLst>
          </p:cNvPr>
          <p:cNvSpPr txBox="1"/>
          <p:nvPr/>
        </p:nvSpPr>
        <p:spPr>
          <a:xfrm>
            <a:off x="3937338" y="4273568"/>
            <a:ext cx="7510682" cy="276999"/>
          </a:xfrm>
          <a:prstGeom prst="rect">
            <a:avLst/>
          </a:prstGeom>
          <a:noFill/>
        </p:spPr>
        <p:txBody>
          <a:bodyPr wrap="square" rtlCol="0">
            <a:spAutoFit/>
          </a:bodyPr>
          <a:lstStyle/>
          <a:p>
            <a:r>
              <a:rPr lang="en-US" sz="1200" dirty="0"/>
              <a:t>Create an empty list to append each sentence to when we read through our file (</a:t>
            </a:r>
            <a:r>
              <a:rPr lang="en-US" sz="1200" dirty="0">
                <a:solidFill>
                  <a:srgbClr val="0432FF"/>
                </a:solidFill>
              </a:rPr>
              <a:t>lines = []</a:t>
            </a:r>
            <a:r>
              <a:rPr lang="en-US" sz="1200" dirty="0"/>
              <a:t>)</a:t>
            </a:r>
          </a:p>
        </p:txBody>
      </p:sp>
      <p:sp>
        <p:nvSpPr>
          <p:cNvPr id="15" name="Oval 14">
            <a:extLst>
              <a:ext uri="{FF2B5EF4-FFF2-40B4-BE49-F238E27FC236}">
                <a16:creationId xmlns:a16="http://schemas.microsoft.com/office/drawing/2014/main" id="{C68D3053-8A3C-7544-BF14-6C6B29CC3D6D}"/>
              </a:ext>
            </a:extLst>
          </p:cNvPr>
          <p:cNvSpPr/>
          <p:nvPr/>
        </p:nvSpPr>
        <p:spPr>
          <a:xfrm>
            <a:off x="1050317" y="1774529"/>
            <a:ext cx="210065" cy="18535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16" name="Oval 15">
            <a:extLst>
              <a:ext uri="{FF2B5EF4-FFF2-40B4-BE49-F238E27FC236}">
                <a16:creationId xmlns:a16="http://schemas.microsoft.com/office/drawing/2014/main" id="{61A7BF03-31B6-3549-BF5C-5C6240A99C1D}"/>
              </a:ext>
            </a:extLst>
          </p:cNvPr>
          <p:cNvSpPr/>
          <p:nvPr/>
        </p:nvSpPr>
        <p:spPr>
          <a:xfrm>
            <a:off x="3698092" y="4608455"/>
            <a:ext cx="210065" cy="18535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17" name="TextBox 16">
            <a:extLst>
              <a:ext uri="{FF2B5EF4-FFF2-40B4-BE49-F238E27FC236}">
                <a16:creationId xmlns:a16="http://schemas.microsoft.com/office/drawing/2014/main" id="{7DC86B1E-7003-A544-84E9-3E5A1A271F8E}"/>
              </a:ext>
            </a:extLst>
          </p:cNvPr>
          <p:cNvSpPr txBox="1"/>
          <p:nvPr/>
        </p:nvSpPr>
        <p:spPr>
          <a:xfrm>
            <a:off x="3937338" y="4538708"/>
            <a:ext cx="7943684" cy="646331"/>
          </a:xfrm>
          <a:prstGeom prst="rect">
            <a:avLst/>
          </a:prstGeom>
          <a:noFill/>
        </p:spPr>
        <p:txBody>
          <a:bodyPr wrap="square" rtlCol="0">
            <a:spAutoFit/>
          </a:bodyPr>
          <a:lstStyle/>
          <a:p>
            <a:r>
              <a:rPr lang="en-US" sz="1200" dirty="0"/>
              <a:t>We create a pattern to capture each full sentence that ends with either a period or a question mark, followed by at least 2 spaces. We do this because there are some sentences that have periods in other places and we want to make sure we get full sentences, not partial ones.</a:t>
            </a:r>
          </a:p>
        </p:txBody>
      </p:sp>
      <p:sp>
        <p:nvSpPr>
          <p:cNvPr id="18" name="Oval 17">
            <a:extLst>
              <a:ext uri="{FF2B5EF4-FFF2-40B4-BE49-F238E27FC236}">
                <a16:creationId xmlns:a16="http://schemas.microsoft.com/office/drawing/2014/main" id="{5E397DE2-B4C6-3E49-9D7B-2EAAE87C45FB}"/>
              </a:ext>
            </a:extLst>
          </p:cNvPr>
          <p:cNvSpPr/>
          <p:nvPr/>
        </p:nvSpPr>
        <p:spPr>
          <a:xfrm>
            <a:off x="3082662" y="2057862"/>
            <a:ext cx="210065" cy="18535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19" name="Oval 18">
            <a:extLst>
              <a:ext uri="{FF2B5EF4-FFF2-40B4-BE49-F238E27FC236}">
                <a16:creationId xmlns:a16="http://schemas.microsoft.com/office/drawing/2014/main" id="{36968D90-5015-3640-8401-F660DD603A81}"/>
              </a:ext>
            </a:extLst>
          </p:cNvPr>
          <p:cNvSpPr/>
          <p:nvPr/>
        </p:nvSpPr>
        <p:spPr>
          <a:xfrm>
            <a:off x="2452118" y="2528444"/>
            <a:ext cx="210065" cy="185351"/>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20" name="Oval 19">
            <a:extLst>
              <a:ext uri="{FF2B5EF4-FFF2-40B4-BE49-F238E27FC236}">
                <a16:creationId xmlns:a16="http://schemas.microsoft.com/office/drawing/2014/main" id="{27EBA579-D104-EA41-BF0B-3BD19C579270}"/>
              </a:ext>
            </a:extLst>
          </p:cNvPr>
          <p:cNvSpPr/>
          <p:nvPr/>
        </p:nvSpPr>
        <p:spPr>
          <a:xfrm>
            <a:off x="3698092" y="5132757"/>
            <a:ext cx="210065" cy="185351"/>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21" name="TextBox 20">
            <a:extLst>
              <a:ext uri="{FF2B5EF4-FFF2-40B4-BE49-F238E27FC236}">
                <a16:creationId xmlns:a16="http://schemas.microsoft.com/office/drawing/2014/main" id="{274BC7A9-99A2-6D44-99F7-84DF1D32243A}"/>
              </a:ext>
            </a:extLst>
          </p:cNvPr>
          <p:cNvSpPr txBox="1"/>
          <p:nvPr/>
        </p:nvSpPr>
        <p:spPr>
          <a:xfrm>
            <a:off x="3937338" y="5164667"/>
            <a:ext cx="7597693" cy="276999"/>
          </a:xfrm>
          <a:prstGeom prst="rect">
            <a:avLst/>
          </a:prstGeom>
          <a:noFill/>
        </p:spPr>
        <p:txBody>
          <a:bodyPr wrap="square" rtlCol="0">
            <a:spAutoFit/>
          </a:bodyPr>
          <a:lstStyle/>
          <a:p>
            <a:r>
              <a:rPr lang="en-US" sz="1200" dirty="0"/>
              <a:t>We use the file context manager (</a:t>
            </a:r>
            <a:r>
              <a:rPr lang="en-US" sz="1200" dirty="0">
                <a:solidFill>
                  <a:srgbClr val="0432FF"/>
                </a:solidFill>
              </a:rPr>
              <a:t>with statement</a:t>
            </a:r>
            <a:r>
              <a:rPr lang="en-US" sz="1200" dirty="0"/>
              <a:t>) to open our file for reading as the variable “</a:t>
            </a:r>
            <a:r>
              <a:rPr lang="en-US" sz="1200" dirty="0">
                <a:solidFill>
                  <a:srgbClr val="0432FF"/>
                </a:solidFill>
              </a:rPr>
              <a:t>t</a:t>
            </a:r>
            <a:r>
              <a:rPr lang="en-US" sz="1200" dirty="0"/>
              <a:t>”</a:t>
            </a:r>
          </a:p>
        </p:txBody>
      </p:sp>
      <p:sp>
        <p:nvSpPr>
          <p:cNvPr id="22" name="Oval 21">
            <a:extLst>
              <a:ext uri="{FF2B5EF4-FFF2-40B4-BE49-F238E27FC236}">
                <a16:creationId xmlns:a16="http://schemas.microsoft.com/office/drawing/2014/main" id="{180A078D-E438-EC4C-A6D5-776832434765}"/>
              </a:ext>
            </a:extLst>
          </p:cNvPr>
          <p:cNvSpPr/>
          <p:nvPr/>
        </p:nvSpPr>
        <p:spPr>
          <a:xfrm>
            <a:off x="3698092" y="5509112"/>
            <a:ext cx="210065" cy="185351"/>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a:t>
            </a:r>
          </a:p>
        </p:txBody>
      </p:sp>
      <p:sp>
        <p:nvSpPr>
          <p:cNvPr id="24" name="Oval 23">
            <a:extLst>
              <a:ext uri="{FF2B5EF4-FFF2-40B4-BE49-F238E27FC236}">
                <a16:creationId xmlns:a16="http://schemas.microsoft.com/office/drawing/2014/main" id="{16B65654-317E-7844-89B9-C90FB232B00A}"/>
              </a:ext>
            </a:extLst>
          </p:cNvPr>
          <p:cNvSpPr/>
          <p:nvPr/>
        </p:nvSpPr>
        <p:spPr>
          <a:xfrm>
            <a:off x="1482808" y="2806222"/>
            <a:ext cx="210065" cy="185351"/>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a:t>
            </a:r>
          </a:p>
        </p:txBody>
      </p:sp>
      <p:sp>
        <p:nvSpPr>
          <p:cNvPr id="25" name="TextBox 24">
            <a:extLst>
              <a:ext uri="{FF2B5EF4-FFF2-40B4-BE49-F238E27FC236}">
                <a16:creationId xmlns:a16="http://schemas.microsoft.com/office/drawing/2014/main" id="{EB09A5AE-2DE0-404E-9F34-7BAE45EF5864}"/>
              </a:ext>
            </a:extLst>
          </p:cNvPr>
          <p:cNvSpPr txBox="1"/>
          <p:nvPr/>
        </p:nvSpPr>
        <p:spPr>
          <a:xfrm>
            <a:off x="3937338" y="5441666"/>
            <a:ext cx="7597693" cy="276999"/>
          </a:xfrm>
          <a:prstGeom prst="rect">
            <a:avLst/>
          </a:prstGeom>
          <a:noFill/>
        </p:spPr>
        <p:txBody>
          <a:bodyPr wrap="square" rtlCol="0">
            <a:spAutoFit/>
          </a:bodyPr>
          <a:lstStyle/>
          <a:p>
            <a:r>
              <a:rPr lang="en-US" sz="1200" dirty="0"/>
              <a:t>In the outside for loop  we iterate over the file and determine which segments matches our pattern ”</a:t>
            </a:r>
            <a:r>
              <a:rPr lang="en-US" sz="1200" dirty="0">
                <a:solidFill>
                  <a:srgbClr val="0432FF"/>
                </a:solidFill>
              </a:rPr>
              <a:t>p</a:t>
            </a:r>
            <a:r>
              <a:rPr lang="en-US" sz="1200" dirty="0"/>
              <a:t>”.</a:t>
            </a:r>
          </a:p>
        </p:txBody>
      </p:sp>
      <p:sp>
        <p:nvSpPr>
          <p:cNvPr id="26" name="Oval 25">
            <a:extLst>
              <a:ext uri="{FF2B5EF4-FFF2-40B4-BE49-F238E27FC236}">
                <a16:creationId xmlns:a16="http://schemas.microsoft.com/office/drawing/2014/main" id="{8D8C0E05-11A5-134C-A758-BCBE946F205D}"/>
              </a:ext>
            </a:extLst>
          </p:cNvPr>
          <p:cNvSpPr/>
          <p:nvPr/>
        </p:nvSpPr>
        <p:spPr>
          <a:xfrm>
            <a:off x="3698092" y="5792791"/>
            <a:ext cx="210065" cy="185351"/>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t>
            </a:r>
          </a:p>
        </p:txBody>
      </p:sp>
      <p:sp>
        <p:nvSpPr>
          <p:cNvPr id="27" name="Oval 26">
            <a:extLst>
              <a:ext uri="{FF2B5EF4-FFF2-40B4-BE49-F238E27FC236}">
                <a16:creationId xmlns:a16="http://schemas.microsoft.com/office/drawing/2014/main" id="{7B674FE4-6B92-A54C-B482-2220333A14E5}"/>
              </a:ext>
            </a:extLst>
          </p:cNvPr>
          <p:cNvSpPr/>
          <p:nvPr/>
        </p:nvSpPr>
        <p:spPr>
          <a:xfrm>
            <a:off x="2531738" y="3287097"/>
            <a:ext cx="210065" cy="185351"/>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t>
            </a:r>
          </a:p>
        </p:txBody>
      </p:sp>
      <p:sp>
        <p:nvSpPr>
          <p:cNvPr id="28" name="TextBox 27">
            <a:extLst>
              <a:ext uri="{FF2B5EF4-FFF2-40B4-BE49-F238E27FC236}">
                <a16:creationId xmlns:a16="http://schemas.microsoft.com/office/drawing/2014/main" id="{3E037A6E-5810-0340-B718-0DFAC4327823}"/>
              </a:ext>
            </a:extLst>
          </p:cNvPr>
          <p:cNvSpPr txBox="1"/>
          <p:nvPr/>
        </p:nvSpPr>
        <p:spPr>
          <a:xfrm>
            <a:off x="3937338" y="5771169"/>
            <a:ext cx="7597693" cy="276999"/>
          </a:xfrm>
          <a:prstGeom prst="rect">
            <a:avLst/>
          </a:prstGeom>
          <a:noFill/>
        </p:spPr>
        <p:txBody>
          <a:bodyPr wrap="square" rtlCol="0">
            <a:spAutoFit/>
          </a:bodyPr>
          <a:lstStyle/>
          <a:p>
            <a:r>
              <a:rPr lang="en-US" sz="1200" dirty="0"/>
              <a:t>In the inside for loop, we iterate over those matches and append them to our list,  “</a:t>
            </a:r>
            <a:r>
              <a:rPr lang="en-US" sz="1200" dirty="0">
                <a:solidFill>
                  <a:srgbClr val="0432FF"/>
                </a:solidFill>
              </a:rPr>
              <a:t>lines</a:t>
            </a:r>
            <a:r>
              <a:rPr lang="en-US" sz="1200" dirty="0"/>
              <a:t>”</a:t>
            </a:r>
          </a:p>
        </p:txBody>
      </p:sp>
      <p:sp>
        <p:nvSpPr>
          <p:cNvPr id="29" name="Oval 28">
            <a:extLst>
              <a:ext uri="{FF2B5EF4-FFF2-40B4-BE49-F238E27FC236}">
                <a16:creationId xmlns:a16="http://schemas.microsoft.com/office/drawing/2014/main" id="{DDEB3C36-EED1-DE45-A1FC-7E0F88E3DF20}"/>
              </a:ext>
            </a:extLst>
          </p:cNvPr>
          <p:cNvSpPr/>
          <p:nvPr/>
        </p:nvSpPr>
        <p:spPr>
          <a:xfrm>
            <a:off x="3698092" y="6091411"/>
            <a:ext cx="210065" cy="185351"/>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7</a:t>
            </a:r>
          </a:p>
        </p:txBody>
      </p:sp>
      <p:sp>
        <p:nvSpPr>
          <p:cNvPr id="30" name="TextBox 29">
            <a:extLst>
              <a:ext uri="{FF2B5EF4-FFF2-40B4-BE49-F238E27FC236}">
                <a16:creationId xmlns:a16="http://schemas.microsoft.com/office/drawing/2014/main" id="{B4E4F1AC-9597-CD4A-AD22-4CE1E590872B}"/>
              </a:ext>
            </a:extLst>
          </p:cNvPr>
          <p:cNvSpPr txBox="1"/>
          <p:nvPr/>
        </p:nvSpPr>
        <p:spPr>
          <a:xfrm>
            <a:off x="3937338" y="6085185"/>
            <a:ext cx="7597693" cy="276999"/>
          </a:xfrm>
          <a:prstGeom prst="rect">
            <a:avLst/>
          </a:prstGeom>
          <a:noFill/>
        </p:spPr>
        <p:txBody>
          <a:bodyPr wrap="square" rtlCol="0">
            <a:spAutoFit/>
          </a:bodyPr>
          <a:lstStyle/>
          <a:p>
            <a:r>
              <a:rPr lang="en-US" sz="1200" dirty="0"/>
              <a:t>We set a </a:t>
            </a:r>
            <a:r>
              <a:rPr lang="en-US" sz="1200" dirty="0">
                <a:solidFill>
                  <a:srgbClr val="0432FF"/>
                </a:solidFill>
              </a:rPr>
              <a:t>counter to 0</a:t>
            </a:r>
            <a:r>
              <a:rPr lang="en-US" sz="1200" dirty="0"/>
              <a:t>. This is used to both count our sentences and label  each of them with a number.</a:t>
            </a:r>
          </a:p>
        </p:txBody>
      </p:sp>
      <p:sp>
        <p:nvSpPr>
          <p:cNvPr id="31" name="Oval 30">
            <a:extLst>
              <a:ext uri="{FF2B5EF4-FFF2-40B4-BE49-F238E27FC236}">
                <a16:creationId xmlns:a16="http://schemas.microsoft.com/office/drawing/2014/main" id="{10CB858E-BF19-4A46-89C3-EF2ED8D0C4CE}"/>
              </a:ext>
            </a:extLst>
          </p:cNvPr>
          <p:cNvSpPr/>
          <p:nvPr/>
        </p:nvSpPr>
        <p:spPr>
          <a:xfrm>
            <a:off x="1280979" y="3841975"/>
            <a:ext cx="210065" cy="185351"/>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7</a:t>
            </a:r>
          </a:p>
        </p:txBody>
      </p:sp>
      <p:sp>
        <p:nvSpPr>
          <p:cNvPr id="32" name="Oval 31">
            <a:extLst>
              <a:ext uri="{FF2B5EF4-FFF2-40B4-BE49-F238E27FC236}">
                <a16:creationId xmlns:a16="http://schemas.microsoft.com/office/drawing/2014/main" id="{B2CB6E2D-AB05-F94C-B151-DFA28C13158E}"/>
              </a:ext>
            </a:extLst>
          </p:cNvPr>
          <p:cNvSpPr/>
          <p:nvPr/>
        </p:nvSpPr>
        <p:spPr>
          <a:xfrm>
            <a:off x="3698092" y="6390031"/>
            <a:ext cx="210065" cy="185351"/>
          </a:xfrm>
          <a:prstGeom prst="ellips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a:t>
            </a:r>
          </a:p>
        </p:txBody>
      </p:sp>
      <p:sp>
        <p:nvSpPr>
          <p:cNvPr id="33" name="TextBox 32">
            <a:extLst>
              <a:ext uri="{FF2B5EF4-FFF2-40B4-BE49-F238E27FC236}">
                <a16:creationId xmlns:a16="http://schemas.microsoft.com/office/drawing/2014/main" id="{C5BA0CB0-DA58-B046-8CF4-C759F7A0EE3C}"/>
              </a:ext>
            </a:extLst>
          </p:cNvPr>
          <p:cNvSpPr txBox="1"/>
          <p:nvPr/>
        </p:nvSpPr>
        <p:spPr>
          <a:xfrm>
            <a:off x="3937338" y="6361787"/>
            <a:ext cx="8283843" cy="461665"/>
          </a:xfrm>
          <a:prstGeom prst="rect">
            <a:avLst/>
          </a:prstGeom>
          <a:noFill/>
        </p:spPr>
        <p:txBody>
          <a:bodyPr wrap="square" rtlCol="0">
            <a:spAutoFit/>
          </a:bodyPr>
          <a:lstStyle/>
          <a:p>
            <a:r>
              <a:rPr lang="en-US" sz="1200" dirty="0"/>
              <a:t>In the final for loop we print out each of the sentences stored in our list in such a way that we count them each and the total.</a:t>
            </a:r>
          </a:p>
        </p:txBody>
      </p:sp>
      <p:sp>
        <p:nvSpPr>
          <p:cNvPr id="34" name="Oval 33">
            <a:extLst>
              <a:ext uri="{FF2B5EF4-FFF2-40B4-BE49-F238E27FC236}">
                <a16:creationId xmlns:a16="http://schemas.microsoft.com/office/drawing/2014/main" id="{AD361578-7A0E-EB45-8E7C-2B53A0D40E4B}"/>
              </a:ext>
            </a:extLst>
          </p:cNvPr>
          <p:cNvSpPr/>
          <p:nvPr/>
        </p:nvSpPr>
        <p:spPr>
          <a:xfrm>
            <a:off x="1401790" y="4090193"/>
            <a:ext cx="210065" cy="185351"/>
          </a:xfrm>
          <a:prstGeom prst="ellips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a:t>
            </a:r>
          </a:p>
        </p:txBody>
      </p:sp>
      <p:sp>
        <p:nvSpPr>
          <p:cNvPr id="35" name="Oval 34">
            <a:extLst>
              <a:ext uri="{FF2B5EF4-FFF2-40B4-BE49-F238E27FC236}">
                <a16:creationId xmlns:a16="http://schemas.microsoft.com/office/drawing/2014/main" id="{E1D71EF8-E102-BB4F-9B92-281354B1BD40}"/>
              </a:ext>
            </a:extLst>
          </p:cNvPr>
          <p:cNvSpPr/>
          <p:nvPr/>
        </p:nvSpPr>
        <p:spPr>
          <a:xfrm>
            <a:off x="96791" y="5533314"/>
            <a:ext cx="210065" cy="185351"/>
          </a:xfrm>
          <a:prstGeom prst="ellipse">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9</a:t>
            </a:r>
          </a:p>
        </p:txBody>
      </p:sp>
      <p:sp>
        <p:nvSpPr>
          <p:cNvPr id="36" name="TextBox 35">
            <a:extLst>
              <a:ext uri="{FF2B5EF4-FFF2-40B4-BE49-F238E27FC236}">
                <a16:creationId xmlns:a16="http://schemas.microsoft.com/office/drawing/2014/main" id="{34457F95-DD34-6540-AEDB-7F687E1A064F}"/>
              </a:ext>
            </a:extLst>
          </p:cNvPr>
          <p:cNvSpPr txBox="1"/>
          <p:nvPr/>
        </p:nvSpPr>
        <p:spPr>
          <a:xfrm>
            <a:off x="333927" y="5494169"/>
            <a:ext cx="3158818" cy="646331"/>
          </a:xfrm>
          <a:prstGeom prst="rect">
            <a:avLst/>
          </a:prstGeom>
          <a:noFill/>
        </p:spPr>
        <p:txBody>
          <a:bodyPr wrap="square" rtlCol="0">
            <a:spAutoFit/>
          </a:bodyPr>
          <a:lstStyle/>
          <a:p>
            <a:r>
              <a:rPr lang="en-US" sz="1200" dirty="0"/>
              <a:t>The final print outside the loop, retires the final value for count to give us our total # of sentences.</a:t>
            </a:r>
          </a:p>
        </p:txBody>
      </p:sp>
      <p:sp>
        <p:nvSpPr>
          <p:cNvPr id="37" name="Oval 36">
            <a:extLst>
              <a:ext uri="{FF2B5EF4-FFF2-40B4-BE49-F238E27FC236}">
                <a16:creationId xmlns:a16="http://schemas.microsoft.com/office/drawing/2014/main" id="{CA7B8C32-5F87-144C-93C8-F5C8FC23C5A4}"/>
              </a:ext>
            </a:extLst>
          </p:cNvPr>
          <p:cNvSpPr/>
          <p:nvPr/>
        </p:nvSpPr>
        <p:spPr>
          <a:xfrm>
            <a:off x="3492745" y="5040081"/>
            <a:ext cx="210065" cy="185351"/>
          </a:xfrm>
          <a:prstGeom prst="ellipse">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9</a:t>
            </a:r>
          </a:p>
        </p:txBody>
      </p:sp>
    </p:spTree>
    <p:extLst>
      <p:ext uri="{BB962C8B-B14F-4D97-AF65-F5344CB8AC3E}">
        <p14:creationId xmlns:p14="http://schemas.microsoft.com/office/powerpoint/2010/main" val="153465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276967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6FB4-A633-2449-8B76-4F98BC4FD08D}"/>
              </a:ext>
            </a:extLst>
          </p:cNvPr>
          <p:cNvSpPr>
            <a:spLocks noGrp="1"/>
          </p:cNvSpPr>
          <p:nvPr>
            <p:ph type="title"/>
          </p:nvPr>
        </p:nvSpPr>
        <p:spPr/>
        <p:txBody>
          <a:bodyPr/>
          <a:lstStyle/>
          <a:p>
            <a:r>
              <a:rPr lang="en-US" dirty="0"/>
              <a:t>How does Python access files?</a:t>
            </a:r>
          </a:p>
        </p:txBody>
      </p:sp>
      <p:sp>
        <p:nvSpPr>
          <p:cNvPr id="3" name="Content Placeholder 2">
            <a:extLst>
              <a:ext uri="{FF2B5EF4-FFF2-40B4-BE49-F238E27FC236}">
                <a16:creationId xmlns:a16="http://schemas.microsoft.com/office/drawing/2014/main" id="{85CCA085-51AB-3748-8C7A-EDB42F221DC6}"/>
              </a:ext>
            </a:extLst>
          </p:cNvPr>
          <p:cNvSpPr>
            <a:spLocks noGrp="1"/>
          </p:cNvSpPr>
          <p:nvPr>
            <p:ph idx="1"/>
          </p:nvPr>
        </p:nvSpPr>
        <p:spPr>
          <a:xfrm>
            <a:off x="5128175" y="1318752"/>
            <a:ext cx="6281873" cy="2456442"/>
          </a:xfrm>
        </p:spPr>
        <p:txBody>
          <a:bodyPr/>
          <a:lstStyle/>
          <a:p>
            <a:r>
              <a:rPr lang="en-US" dirty="0"/>
              <a:t>Python accesses files through what is known as a </a:t>
            </a:r>
            <a:r>
              <a:rPr lang="en-US" b="1" i="1" dirty="0">
                <a:solidFill>
                  <a:srgbClr val="0432FF"/>
                </a:solidFill>
              </a:rPr>
              <a:t>file handle.</a:t>
            </a:r>
          </a:p>
          <a:p>
            <a:r>
              <a:rPr lang="en-US" dirty="0"/>
              <a:t>A </a:t>
            </a:r>
            <a:r>
              <a:rPr lang="en-US" i="1" dirty="0"/>
              <a:t>file handle </a:t>
            </a:r>
            <a:r>
              <a:rPr lang="en-US" dirty="0"/>
              <a:t>is a temporary reference assigned to a file that a user is requesting</a:t>
            </a:r>
          </a:p>
          <a:p>
            <a:pPr marL="0" indent="0">
              <a:buNone/>
            </a:pPr>
            <a:endParaRPr lang="en-US" dirty="0"/>
          </a:p>
          <a:p>
            <a:pPr marL="914400" lvl="2" indent="0">
              <a:buNone/>
            </a:pPr>
            <a:r>
              <a:rPr lang="en-US" sz="1600" dirty="0" err="1">
                <a:solidFill>
                  <a:srgbClr val="C00000"/>
                </a:solidFill>
              </a:rPr>
              <a:t>file_handle</a:t>
            </a:r>
            <a:r>
              <a:rPr lang="en-US" sz="1600" dirty="0">
                <a:solidFill>
                  <a:srgbClr val="C00000"/>
                </a:solidFill>
              </a:rPr>
              <a:t> </a:t>
            </a:r>
            <a:r>
              <a:rPr lang="en-US" sz="1600" dirty="0">
                <a:solidFill>
                  <a:srgbClr val="0432FF"/>
                </a:solidFill>
              </a:rPr>
              <a:t>= open(</a:t>
            </a:r>
            <a:r>
              <a:rPr lang="en-US" sz="1600" dirty="0">
                <a:solidFill>
                  <a:srgbClr val="00B050"/>
                </a:solidFill>
              </a:rPr>
              <a:t>“</a:t>
            </a:r>
            <a:r>
              <a:rPr lang="en-US" sz="1600" dirty="0" err="1">
                <a:solidFill>
                  <a:srgbClr val="00B050"/>
                </a:solidFill>
              </a:rPr>
              <a:t>test.txt</a:t>
            </a:r>
            <a:r>
              <a:rPr lang="en-US" sz="1600" dirty="0">
                <a:solidFill>
                  <a:srgbClr val="00B050"/>
                </a:solidFill>
              </a:rPr>
              <a:t>”</a:t>
            </a:r>
            <a:r>
              <a:rPr lang="en-US" sz="1600" dirty="0">
                <a:solidFill>
                  <a:srgbClr val="0432FF"/>
                </a:solidFill>
              </a:rPr>
              <a:t>,</a:t>
            </a:r>
            <a:r>
              <a:rPr lang="en-US" sz="1600" dirty="0">
                <a:solidFill>
                  <a:srgbClr val="00B050"/>
                </a:solidFill>
              </a:rPr>
              <a:t> </a:t>
            </a:r>
            <a:r>
              <a:rPr lang="en-US" sz="1600" dirty="0">
                <a:solidFill>
                  <a:srgbClr val="0432FF"/>
                </a:solidFill>
              </a:rPr>
              <a:t>r)</a:t>
            </a:r>
          </a:p>
          <a:p>
            <a:pPr marL="0" indent="0">
              <a:buNone/>
            </a:pPr>
            <a:endParaRPr lang="en-US" dirty="0"/>
          </a:p>
        </p:txBody>
      </p:sp>
      <p:sp>
        <p:nvSpPr>
          <p:cNvPr id="4" name="TextBox 3">
            <a:extLst>
              <a:ext uri="{FF2B5EF4-FFF2-40B4-BE49-F238E27FC236}">
                <a16:creationId xmlns:a16="http://schemas.microsoft.com/office/drawing/2014/main" id="{606EF506-917B-D04B-B099-8C906A3E1501}"/>
              </a:ext>
            </a:extLst>
          </p:cNvPr>
          <p:cNvSpPr txBox="1"/>
          <p:nvPr/>
        </p:nvSpPr>
        <p:spPr>
          <a:xfrm>
            <a:off x="5050276" y="3939702"/>
            <a:ext cx="2110903" cy="276999"/>
          </a:xfrm>
          <a:prstGeom prst="rect">
            <a:avLst/>
          </a:prstGeom>
          <a:noFill/>
        </p:spPr>
        <p:txBody>
          <a:bodyPr wrap="square" rtlCol="0">
            <a:spAutoFit/>
          </a:bodyPr>
          <a:lstStyle/>
          <a:p>
            <a:r>
              <a:rPr lang="en-US" sz="1200" dirty="0"/>
              <a:t>Represents the file handle</a:t>
            </a:r>
          </a:p>
        </p:txBody>
      </p:sp>
      <p:cxnSp>
        <p:nvCxnSpPr>
          <p:cNvPr id="6" name="Straight Arrow Connector 5">
            <a:extLst>
              <a:ext uri="{FF2B5EF4-FFF2-40B4-BE49-F238E27FC236}">
                <a16:creationId xmlns:a16="http://schemas.microsoft.com/office/drawing/2014/main" id="{F40B1FC9-E55D-2542-BF6B-83B4A4EBF016}"/>
              </a:ext>
            </a:extLst>
          </p:cNvPr>
          <p:cNvCxnSpPr>
            <a:stCxn id="4" idx="0"/>
          </p:cNvCxnSpPr>
          <p:nvPr/>
        </p:nvCxnSpPr>
        <p:spPr>
          <a:xfrm flipV="1">
            <a:off x="6105728" y="3501957"/>
            <a:ext cx="363166" cy="43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0FF9823-9C11-6848-8AAC-42F9D8A00403}"/>
              </a:ext>
            </a:extLst>
          </p:cNvPr>
          <p:cNvSpPr txBox="1"/>
          <p:nvPr/>
        </p:nvSpPr>
        <p:spPr>
          <a:xfrm>
            <a:off x="7884019" y="3938069"/>
            <a:ext cx="2110903" cy="830997"/>
          </a:xfrm>
          <a:prstGeom prst="rect">
            <a:avLst/>
          </a:prstGeom>
          <a:noFill/>
        </p:spPr>
        <p:txBody>
          <a:bodyPr wrap="square" rtlCol="0">
            <a:spAutoFit/>
          </a:bodyPr>
          <a:lstStyle/>
          <a:p>
            <a:r>
              <a:rPr lang="en-US" sz="1200" dirty="0"/>
              <a:t>Python method used to create a Python file object. This acts as a link to a file residing on a host.</a:t>
            </a:r>
          </a:p>
        </p:txBody>
      </p:sp>
      <p:cxnSp>
        <p:nvCxnSpPr>
          <p:cNvPr id="9" name="Straight Arrow Connector 8">
            <a:extLst>
              <a:ext uri="{FF2B5EF4-FFF2-40B4-BE49-F238E27FC236}">
                <a16:creationId xmlns:a16="http://schemas.microsoft.com/office/drawing/2014/main" id="{7984AAD6-074C-0B46-9F94-403651817501}"/>
              </a:ext>
            </a:extLst>
          </p:cNvPr>
          <p:cNvCxnSpPr>
            <a:stCxn id="7" idx="0"/>
          </p:cNvCxnSpPr>
          <p:nvPr/>
        </p:nvCxnSpPr>
        <p:spPr>
          <a:xfrm flipH="1" flipV="1">
            <a:off x="7616759" y="3424137"/>
            <a:ext cx="1322712" cy="51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6C6D95-CD3B-4945-A976-1AAF62575053}"/>
              </a:ext>
            </a:extLst>
          </p:cNvPr>
          <p:cNvSpPr txBox="1"/>
          <p:nvPr/>
        </p:nvSpPr>
        <p:spPr>
          <a:xfrm>
            <a:off x="8939470" y="2546112"/>
            <a:ext cx="2110903" cy="276999"/>
          </a:xfrm>
          <a:prstGeom prst="rect">
            <a:avLst/>
          </a:prstGeom>
          <a:noFill/>
        </p:spPr>
        <p:txBody>
          <a:bodyPr wrap="square" rtlCol="0">
            <a:spAutoFit/>
          </a:bodyPr>
          <a:lstStyle/>
          <a:p>
            <a:r>
              <a:rPr lang="en-US" sz="1200" dirty="0"/>
              <a:t>File to open</a:t>
            </a:r>
          </a:p>
        </p:txBody>
      </p:sp>
      <p:cxnSp>
        <p:nvCxnSpPr>
          <p:cNvPr id="12" name="Straight Arrow Connector 11">
            <a:extLst>
              <a:ext uri="{FF2B5EF4-FFF2-40B4-BE49-F238E27FC236}">
                <a16:creationId xmlns:a16="http://schemas.microsoft.com/office/drawing/2014/main" id="{3679C77B-C9C8-CC42-8E33-034E18B0457C}"/>
              </a:ext>
            </a:extLst>
          </p:cNvPr>
          <p:cNvCxnSpPr/>
          <p:nvPr/>
        </p:nvCxnSpPr>
        <p:spPr>
          <a:xfrm flipH="1">
            <a:off x="8375515" y="2823111"/>
            <a:ext cx="807396" cy="401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328A73-006F-9842-A602-9F3659790BC4}"/>
              </a:ext>
            </a:extLst>
          </p:cNvPr>
          <p:cNvSpPr txBox="1"/>
          <p:nvPr/>
        </p:nvSpPr>
        <p:spPr>
          <a:xfrm>
            <a:off x="9478982" y="2985986"/>
            <a:ext cx="2110903" cy="830997"/>
          </a:xfrm>
          <a:prstGeom prst="rect">
            <a:avLst/>
          </a:prstGeom>
          <a:noFill/>
        </p:spPr>
        <p:txBody>
          <a:bodyPr wrap="square" rtlCol="0">
            <a:spAutoFit/>
          </a:bodyPr>
          <a:lstStyle/>
          <a:p>
            <a:r>
              <a:rPr lang="en-US" sz="1200" dirty="0"/>
              <a:t>File  processing mode in this case ‘r’ (which is also the default, if no mode is given) stands for </a:t>
            </a:r>
            <a:r>
              <a:rPr lang="en-US" sz="1200" i="1" dirty="0"/>
              <a:t>read</a:t>
            </a:r>
          </a:p>
        </p:txBody>
      </p:sp>
      <p:cxnSp>
        <p:nvCxnSpPr>
          <p:cNvPr id="15" name="Straight Arrow Connector 14">
            <a:extLst>
              <a:ext uri="{FF2B5EF4-FFF2-40B4-BE49-F238E27FC236}">
                <a16:creationId xmlns:a16="http://schemas.microsoft.com/office/drawing/2014/main" id="{BF337D88-6713-F542-8917-143F25CB8724}"/>
              </a:ext>
            </a:extLst>
          </p:cNvPr>
          <p:cNvCxnSpPr/>
          <p:nvPr/>
        </p:nvCxnSpPr>
        <p:spPr>
          <a:xfrm flipH="1">
            <a:off x="8939470" y="3024034"/>
            <a:ext cx="652003" cy="200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14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3599DE-F111-F84E-A0F5-1A87E761EAD0}"/>
              </a:ext>
            </a:extLst>
          </p:cNvPr>
          <p:cNvPicPr>
            <a:picLocks noChangeAspect="1"/>
          </p:cNvPicPr>
          <p:nvPr/>
        </p:nvPicPr>
        <p:blipFill>
          <a:blip r:embed="rId2"/>
          <a:stretch>
            <a:fillRect/>
          </a:stretch>
        </p:blipFill>
        <p:spPr>
          <a:xfrm>
            <a:off x="932931" y="701392"/>
            <a:ext cx="9283700" cy="3721100"/>
          </a:xfrm>
          <a:prstGeom prst="rect">
            <a:avLst/>
          </a:prstGeom>
          <a:ln>
            <a:solidFill>
              <a:schemeClr val="tx1"/>
            </a:solidFill>
          </a:ln>
        </p:spPr>
      </p:pic>
      <p:sp>
        <p:nvSpPr>
          <p:cNvPr id="5" name="TextBox 4">
            <a:extLst>
              <a:ext uri="{FF2B5EF4-FFF2-40B4-BE49-F238E27FC236}">
                <a16:creationId xmlns:a16="http://schemas.microsoft.com/office/drawing/2014/main" id="{3EFB21C3-80DA-4C41-9687-A87705F547EE}"/>
              </a:ext>
            </a:extLst>
          </p:cNvPr>
          <p:cNvSpPr txBox="1"/>
          <p:nvPr/>
        </p:nvSpPr>
        <p:spPr>
          <a:xfrm>
            <a:off x="3953285" y="-50815"/>
            <a:ext cx="5175115" cy="369332"/>
          </a:xfrm>
          <a:prstGeom prst="rect">
            <a:avLst/>
          </a:prstGeom>
          <a:noFill/>
        </p:spPr>
        <p:txBody>
          <a:bodyPr wrap="square" rtlCol="0">
            <a:spAutoFit/>
          </a:bodyPr>
          <a:lstStyle/>
          <a:p>
            <a:r>
              <a:rPr lang="en-US" dirty="0"/>
              <a:t>Creating a file through Python</a:t>
            </a:r>
          </a:p>
        </p:txBody>
      </p:sp>
      <p:sp>
        <p:nvSpPr>
          <p:cNvPr id="6" name="TextBox 5">
            <a:extLst>
              <a:ext uri="{FF2B5EF4-FFF2-40B4-BE49-F238E27FC236}">
                <a16:creationId xmlns:a16="http://schemas.microsoft.com/office/drawing/2014/main" id="{668C9081-46AF-964D-9DE6-CA91E25CF9DC}"/>
              </a:ext>
            </a:extLst>
          </p:cNvPr>
          <p:cNvSpPr txBox="1"/>
          <p:nvPr/>
        </p:nvSpPr>
        <p:spPr>
          <a:xfrm>
            <a:off x="176631" y="318517"/>
            <a:ext cx="8022077" cy="338554"/>
          </a:xfrm>
          <a:prstGeom prst="rect">
            <a:avLst/>
          </a:prstGeom>
          <a:noFill/>
        </p:spPr>
        <p:txBody>
          <a:bodyPr wrap="square" rtlCol="0">
            <a:spAutoFit/>
          </a:bodyPr>
          <a:lstStyle/>
          <a:p>
            <a:r>
              <a:rPr lang="en-US" sz="1600" dirty="0">
                <a:solidFill>
                  <a:srgbClr val="0432FF"/>
                </a:solidFill>
              </a:rPr>
              <a:t>Objective: </a:t>
            </a:r>
            <a:r>
              <a:rPr lang="en-US" sz="1600" dirty="0"/>
              <a:t>1. Create a file  2. Write two lines of text to the file, 3. Close the file</a:t>
            </a:r>
          </a:p>
        </p:txBody>
      </p:sp>
      <p:sp>
        <p:nvSpPr>
          <p:cNvPr id="7" name="TextBox 6">
            <a:extLst>
              <a:ext uri="{FF2B5EF4-FFF2-40B4-BE49-F238E27FC236}">
                <a16:creationId xmlns:a16="http://schemas.microsoft.com/office/drawing/2014/main" id="{2E3BF41C-CBD0-AD4C-9C21-61049B61E937}"/>
              </a:ext>
            </a:extLst>
          </p:cNvPr>
          <p:cNvSpPr txBox="1"/>
          <p:nvPr/>
        </p:nvSpPr>
        <p:spPr>
          <a:xfrm>
            <a:off x="90617" y="4411897"/>
            <a:ext cx="11934567" cy="2462213"/>
          </a:xfrm>
          <a:prstGeom prst="rect">
            <a:avLst/>
          </a:prstGeom>
          <a:noFill/>
        </p:spPr>
        <p:txBody>
          <a:bodyPr wrap="square" rtlCol="0">
            <a:spAutoFit/>
          </a:bodyPr>
          <a:lstStyle/>
          <a:p>
            <a:pPr marL="342900" indent="-342900">
              <a:buFont typeface="+mj-lt"/>
              <a:buAutoNum type="arabicPeriod"/>
            </a:pPr>
            <a:r>
              <a:rPr lang="en-US" sz="1400" dirty="0"/>
              <a:t>The </a:t>
            </a:r>
            <a:r>
              <a:rPr lang="en-US" sz="1400" dirty="0">
                <a:solidFill>
                  <a:srgbClr val="0432FF"/>
                </a:solidFill>
              </a:rPr>
              <a:t>open() </a:t>
            </a:r>
            <a:r>
              <a:rPr lang="en-US" sz="1400" dirty="0"/>
              <a:t>method returns a file object</a:t>
            </a:r>
          </a:p>
          <a:p>
            <a:pPr marL="342900" indent="-342900">
              <a:buFont typeface="+mj-lt"/>
              <a:buAutoNum type="arabicPeriod"/>
            </a:pPr>
            <a:r>
              <a:rPr lang="en-US" sz="1400" dirty="0"/>
              <a:t>When we use the </a:t>
            </a:r>
            <a:r>
              <a:rPr lang="en-US" sz="1400" dirty="0">
                <a:solidFill>
                  <a:srgbClr val="0432FF"/>
                </a:solidFill>
              </a:rPr>
              <a:t>open() </a:t>
            </a:r>
            <a:r>
              <a:rPr lang="en-US" sz="1400" dirty="0"/>
              <a:t>method passing “</a:t>
            </a:r>
            <a:r>
              <a:rPr lang="en-US" sz="1400" dirty="0">
                <a:solidFill>
                  <a:srgbClr val="0432FF"/>
                </a:solidFill>
              </a:rPr>
              <a:t>w</a:t>
            </a:r>
            <a:r>
              <a:rPr lang="en-US" sz="1400" dirty="0"/>
              <a:t>” as an argument, we are in write mode.   In this case, we either create a new  file with the name specified in the first argument  position, in quotes (in our example </a:t>
            </a:r>
            <a:r>
              <a:rPr lang="en-US" sz="1400" i="1" dirty="0" err="1">
                <a:solidFill>
                  <a:srgbClr val="0432FF"/>
                </a:solidFill>
              </a:rPr>
              <a:t>new_file.txt</a:t>
            </a:r>
            <a:r>
              <a:rPr lang="en-US" sz="1400" dirty="0"/>
              <a:t>) if it does not already exists, OR we will write text in a file that exists already.  If there is text in that file, it will be overwritten when using “w” mode. We can use the “a” processing mode to append to the file instead of overwriting what text is there.</a:t>
            </a:r>
          </a:p>
          <a:p>
            <a:pPr marL="342900" indent="-342900">
              <a:buFont typeface="+mj-lt"/>
              <a:buAutoNum type="arabicPeriod"/>
            </a:pPr>
            <a:r>
              <a:rPr lang="en-US" sz="1400" dirty="0"/>
              <a:t>Since we are passing just a file name and no associated path, this file is created (or accessed) in the current working directory (the same place the python script we are using lives.)</a:t>
            </a:r>
          </a:p>
          <a:p>
            <a:pPr marL="342900" indent="-342900">
              <a:buFont typeface="+mj-lt"/>
              <a:buAutoNum type="arabicPeriod"/>
            </a:pPr>
            <a:r>
              <a:rPr lang="en-US" sz="1400" dirty="0"/>
              <a:t>The </a:t>
            </a:r>
            <a:r>
              <a:rPr lang="en-US" sz="1400" dirty="0">
                <a:solidFill>
                  <a:srgbClr val="0432FF"/>
                </a:solidFill>
              </a:rPr>
              <a:t>write() </a:t>
            </a:r>
            <a:r>
              <a:rPr lang="en-US" sz="1400" dirty="0"/>
              <a:t>method writes the  string supplied as the first argument.  We also include a newline character at the end ( “\n” forces each string to a new line.)</a:t>
            </a:r>
          </a:p>
          <a:p>
            <a:pPr marL="342900" indent="-342900">
              <a:buFont typeface="+mj-lt"/>
              <a:buAutoNum type="arabicPeriod"/>
            </a:pPr>
            <a:r>
              <a:rPr lang="en-US" sz="1400" dirty="0">
                <a:solidFill>
                  <a:srgbClr val="0432FF"/>
                </a:solidFill>
              </a:rPr>
              <a:t>Closing</a:t>
            </a:r>
            <a:r>
              <a:rPr lang="en-US" sz="1400" dirty="0"/>
              <a:t> the file (</a:t>
            </a:r>
            <a:r>
              <a:rPr lang="en-US" sz="1400" dirty="0">
                <a:solidFill>
                  <a:srgbClr val="0432FF"/>
                </a:solidFill>
              </a:rPr>
              <a:t>close()</a:t>
            </a:r>
            <a:r>
              <a:rPr lang="en-US" sz="1400" dirty="0"/>
              <a:t>)</a:t>
            </a:r>
            <a:r>
              <a:rPr lang="en-US" sz="1400" dirty="0">
                <a:solidFill>
                  <a:srgbClr val="0432FF"/>
                </a:solidFill>
              </a:rPr>
              <a:t> </a:t>
            </a:r>
            <a:r>
              <a:rPr lang="en-US" sz="1400" dirty="0"/>
              <a:t>is important because data written is always buffered, which means text written may not be transferred from memory to disk right away. Closing the file or flushing it, forces any buffered data to disk.</a:t>
            </a:r>
          </a:p>
        </p:txBody>
      </p:sp>
      <p:sp>
        <p:nvSpPr>
          <p:cNvPr id="8" name="Rectangle 7">
            <a:extLst>
              <a:ext uri="{FF2B5EF4-FFF2-40B4-BE49-F238E27FC236}">
                <a16:creationId xmlns:a16="http://schemas.microsoft.com/office/drawing/2014/main" id="{9BD88A74-07F9-934E-AC72-E6C7FDE5F813}"/>
              </a:ext>
            </a:extLst>
          </p:cNvPr>
          <p:cNvSpPr/>
          <p:nvPr/>
        </p:nvSpPr>
        <p:spPr>
          <a:xfrm>
            <a:off x="6677271" y="2539801"/>
            <a:ext cx="3019518" cy="189689"/>
          </a:xfrm>
          <a:prstGeom prst="rect">
            <a:avLst/>
          </a:prstGeom>
          <a:pattFill prst="pct5">
            <a:fgClr>
              <a:schemeClr val="bg1">
                <a:lumMod val="75000"/>
              </a:schemeClr>
            </a:fgClr>
            <a:bgClr>
              <a:schemeClr val="bg1">
                <a:lumMod val="8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D6F79B-11C4-9F49-A3DB-D565973E476F}"/>
              </a:ext>
            </a:extLst>
          </p:cNvPr>
          <p:cNvSpPr/>
          <p:nvPr/>
        </p:nvSpPr>
        <p:spPr>
          <a:xfrm>
            <a:off x="5724089" y="2820552"/>
            <a:ext cx="4090437" cy="189689"/>
          </a:xfrm>
          <a:prstGeom prst="rect">
            <a:avLst/>
          </a:prstGeom>
          <a:pattFill prst="pct5">
            <a:fgClr>
              <a:schemeClr val="bg1">
                <a:lumMod val="75000"/>
              </a:schemeClr>
            </a:fgClr>
            <a:bgClr>
              <a:schemeClr val="bg1">
                <a:lumMod val="8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3D43E4-2CD7-AD44-922D-F4FC080EA030}"/>
              </a:ext>
            </a:extLst>
          </p:cNvPr>
          <p:cNvSpPr/>
          <p:nvPr/>
        </p:nvSpPr>
        <p:spPr>
          <a:xfrm>
            <a:off x="5828768" y="3054965"/>
            <a:ext cx="1977433" cy="214998"/>
          </a:xfrm>
          <a:prstGeom prst="rect">
            <a:avLst/>
          </a:prstGeom>
          <a:pattFill prst="pct5">
            <a:fgClr>
              <a:schemeClr val="bg1">
                <a:lumMod val="75000"/>
              </a:schemeClr>
            </a:fgClr>
            <a:bgClr>
              <a:schemeClr val="bg1">
                <a:lumMod val="8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4DD69C-24EF-324F-936F-915B4CA8850D}"/>
              </a:ext>
            </a:extLst>
          </p:cNvPr>
          <p:cNvSpPr txBox="1"/>
          <p:nvPr/>
        </p:nvSpPr>
        <p:spPr>
          <a:xfrm>
            <a:off x="10299355" y="3242346"/>
            <a:ext cx="1802028" cy="1169551"/>
          </a:xfrm>
          <a:prstGeom prst="rect">
            <a:avLst/>
          </a:prstGeom>
          <a:noFill/>
        </p:spPr>
        <p:txBody>
          <a:bodyPr wrap="square" rtlCol="0">
            <a:spAutoFit/>
          </a:bodyPr>
          <a:lstStyle/>
          <a:p>
            <a:r>
              <a:rPr lang="en-US" sz="1400" u="sng" dirty="0"/>
              <a:t>NOTE: </a:t>
            </a:r>
            <a:r>
              <a:rPr lang="en-US" sz="1400" dirty="0"/>
              <a:t>when you run this file in IDLE, there is no output to see in the shell window</a:t>
            </a:r>
          </a:p>
        </p:txBody>
      </p:sp>
      <p:cxnSp>
        <p:nvCxnSpPr>
          <p:cNvPr id="13" name="Straight Arrow Connector 12">
            <a:extLst>
              <a:ext uri="{FF2B5EF4-FFF2-40B4-BE49-F238E27FC236}">
                <a16:creationId xmlns:a16="http://schemas.microsoft.com/office/drawing/2014/main" id="{B6A3E97D-FB60-144A-B5B6-020513B95CD7}"/>
              </a:ext>
            </a:extLst>
          </p:cNvPr>
          <p:cNvCxnSpPr>
            <a:cxnSpLocks/>
          </p:cNvCxnSpPr>
          <p:nvPr/>
        </p:nvCxnSpPr>
        <p:spPr>
          <a:xfrm flipH="1" flipV="1">
            <a:off x="6005384" y="3523844"/>
            <a:ext cx="4386648" cy="44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DED341-BBE1-B547-AC62-B05FF019C633}"/>
              </a:ext>
            </a:extLst>
          </p:cNvPr>
          <p:cNvSpPr txBox="1"/>
          <p:nvPr/>
        </p:nvSpPr>
        <p:spPr>
          <a:xfrm>
            <a:off x="10254046" y="510751"/>
            <a:ext cx="1892645" cy="2246769"/>
          </a:xfrm>
          <a:prstGeom prst="rect">
            <a:avLst/>
          </a:prstGeom>
          <a:noFill/>
        </p:spPr>
        <p:txBody>
          <a:bodyPr wrap="square" rtlCol="0">
            <a:spAutoFit/>
          </a:bodyPr>
          <a:lstStyle/>
          <a:p>
            <a:r>
              <a:rPr lang="en-US" sz="1400" u="sng" dirty="0"/>
              <a:t>What all does close() method do?</a:t>
            </a:r>
          </a:p>
          <a:p>
            <a:pPr marL="342900" indent="-342900">
              <a:buAutoNum type="arabicPeriod"/>
            </a:pPr>
            <a:r>
              <a:rPr lang="en-US" sz="1400" dirty="0"/>
              <a:t>Terminates connection to the file</a:t>
            </a:r>
          </a:p>
          <a:p>
            <a:pPr marL="342900" indent="-342900">
              <a:buAutoNum type="arabicPeriod"/>
            </a:pPr>
            <a:r>
              <a:rPr lang="en-US" sz="1400" dirty="0"/>
              <a:t>Releases system resources</a:t>
            </a:r>
          </a:p>
          <a:p>
            <a:pPr marL="342900" indent="-342900">
              <a:buAutoNum type="arabicPeriod"/>
            </a:pPr>
            <a:r>
              <a:rPr lang="en-US" sz="1400" dirty="0"/>
              <a:t>Flushes the buffered data to disk</a:t>
            </a:r>
          </a:p>
        </p:txBody>
      </p:sp>
    </p:spTree>
    <p:extLst>
      <p:ext uri="{BB962C8B-B14F-4D97-AF65-F5344CB8AC3E}">
        <p14:creationId xmlns:p14="http://schemas.microsoft.com/office/powerpoint/2010/main" val="341843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3DA2DC-5917-8847-9D6A-61AE53B5EA16}"/>
              </a:ext>
            </a:extLst>
          </p:cNvPr>
          <p:cNvPicPr>
            <a:picLocks noChangeAspect="1"/>
          </p:cNvPicPr>
          <p:nvPr/>
        </p:nvPicPr>
        <p:blipFill>
          <a:blip r:embed="rId2"/>
          <a:stretch>
            <a:fillRect/>
          </a:stretch>
        </p:blipFill>
        <p:spPr>
          <a:xfrm>
            <a:off x="467840" y="942043"/>
            <a:ext cx="4216400" cy="2120900"/>
          </a:xfrm>
          <a:prstGeom prst="rect">
            <a:avLst/>
          </a:prstGeom>
          <a:ln>
            <a:solidFill>
              <a:schemeClr val="tx1"/>
            </a:solidFill>
          </a:ln>
        </p:spPr>
      </p:pic>
      <p:sp>
        <p:nvSpPr>
          <p:cNvPr id="2" name="TextBox 1">
            <a:extLst>
              <a:ext uri="{FF2B5EF4-FFF2-40B4-BE49-F238E27FC236}">
                <a16:creationId xmlns:a16="http://schemas.microsoft.com/office/drawing/2014/main" id="{8368C914-8D49-644C-9CFF-342389407454}"/>
              </a:ext>
            </a:extLst>
          </p:cNvPr>
          <p:cNvSpPr txBox="1"/>
          <p:nvPr/>
        </p:nvSpPr>
        <p:spPr>
          <a:xfrm>
            <a:off x="3916215" y="74141"/>
            <a:ext cx="5175115" cy="369332"/>
          </a:xfrm>
          <a:prstGeom prst="rect">
            <a:avLst/>
          </a:prstGeom>
          <a:noFill/>
        </p:spPr>
        <p:txBody>
          <a:bodyPr wrap="square" rtlCol="0">
            <a:spAutoFit/>
          </a:bodyPr>
          <a:lstStyle/>
          <a:p>
            <a:r>
              <a:rPr lang="en-US" dirty="0"/>
              <a:t>Reading a file through Python</a:t>
            </a:r>
          </a:p>
        </p:txBody>
      </p:sp>
      <p:sp>
        <p:nvSpPr>
          <p:cNvPr id="5" name="Oval 4">
            <a:extLst>
              <a:ext uri="{FF2B5EF4-FFF2-40B4-BE49-F238E27FC236}">
                <a16:creationId xmlns:a16="http://schemas.microsoft.com/office/drawing/2014/main" id="{35615C01-754F-954E-A606-AC5D8D672D74}"/>
              </a:ext>
            </a:extLst>
          </p:cNvPr>
          <p:cNvSpPr/>
          <p:nvPr/>
        </p:nvSpPr>
        <p:spPr>
          <a:xfrm>
            <a:off x="467841" y="3429000"/>
            <a:ext cx="211781" cy="20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6" name="Oval 5">
            <a:extLst>
              <a:ext uri="{FF2B5EF4-FFF2-40B4-BE49-F238E27FC236}">
                <a16:creationId xmlns:a16="http://schemas.microsoft.com/office/drawing/2014/main" id="{85E7EA4F-6E79-F840-BDF0-0235DDEEBF8A}"/>
              </a:ext>
            </a:extLst>
          </p:cNvPr>
          <p:cNvSpPr/>
          <p:nvPr/>
        </p:nvSpPr>
        <p:spPr>
          <a:xfrm>
            <a:off x="3536435" y="2469292"/>
            <a:ext cx="211781" cy="20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7" name="TextBox 6">
            <a:extLst>
              <a:ext uri="{FF2B5EF4-FFF2-40B4-BE49-F238E27FC236}">
                <a16:creationId xmlns:a16="http://schemas.microsoft.com/office/drawing/2014/main" id="{0E55DE48-2690-C54A-9115-DB257BBAF3F0}"/>
              </a:ext>
            </a:extLst>
          </p:cNvPr>
          <p:cNvSpPr txBox="1"/>
          <p:nvPr/>
        </p:nvSpPr>
        <p:spPr>
          <a:xfrm>
            <a:off x="679622" y="3429000"/>
            <a:ext cx="4127156" cy="1169551"/>
          </a:xfrm>
          <a:prstGeom prst="rect">
            <a:avLst/>
          </a:prstGeom>
          <a:noFill/>
        </p:spPr>
        <p:txBody>
          <a:bodyPr wrap="square" rtlCol="0">
            <a:spAutoFit/>
          </a:bodyPr>
          <a:lstStyle/>
          <a:p>
            <a:r>
              <a:rPr lang="en-US" sz="1400" dirty="0"/>
              <a:t>We open our file ”</a:t>
            </a:r>
            <a:r>
              <a:rPr lang="en-US" sz="1400" dirty="0" err="1"/>
              <a:t>new_file.txt</a:t>
            </a:r>
            <a:r>
              <a:rPr lang="en-US" sz="1400" dirty="0"/>
              <a:t>”, previously created. Note we use “r” as our processing mode (for reading files), but since it is the default mode we technically do not need to do that.</a:t>
            </a:r>
          </a:p>
        </p:txBody>
      </p:sp>
      <p:sp>
        <p:nvSpPr>
          <p:cNvPr id="8" name="Oval 7">
            <a:extLst>
              <a:ext uri="{FF2B5EF4-FFF2-40B4-BE49-F238E27FC236}">
                <a16:creationId xmlns:a16="http://schemas.microsoft.com/office/drawing/2014/main" id="{BB9B2942-DC45-6343-A061-246A5397C240}"/>
              </a:ext>
            </a:extLst>
          </p:cNvPr>
          <p:cNvSpPr/>
          <p:nvPr/>
        </p:nvSpPr>
        <p:spPr>
          <a:xfrm>
            <a:off x="2755557" y="2765854"/>
            <a:ext cx="211781" cy="20388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9" name="Oval 8">
            <a:extLst>
              <a:ext uri="{FF2B5EF4-FFF2-40B4-BE49-F238E27FC236}">
                <a16:creationId xmlns:a16="http://schemas.microsoft.com/office/drawing/2014/main" id="{CC44EBF8-468C-0D4E-8C08-A4E68A8D199B}"/>
              </a:ext>
            </a:extLst>
          </p:cNvPr>
          <p:cNvSpPr/>
          <p:nvPr/>
        </p:nvSpPr>
        <p:spPr>
          <a:xfrm>
            <a:off x="467840" y="4776350"/>
            <a:ext cx="211781" cy="20388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0" name="TextBox 9">
            <a:extLst>
              <a:ext uri="{FF2B5EF4-FFF2-40B4-BE49-F238E27FC236}">
                <a16:creationId xmlns:a16="http://schemas.microsoft.com/office/drawing/2014/main" id="{FF3C81F1-1B3A-7B47-A154-F9CA257888D3}"/>
              </a:ext>
            </a:extLst>
          </p:cNvPr>
          <p:cNvSpPr txBox="1"/>
          <p:nvPr/>
        </p:nvSpPr>
        <p:spPr>
          <a:xfrm>
            <a:off x="691979" y="4745556"/>
            <a:ext cx="4127156" cy="738664"/>
          </a:xfrm>
          <a:prstGeom prst="rect">
            <a:avLst/>
          </a:prstGeom>
          <a:noFill/>
        </p:spPr>
        <p:txBody>
          <a:bodyPr wrap="square" rtlCol="0">
            <a:spAutoFit/>
          </a:bodyPr>
          <a:lstStyle/>
          <a:p>
            <a:r>
              <a:rPr lang="en-US" sz="1400" dirty="0"/>
              <a:t>We use the </a:t>
            </a:r>
            <a:r>
              <a:rPr lang="en-US" sz="1400" dirty="0" err="1"/>
              <a:t>readlines</a:t>
            </a:r>
            <a:r>
              <a:rPr lang="en-US" sz="1400" dirty="0"/>
              <a:t>() method to read text stored in our file. This reads the entire file into a list of strings</a:t>
            </a:r>
          </a:p>
        </p:txBody>
      </p:sp>
      <p:pic>
        <p:nvPicPr>
          <p:cNvPr id="12" name="Picture 11">
            <a:extLst>
              <a:ext uri="{FF2B5EF4-FFF2-40B4-BE49-F238E27FC236}">
                <a16:creationId xmlns:a16="http://schemas.microsoft.com/office/drawing/2014/main" id="{E778F7FA-6783-3D4D-8573-C86F53A253E3}"/>
              </a:ext>
            </a:extLst>
          </p:cNvPr>
          <p:cNvPicPr>
            <a:picLocks noChangeAspect="1"/>
          </p:cNvPicPr>
          <p:nvPr/>
        </p:nvPicPr>
        <p:blipFill>
          <a:blip r:embed="rId3"/>
          <a:stretch>
            <a:fillRect/>
          </a:stretch>
        </p:blipFill>
        <p:spPr>
          <a:xfrm>
            <a:off x="5429250" y="988661"/>
            <a:ext cx="4991100" cy="533400"/>
          </a:xfrm>
          <a:prstGeom prst="rect">
            <a:avLst/>
          </a:prstGeom>
          <a:ln>
            <a:solidFill>
              <a:schemeClr val="tx1"/>
            </a:solidFill>
          </a:ln>
        </p:spPr>
      </p:pic>
      <p:sp>
        <p:nvSpPr>
          <p:cNvPr id="13" name="Oval 12">
            <a:extLst>
              <a:ext uri="{FF2B5EF4-FFF2-40B4-BE49-F238E27FC236}">
                <a16:creationId xmlns:a16="http://schemas.microsoft.com/office/drawing/2014/main" id="{8D776C1C-8E92-0745-94A4-A4D2EA474BF6}"/>
              </a:ext>
            </a:extLst>
          </p:cNvPr>
          <p:cNvSpPr/>
          <p:nvPr/>
        </p:nvSpPr>
        <p:spPr>
          <a:xfrm>
            <a:off x="467839" y="5712071"/>
            <a:ext cx="211781" cy="20388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4" name="Oval 13">
            <a:extLst>
              <a:ext uri="{FF2B5EF4-FFF2-40B4-BE49-F238E27FC236}">
                <a16:creationId xmlns:a16="http://schemas.microsoft.com/office/drawing/2014/main" id="{4852B278-7996-014E-8B4E-B12F55C05B6D}"/>
              </a:ext>
            </a:extLst>
          </p:cNvPr>
          <p:cNvSpPr/>
          <p:nvPr/>
        </p:nvSpPr>
        <p:spPr>
          <a:xfrm>
            <a:off x="5217469" y="1051475"/>
            <a:ext cx="211781" cy="20388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5" name="TextBox 14">
            <a:extLst>
              <a:ext uri="{FF2B5EF4-FFF2-40B4-BE49-F238E27FC236}">
                <a16:creationId xmlns:a16="http://schemas.microsoft.com/office/drawing/2014/main" id="{6FD51E49-B04E-9841-927D-1F41B7092B2C}"/>
              </a:ext>
            </a:extLst>
          </p:cNvPr>
          <p:cNvSpPr txBox="1"/>
          <p:nvPr/>
        </p:nvSpPr>
        <p:spPr>
          <a:xfrm>
            <a:off x="691979" y="5668436"/>
            <a:ext cx="4127156" cy="738664"/>
          </a:xfrm>
          <a:prstGeom prst="rect">
            <a:avLst/>
          </a:prstGeom>
          <a:noFill/>
        </p:spPr>
        <p:txBody>
          <a:bodyPr wrap="square" rtlCol="0">
            <a:spAutoFit/>
          </a:bodyPr>
          <a:lstStyle/>
          <a:p>
            <a:r>
              <a:rPr lang="en-US" sz="1400" dirty="0"/>
              <a:t>Here is what the output looks like. NOTE: it prints out a list (so </a:t>
            </a:r>
            <a:r>
              <a:rPr lang="en-US" sz="1400" dirty="0" err="1">
                <a:solidFill>
                  <a:srgbClr val="0432FF"/>
                </a:solidFill>
              </a:rPr>
              <a:t>new_file.readlines</a:t>
            </a:r>
            <a:r>
              <a:rPr lang="en-US" sz="1400" dirty="0">
                <a:solidFill>
                  <a:srgbClr val="0432FF"/>
                </a:solidFill>
              </a:rPr>
              <a:t>() </a:t>
            </a:r>
            <a:r>
              <a:rPr lang="en-US" sz="1400" dirty="0"/>
              <a:t>is of type “list”)</a:t>
            </a:r>
          </a:p>
        </p:txBody>
      </p:sp>
    </p:spTree>
    <p:extLst>
      <p:ext uri="{BB962C8B-B14F-4D97-AF65-F5344CB8AC3E}">
        <p14:creationId xmlns:p14="http://schemas.microsoft.com/office/powerpoint/2010/main" val="269383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05893-88A9-A140-AAF6-0F884E4BAA5F}"/>
              </a:ext>
            </a:extLst>
          </p:cNvPr>
          <p:cNvSpPr txBox="1"/>
          <p:nvPr/>
        </p:nvSpPr>
        <p:spPr>
          <a:xfrm>
            <a:off x="3508442" y="98854"/>
            <a:ext cx="5175115" cy="369332"/>
          </a:xfrm>
          <a:prstGeom prst="rect">
            <a:avLst/>
          </a:prstGeom>
          <a:noFill/>
        </p:spPr>
        <p:txBody>
          <a:bodyPr wrap="square" rtlCol="0">
            <a:spAutoFit/>
          </a:bodyPr>
          <a:lstStyle/>
          <a:p>
            <a:r>
              <a:rPr lang="en-US" dirty="0"/>
              <a:t>Other ways of reading a file through Python</a:t>
            </a:r>
          </a:p>
        </p:txBody>
      </p:sp>
      <p:pic>
        <p:nvPicPr>
          <p:cNvPr id="3" name="Picture 2">
            <a:extLst>
              <a:ext uri="{FF2B5EF4-FFF2-40B4-BE49-F238E27FC236}">
                <a16:creationId xmlns:a16="http://schemas.microsoft.com/office/drawing/2014/main" id="{6BD6B4D2-6826-7447-B5E7-7F3B6B5E432F}"/>
              </a:ext>
            </a:extLst>
          </p:cNvPr>
          <p:cNvPicPr>
            <a:picLocks noChangeAspect="1"/>
          </p:cNvPicPr>
          <p:nvPr/>
        </p:nvPicPr>
        <p:blipFill>
          <a:blip r:embed="rId2"/>
          <a:stretch>
            <a:fillRect/>
          </a:stretch>
        </p:blipFill>
        <p:spPr>
          <a:xfrm>
            <a:off x="409642" y="1202209"/>
            <a:ext cx="3098800" cy="647700"/>
          </a:xfrm>
          <a:prstGeom prst="rect">
            <a:avLst/>
          </a:prstGeom>
          <a:ln>
            <a:solidFill>
              <a:schemeClr val="tx1"/>
            </a:solidFill>
          </a:ln>
        </p:spPr>
      </p:pic>
      <p:sp>
        <p:nvSpPr>
          <p:cNvPr id="4" name="TextBox 3">
            <a:extLst>
              <a:ext uri="{FF2B5EF4-FFF2-40B4-BE49-F238E27FC236}">
                <a16:creationId xmlns:a16="http://schemas.microsoft.com/office/drawing/2014/main" id="{6AD03492-D2C7-5341-8732-1E529421C6B0}"/>
              </a:ext>
            </a:extLst>
          </p:cNvPr>
          <p:cNvSpPr txBox="1"/>
          <p:nvPr/>
        </p:nvSpPr>
        <p:spPr>
          <a:xfrm>
            <a:off x="508496" y="737029"/>
            <a:ext cx="2706131" cy="369332"/>
          </a:xfrm>
          <a:prstGeom prst="rect">
            <a:avLst/>
          </a:prstGeom>
          <a:noFill/>
        </p:spPr>
        <p:txBody>
          <a:bodyPr wrap="square" rtlCol="0">
            <a:spAutoFit/>
          </a:bodyPr>
          <a:lstStyle/>
          <a:p>
            <a:pPr algn="ctr"/>
            <a:r>
              <a:rPr lang="en-US" u="sng" dirty="0">
                <a:latin typeface="Bradley Hand" pitchFamily="2" charset="77"/>
              </a:rPr>
              <a:t>Way #1 </a:t>
            </a:r>
          </a:p>
        </p:txBody>
      </p:sp>
      <p:pic>
        <p:nvPicPr>
          <p:cNvPr id="8" name="Graphic 7" descr="Line Arrow: Slight curve">
            <a:extLst>
              <a:ext uri="{FF2B5EF4-FFF2-40B4-BE49-F238E27FC236}">
                <a16:creationId xmlns:a16="http://schemas.microsoft.com/office/drawing/2014/main" id="{6C95D879-0735-CF48-B6FE-F25CAD140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9727" y="1106361"/>
            <a:ext cx="914400" cy="914400"/>
          </a:xfrm>
          <a:prstGeom prst="rect">
            <a:avLst/>
          </a:prstGeom>
        </p:spPr>
      </p:pic>
      <p:sp>
        <p:nvSpPr>
          <p:cNvPr id="9" name="TextBox 8">
            <a:extLst>
              <a:ext uri="{FF2B5EF4-FFF2-40B4-BE49-F238E27FC236}">
                <a16:creationId xmlns:a16="http://schemas.microsoft.com/office/drawing/2014/main" id="{EA1C87C1-3F17-204D-8C0A-28C7B757D846}"/>
              </a:ext>
            </a:extLst>
          </p:cNvPr>
          <p:cNvSpPr txBox="1"/>
          <p:nvPr/>
        </p:nvSpPr>
        <p:spPr>
          <a:xfrm>
            <a:off x="5529458" y="737029"/>
            <a:ext cx="2706131" cy="369332"/>
          </a:xfrm>
          <a:prstGeom prst="rect">
            <a:avLst/>
          </a:prstGeom>
          <a:noFill/>
        </p:spPr>
        <p:txBody>
          <a:bodyPr wrap="square" rtlCol="0">
            <a:spAutoFit/>
          </a:bodyPr>
          <a:lstStyle/>
          <a:p>
            <a:pPr algn="ctr"/>
            <a:r>
              <a:rPr lang="en-US" u="sng" dirty="0">
                <a:latin typeface="Bradley Hand" pitchFamily="2" charset="77"/>
              </a:rPr>
              <a:t>Code Output</a:t>
            </a:r>
          </a:p>
        </p:txBody>
      </p:sp>
      <p:sp>
        <p:nvSpPr>
          <p:cNvPr id="10" name="TextBox 9">
            <a:extLst>
              <a:ext uri="{FF2B5EF4-FFF2-40B4-BE49-F238E27FC236}">
                <a16:creationId xmlns:a16="http://schemas.microsoft.com/office/drawing/2014/main" id="{3C4B27DE-2405-D848-83F7-3E5D29317148}"/>
              </a:ext>
            </a:extLst>
          </p:cNvPr>
          <p:cNvSpPr txBox="1"/>
          <p:nvPr/>
        </p:nvSpPr>
        <p:spPr>
          <a:xfrm>
            <a:off x="409641" y="2020761"/>
            <a:ext cx="363101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Here we are using the file objects </a:t>
            </a:r>
            <a:r>
              <a:rPr lang="en-US" sz="1400" dirty="0">
                <a:solidFill>
                  <a:srgbClr val="0432FF"/>
                </a:solidFill>
              </a:rPr>
              <a:t>read() </a:t>
            </a:r>
            <a:r>
              <a:rPr lang="en-US" sz="1400" dirty="0"/>
              <a:t>method into a string.</a:t>
            </a:r>
          </a:p>
          <a:p>
            <a:pPr marL="285750" indent="-285750">
              <a:buFont typeface="Arial" panose="020B0604020202020204" pitchFamily="34" charset="0"/>
              <a:buChar char="•"/>
            </a:pPr>
            <a:r>
              <a:rPr lang="en-US" sz="1400" dirty="0"/>
              <a:t>When we print it like this, we get a visually pleasing output </a:t>
            </a:r>
            <a:r>
              <a:rPr lang="en-US" sz="1400" i="1" dirty="0"/>
              <a:t>without</a:t>
            </a:r>
            <a:r>
              <a:rPr lang="en-US" sz="1400" dirty="0"/>
              <a:t> the ”\n” (newline characters included)</a:t>
            </a:r>
          </a:p>
        </p:txBody>
      </p:sp>
      <p:pic>
        <p:nvPicPr>
          <p:cNvPr id="11" name="Picture 10">
            <a:extLst>
              <a:ext uri="{FF2B5EF4-FFF2-40B4-BE49-F238E27FC236}">
                <a16:creationId xmlns:a16="http://schemas.microsoft.com/office/drawing/2014/main" id="{1DDB7621-73A9-7E4F-BD88-EF3793620716}"/>
              </a:ext>
            </a:extLst>
          </p:cNvPr>
          <p:cNvPicPr>
            <a:picLocks noChangeAspect="1"/>
          </p:cNvPicPr>
          <p:nvPr/>
        </p:nvPicPr>
        <p:blipFill>
          <a:blip r:embed="rId5"/>
          <a:stretch>
            <a:fillRect/>
          </a:stretch>
        </p:blipFill>
        <p:spPr>
          <a:xfrm>
            <a:off x="409641" y="3667689"/>
            <a:ext cx="2362200" cy="1384300"/>
          </a:xfrm>
          <a:prstGeom prst="rect">
            <a:avLst/>
          </a:prstGeom>
          <a:ln>
            <a:solidFill>
              <a:schemeClr val="tx1"/>
            </a:solidFill>
          </a:ln>
        </p:spPr>
      </p:pic>
      <p:sp>
        <p:nvSpPr>
          <p:cNvPr id="12" name="TextBox 11">
            <a:extLst>
              <a:ext uri="{FF2B5EF4-FFF2-40B4-BE49-F238E27FC236}">
                <a16:creationId xmlns:a16="http://schemas.microsoft.com/office/drawing/2014/main" id="{51B8755A-997F-994B-B34E-A247BDBD493D}"/>
              </a:ext>
            </a:extLst>
          </p:cNvPr>
          <p:cNvSpPr txBox="1"/>
          <p:nvPr/>
        </p:nvSpPr>
        <p:spPr>
          <a:xfrm>
            <a:off x="65710" y="3298357"/>
            <a:ext cx="2706131" cy="369332"/>
          </a:xfrm>
          <a:prstGeom prst="rect">
            <a:avLst/>
          </a:prstGeom>
          <a:noFill/>
        </p:spPr>
        <p:txBody>
          <a:bodyPr wrap="square" rtlCol="0">
            <a:spAutoFit/>
          </a:bodyPr>
          <a:lstStyle/>
          <a:p>
            <a:pPr algn="ctr"/>
            <a:r>
              <a:rPr lang="en-US" u="sng" dirty="0">
                <a:latin typeface="Bradley Hand" pitchFamily="2" charset="77"/>
              </a:rPr>
              <a:t>Way #2</a:t>
            </a:r>
          </a:p>
        </p:txBody>
      </p:sp>
      <p:pic>
        <p:nvPicPr>
          <p:cNvPr id="14" name="Graphic 13" descr="Line Arrow: Slight curve">
            <a:extLst>
              <a:ext uri="{FF2B5EF4-FFF2-40B4-BE49-F238E27FC236}">
                <a16:creationId xmlns:a16="http://schemas.microsoft.com/office/drawing/2014/main" id="{C9C49995-1B22-A44F-AECD-79DF618EA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2527" y="3573336"/>
            <a:ext cx="914400" cy="914400"/>
          </a:xfrm>
          <a:prstGeom prst="rect">
            <a:avLst/>
          </a:prstGeom>
        </p:spPr>
      </p:pic>
      <p:sp>
        <p:nvSpPr>
          <p:cNvPr id="16" name="TextBox 15">
            <a:extLst>
              <a:ext uri="{FF2B5EF4-FFF2-40B4-BE49-F238E27FC236}">
                <a16:creationId xmlns:a16="http://schemas.microsoft.com/office/drawing/2014/main" id="{A1DAD867-EFBD-914E-B0A1-7C362186C1B5}"/>
              </a:ext>
            </a:extLst>
          </p:cNvPr>
          <p:cNvSpPr txBox="1"/>
          <p:nvPr/>
        </p:nvSpPr>
        <p:spPr>
          <a:xfrm>
            <a:off x="4361936" y="4735976"/>
            <a:ext cx="7475838" cy="2062103"/>
          </a:xfrm>
          <a:prstGeom prst="rect">
            <a:avLst/>
          </a:prstGeom>
          <a:noFill/>
        </p:spPr>
        <p:txBody>
          <a:bodyPr wrap="square" rtlCol="0">
            <a:spAutoFit/>
          </a:bodyPr>
          <a:lstStyle/>
          <a:p>
            <a:r>
              <a:rPr lang="en-US" sz="1400" u="sng" dirty="0"/>
              <a:t>Why did I do this in my print statement?</a:t>
            </a:r>
          </a:p>
          <a:p>
            <a:endParaRPr lang="en-US" sz="1400" u="sng" dirty="0"/>
          </a:p>
          <a:p>
            <a:r>
              <a:rPr lang="en-US" sz="1600" dirty="0">
                <a:solidFill>
                  <a:srgbClr val="0432FF"/>
                </a:solidFill>
              </a:rPr>
              <a:t>                                  line[:-1]</a:t>
            </a:r>
          </a:p>
          <a:p>
            <a:endParaRPr lang="en-US" sz="1400" dirty="0"/>
          </a:p>
          <a:p>
            <a:r>
              <a:rPr lang="en-US" sz="1400" dirty="0"/>
              <a:t>If you were to just (</a:t>
            </a:r>
            <a:r>
              <a:rPr lang="en-US" sz="1400" b="1" dirty="0">
                <a:solidFill>
                  <a:srgbClr val="0432FF"/>
                </a:solidFill>
              </a:rPr>
              <a:t>print(line )), </a:t>
            </a:r>
            <a:r>
              <a:rPr lang="en-US" sz="1400" dirty="0"/>
              <a:t>it inserts a newline character at the end of each iteration.  That would show up with each of these sentences with a line space in between them. </a:t>
            </a:r>
          </a:p>
          <a:p>
            <a:r>
              <a:rPr lang="en-US" sz="1400" dirty="0"/>
              <a:t>To negate that, you can remove the printing out of the last character of each line (\n) by doing what I did using string slicing or you can also use </a:t>
            </a:r>
            <a:r>
              <a:rPr lang="en-US" sz="1400" dirty="0">
                <a:solidFill>
                  <a:srgbClr val="0432FF"/>
                </a:solidFill>
              </a:rPr>
              <a:t>(print(line, end=’’)) </a:t>
            </a:r>
            <a:r>
              <a:rPr lang="en-US" sz="1400" dirty="0"/>
              <a:t>with no space in between those quotes. You could also use: </a:t>
            </a:r>
            <a:r>
              <a:rPr lang="en-US" sz="1400" dirty="0">
                <a:solidFill>
                  <a:srgbClr val="0432FF"/>
                </a:solidFill>
              </a:rPr>
              <a:t>print(</a:t>
            </a:r>
            <a:r>
              <a:rPr lang="en-US" sz="1400" dirty="0" err="1">
                <a:solidFill>
                  <a:srgbClr val="0432FF"/>
                </a:solidFill>
              </a:rPr>
              <a:t>line.rstrip</a:t>
            </a:r>
            <a:r>
              <a:rPr lang="en-US" sz="1400" dirty="0">
                <a:solidFill>
                  <a:srgbClr val="0432FF"/>
                </a:solidFill>
              </a:rPr>
              <a:t>())</a:t>
            </a:r>
          </a:p>
        </p:txBody>
      </p:sp>
      <p:sp>
        <p:nvSpPr>
          <p:cNvPr id="17" name="TextBox 16">
            <a:extLst>
              <a:ext uri="{FF2B5EF4-FFF2-40B4-BE49-F238E27FC236}">
                <a16:creationId xmlns:a16="http://schemas.microsoft.com/office/drawing/2014/main" id="{F4A7D7CD-0CDE-BD46-BD3B-97749D930235}"/>
              </a:ext>
            </a:extLst>
          </p:cNvPr>
          <p:cNvSpPr txBox="1"/>
          <p:nvPr/>
        </p:nvSpPr>
        <p:spPr>
          <a:xfrm>
            <a:off x="5681858" y="2853269"/>
            <a:ext cx="2706131" cy="369332"/>
          </a:xfrm>
          <a:prstGeom prst="rect">
            <a:avLst/>
          </a:prstGeom>
          <a:noFill/>
        </p:spPr>
        <p:txBody>
          <a:bodyPr wrap="square" rtlCol="0">
            <a:spAutoFit/>
          </a:bodyPr>
          <a:lstStyle/>
          <a:p>
            <a:pPr algn="ctr"/>
            <a:r>
              <a:rPr lang="en-US" u="sng" dirty="0">
                <a:latin typeface="Bradley Hand" pitchFamily="2" charset="77"/>
              </a:rPr>
              <a:t>Code Output</a:t>
            </a:r>
          </a:p>
        </p:txBody>
      </p:sp>
      <p:pic>
        <p:nvPicPr>
          <p:cNvPr id="19" name="Graphic 18" descr="Line Arrow: U-turn">
            <a:extLst>
              <a:ext uri="{FF2B5EF4-FFF2-40B4-BE49-F238E27FC236}">
                <a16:creationId xmlns:a16="http://schemas.microsoft.com/office/drawing/2014/main" id="{28F7FF24-DCC4-8049-B708-B6EE57F254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769157" y="4735976"/>
            <a:ext cx="914400" cy="885309"/>
          </a:xfrm>
          <a:prstGeom prst="rect">
            <a:avLst/>
          </a:prstGeom>
        </p:spPr>
      </p:pic>
      <p:sp>
        <p:nvSpPr>
          <p:cNvPr id="20" name="TextBox 19">
            <a:extLst>
              <a:ext uri="{FF2B5EF4-FFF2-40B4-BE49-F238E27FC236}">
                <a16:creationId xmlns:a16="http://schemas.microsoft.com/office/drawing/2014/main" id="{E8F78ABD-DEC3-1A4B-B16F-093A61ED3AC3}"/>
              </a:ext>
            </a:extLst>
          </p:cNvPr>
          <p:cNvSpPr txBox="1"/>
          <p:nvPr/>
        </p:nvSpPr>
        <p:spPr>
          <a:xfrm>
            <a:off x="354226" y="5222154"/>
            <a:ext cx="363101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Here we are using a </a:t>
            </a:r>
            <a:r>
              <a:rPr lang="en-US" sz="1400" dirty="0">
                <a:solidFill>
                  <a:srgbClr val="0432FF"/>
                </a:solidFill>
              </a:rPr>
              <a:t>file iterator </a:t>
            </a:r>
            <a:r>
              <a:rPr lang="en-US" sz="1400" dirty="0"/>
              <a:t>via a for loop. Again, the “r”  processing mode, as an  explicit argument is not needed as it is default.</a:t>
            </a:r>
          </a:p>
        </p:txBody>
      </p:sp>
      <p:pic>
        <p:nvPicPr>
          <p:cNvPr id="21" name="Picture 20">
            <a:extLst>
              <a:ext uri="{FF2B5EF4-FFF2-40B4-BE49-F238E27FC236}">
                <a16:creationId xmlns:a16="http://schemas.microsoft.com/office/drawing/2014/main" id="{16848092-337C-9B4E-9146-0AAB7682ADE3}"/>
              </a:ext>
            </a:extLst>
          </p:cNvPr>
          <p:cNvPicPr>
            <a:picLocks noChangeAspect="1"/>
          </p:cNvPicPr>
          <p:nvPr/>
        </p:nvPicPr>
        <p:blipFill>
          <a:blip r:embed="rId8"/>
          <a:stretch>
            <a:fillRect/>
          </a:stretch>
        </p:blipFill>
        <p:spPr>
          <a:xfrm>
            <a:off x="4702794" y="1293679"/>
            <a:ext cx="5295900" cy="1295400"/>
          </a:xfrm>
          <a:prstGeom prst="rect">
            <a:avLst/>
          </a:prstGeom>
          <a:ln>
            <a:solidFill>
              <a:schemeClr val="tx1"/>
            </a:solidFill>
          </a:ln>
        </p:spPr>
      </p:pic>
      <p:pic>
        <p:nvPicPr>
          <p:cNvPr id="22" name="Picture 21">
            <a:extLst>
              <a:ext uri="{FF2B5EF4-FFF2-40B4-BE49-F238E27FC236}">
                <a16:creationId xmlns:a16="http://schemas.microsoft.com/office/drawing/2014/main" id="{96B7BFA6-9F69-2D44-BB12-5291308BEEC5}"/>
              </a:ext>
            </a:extLst>
          </p:cNvPr>
          <p:cNvPicPr>
            <a:picLocks noChangeAspect="1"/>
          </p:cNvPicPr>
          <p:nvPr/>
        </p:nvPicPr>
        <p:blipFill>
          <a:blip r:embed="rId8"/>
          <a:stretch>
            <a:fillRect/>
          </a:stretch>
        </p:blipFill>
        <p:spPr>
          <a:xfrm>
            <a:off x="4667613" y="3412221"/>
            <a:ext cx="5295900" cy="1295400"/>
          </a:xfrm>
          <a:prstGeom prst="rect">
            <a:avLst/>
          </a:prstGeom>
          <a:ln>
            <a:solidFill>
              <a:schemeClr val="tx1"/>
            </a:solidFill>
          </a:ln>
        </p:spPr>
      </p:pic>
    </p:spTree>
    <p:extLst>
      <p:ext uri="{BB962C8B-B14F-4D97-AF65-F5344CB8AC3E}">
        <p14:creationId xmlns:p14="http://schemas.microsoft.com/office/powerpoint/2010/main" val="229334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14789-1089-B546-A5ED-BFDF06ACF08D}"/>
              </a:ext>
            </a:extLst>
          </p:cNvPr>
          <p:cNvSpPr txBox="1"/>
          <p:nvPr/>
        </p:nvSpPr>
        <p:spPr>
          <a:xfrm>
            <a:off x="3508442" y="98854"/>
            <a:ext cx="5175115" cy="369332"/>
          </a:xfrm>
          <a:prstGeom prst="rect">
            <a:avLst/>
          </a:prstGeom>
          <a:noFill/>
        </p:spPr>
        <p:txBody>
          <a:bodyPr wrap="square" rtlCol="0">
            <a:spAutoFit/>
          </a:bodyPr>
          <a:lstStyle/>
          <a:p>
            <a:r>
              <a:rPr lang="en-US" dirty="0"/>
              <a:t>Working with files on Windows OS</a:t>
            </a:r>
          </a:p>
        </p:txBody>
      </p:sp>
      <p:sp>
        <p:nvSpPr>
          <p:cNvPr id="3" name="TextBox 2">
            <a:extLst>
              <a:ext uri="{FF2B5EF4-FFF2-40B4-BE49-F238E27FC236}">
                <a16:creationId xmlns:a16="http://schemas.microsoft.com/office/drawing/2014/main" id="{64771C61-8974-C141-8124-9AA1EC29CCE1}"/>
              </a:ext>
            </a:extLst>
          </p:cNvPr>
          <p:cNvSpPr txBox="1"/>
          <p:nvPr/>
        </p:nvSpPr>
        <p:spPr>
          <a:xfrm>
            <a:off x="1495168" y="1075038"/>
            <a:ext cx="5733535" cy="3693319"/>
          </a:xfrm>
          <a:prstGeom prst="rect">
            <a:avLst/>
          </a:prstGeom>
          <a:noFill/>
        </p:spPr>
        <p:txBody>
          <a:bodyPr wrap="square" rtlCol="0">
            <a:spAutoFit/>
          </a:bodyPr>
          <a:lstStyle/>
          <a:p>
            <a:r>
              <a:rPr lang="en-US" dirty="0"/>
              <a:t>The python </a:t>
            </a:r>
            <a:r>
              <a:rPr lang="en-US" dirty="0">
                <a:solidFill>
                  <a:srgbClr val="0432FF"/>
                </a:solidFill>
              </a:rPr>
              <a:t>open() </a:t>
            </a:r>
            <a:r>
              <a:rPr lang="en-US" dirty="0"/>
              <a:t>method accepts UNIX-style forward slashes (“/”) for directory pathnames.</a:t>
            </a:r>
          </a:p>
          <a:p>
            <a:endParaRPr lang="en-US" dirty="0"/>
          </a:p>
          <a:p>
            <a:r>
              <a:rPr lang="en-US" dirty="0"/>
              <a:t>So on windows </a:t>
            </a:r>
            <a:r>
              <a:rPr lang="en-US" u="sng" dirty="0"/>
              <a:t>any of these three options </a:t>
            </a:r>
            <a:r>
              <a:rPr lang="en-US" dirty="0"/>
              <a:t>would work instead:</a:t>
            </a:r>
          </a:p>
          <a:p>
            <a:pPr lvl="1"/>
            <a:endParaRPr lang="en-US" dirty="0">
              <a:solidFill>
                <a:srgbClr val="0432FF"/>
              </a:solidFill>
            </a:endParaRPr>
          </a:p>
          <a:p>
            <a:pPr lvl="1"/>
            <a:r>
              <a:rPr lang="en-US" dirty="0">
                <a:solidFill>
                  <a:srgbClr val="0432FF"/>
                </a:solidFill>
              </a:rPr>
              <a:t>open( </a:t>
            </a:r>
            <a:r>
              <a:rPr lang="en-US" dirty="0" err="1">
                <a:solidFill>
                  <a:srgbClr val="0432FF"/>
                </a:solidFill>
              </a:rPr>
              <a:t>r’C</a:t>
            </a:r>
            <a:r>
              <a:rPr lang="en-US" dirty="0">
                <a:solidFill>
                  <a:srgbClr val="0432FF"/>
                </a:solidFill>
              </a:rPr>
              <a:t>:\here\is\my\path\</a:t>
            </a:r>
            <a:r>
              <a:rPr lang="en-US" dirty="0" err="1">
                <a:solidFill>
                  <a:srgbClr val="0432FF"/>
                </a:solidFill>
              </a:rPr>
              <a:t>file.txt</a:t>
            </a:r>
            <a:r>
              <a:rPr lang="en-US" dirty="0">
                <a:solidFill>
                  <a:srgbClr val="0432FF"/>
                </a:solidFill>
              </a:rPr>
              <a:t>’)</a:t>
            </a:r>
          </a:p>
          <a:p>
            <a:pPr lvl="1"/>
            <a:endParaRPr lang="en-US" dirty="0">
              <a:solidFill>
                <a:srgbClr val="0432FF"/>
              </a:solidFill>
            </a:endParaRPr>
          </a:p>
          <a:p>
            <a:pPr lvl="1"/>
            <a:r>
              <a:rPr lang="en-US" dirty="0">
                <a:solidFill>
                  <a:srgbClr val="0432FF"/>
                </a:solidFill>
              </a:rPr>
              <a:t>open(’C:\\here\\is\\my\\path\\</a:t>
            </a:r>
            <a:r>
              <a:rPr lang="en-US" dirty="0" err="1">
                <a:solidFill>
                  <a:srgbClr val="0432FF"/>
                </a:solidFill>
              </a:rPr>
              <a:t>file.txt</a:t>
            </a:r>
            <a:r>
              <a:rPr lang="en-US" dirty="0">
                <a:solidFill>
                  <a:srgbClr val="0432FF"/>
                </a:solidFill>
              </a:rPr>
              <a:t>’)</a:t>
            </a:r>
          </a:p>
          <a:p>
            <a:pPr lvl="1"/>
            <a:endParaRPr lang="en-US" dirty="0">
              <a:solidFill>
                <a:srgbClr val="0432FF"/>
              </a:solidFill>
            </a:endParaRPr>
          </a:p>
          <a:p>
            <a:pPr lvl="1"/>
            <a:r>
              <a:rPr lang="en-US" dirty="0">
                <a:solidFill>
                  <a:srgbClr val="0432FF"/>
                </a:solidFill>
              </a:rPr>
              <a:t>open(’C:/here/is/my/path/</a:t>
            </a:r>
            <a:r>
              <a:rPr lang="en-US" dirty="0" err="1">
                <a:solidFill>
                  <a:srgbClr val="0432FF"/>
                </a:solidFill>
              </a:rPr>
              <a:t>file.txt</a:t>
            </a:r>
            <a:r>
              <a:rPr lang="en-US" dirty="0">
                <a:solidFill>
                  <a:srgbClr val="0432FF"/>
                </a:solidFill>
              </a:rPr>
              <a:t>’)</a:t>
            </a:r>
          </a:p>
          <a:p>
            <a:endParaRPr lang="en-US" dirty="0"/>
          </a:p>
          <a:p>
            <a:endParaRPr lang="en-US" dirty="0"/>
          </a:p>
        </p:txBody>
      </p:sp>
      <p:sp>
        <p:nvSpPr>
          <p:cNvPr id="4" name="TextBox 3">
            <a:extLst>
              <a:ext uri="{FF2B5EF4-FFF2-40B4-BE49-F238E27FC236}">
                <a16:creationId xmlns:a16="http://schemas.microsoft.com/office/drawing/2014/main" id="{23E47C60-5FE4-5248-8F8E-27C4D4081180}"/>
              </a:ext>
            </a:extLst>
          </p:cNvPr>
          <p:cNvSpPr txBox="1"/>
          <p:nvPr/>
        </p:nvSpPr>
        <p:spPr>
          <a:xfrm>
            <a:off x="7117492" y="2737031"/>
            <a:ext cx="2780270" cy="307777"/>
          </a:xfrm>
          <a:prstGeom prst="rect">
            <a:avLst/>
          </a:prstGeom>
          <a:noFill/>
        </p:spPr>
        <p:txBody>
          <a:bodyPr wrap="square" rtlCol="0">
            <a:spAutoFit/>
          </a:bodyPr>
          <a:lstStyle/>
          <a:p>
            <a:r>
              <a:rPr lang="en-US" sz="1400" dirty="0"/>
              <a:t>Raw string formatting</a:t>
            </a:r>
          </a:p>
        </p:txBody>
      </p:sp>
      <p:cxnSp>
        <p:nvCxnSpPr>
          <p:cNvPr id="6" name="Straight Arrow Connector 5">
            <a:extLst>
              <a:ext uri="{FF2B5EF4-FFF2-40B4-BE49-F238E27FC236}">
                <a16:creationId xmlns:a16="http://schemas.microsoft.com/office/drawing/2014/main" id="{F0BB2BA5-A016-784C-8712-6C6CD449676C}"/>
              </a:ext>
            </a:extLst>
          </p:cNvPr>
          <p:cNvCxnSpPr/>
          <p:nvPr/>
        </p:nvCxnSpPr>
        <p:spPr>
          <a:xfrm flipH="1">
            <a:off x="6095999" y="2921697"/>
            <a:ext cx="83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8872C3-021D-D346-B9FC-DE58EF897414}"/>
              </a:ext>
            </a:extLst>
          </p:cNvPr>
          <p:cNvSpPr txBox="1"/>
          <p:nvPr/>
        </p:nvSpPr>
        <p:spPr>
          <a:xfrm>
            <a:off x="7117492" y="3275111"/>
            <a:ext cx="2780270" cy="307777"/>
          </a:xfrm>
          <a:prstGeom prst="rect">
            <a:avLst/>
          </a:prstGeom>
          <a:noFill/>
        </p:spPr>
        <p:txBody>
          <a:bodyPr wrap="square" rtlCol="0">
            <a:spAutoFit/>
          </a:bodyPr>
          <a:lstStyle/>
          <a:p>
            <a:r>
              <a:rPr lang="en-US" sz="1400" dirty="0"/>
              <a:t>Double backslashes</a:t>
            </a:r>
          </a:p>
        </p:txBody>
      </p:sp>
      <p:cxnSp>
        <p:nvCxnSpPr>
          <p:cNvPr id="8" name="Straight Arrow Connector 7">
            <a:extLst>
              <a:ext uri="{FF2B5EF4-FFF2-40B4-BE49-F238E27FC236}">
                <a16:creationId xmlns:a16="http://schemas.microsoft.com/office/drawing/2014/main" id="{E7F238A9-31DD-1C42-AEF3-F26873D839AB}"/>
              </a:ext>
            </a:extLst>
          </p:cNvPr>
          <p:cNvCxnSpPr/>
          <p:nvPr/>
        </p:nvCxnSpPr>
        <p:spPr>
          <a:xfrm flipH="1">
            <a:off x="6281350" y="3428999"/>
            <a:ext cx="83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FDE093-1761-0842-82F1-1D96591E6A01}"/>
              </a:ext>
            </a:extLst>
          </p:cNvPr>
          <p:cNvSpPr txBox="1"/>
          <p:nvPr/>
        </p:nvSpPr>
        <p:spPr>
          <a:xfrm>
            <a:off x="7117492" y="3886998"/>
            <a:ext cx="2780270" cy="307777"/>
          </a:xfrm>
          <a:prstGeom prst="rect">
            <a:avLst/>
          </a:prstGeom>
          <a:noFill/>
        </p:spPr>
        <p:txBody>
          <a:bodyPr wrap="square" rtlCol="0">
            <a:spAutoFit/>
          </a:bodyPr>
          <a:lstStyle/>
          <a:p>
            <a:r>
              <a:rPr lang="en-US" sz="1400" dirty="0"/>
              <a:t>Forward flashes</a:t>
            </a:r>
          </a:p>
        </p:txBody>
      </p:sp>
      <p:cxnSp>
        <p:nvCxnSpPr>
          <p:cNvPr id="10" name="Straight Arrow Connector 9">
            <a:extLst>
              <a:ext uri="{FF2B5EF4-FFF2-40B4-BE49-F238E27FC236}">
                <a16:creationId xmlns:a16="http://schemas.microsoft.com/office/drawing/2014/main" id="{0109D300-92E7-674F-B65F-76D2508FBC54}"/>
              </a:ext>
            </a:extLst>
          </p:cNvPr>
          <p:cNvCxnSpPr/>
          <p:nvPr/>
        </p:nvCxnSpPr>
        <p:spPr>
          <a:xfrm flipH="1">
            <a:off x="6102177" y="4044879"/>
            <a:ext cx="83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2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81B64-A694-5942-9712-6D2971436397}"/>
              </a:ext>
            </a:extLst>
          </p:cNvPr>
          <p:cNvSpPr txBox="1"/>
          <p:nvPr/>
        </p:nvSpPr>
        <p:spPr>
          <a:xfrm>
            <a:off x="2812176" y="118108"/>
            <a:ext cx="7476715" cy="369332"/>
          </a:xfrm>
          <a:prstGeom prst="rect">
            <a:avLst/>
          </a:prstGeom>
          <a:noFill/>
        </p:spPr>
        <p:txBody>
          <a:bodyPr wrap="square" rtlCol="0">
            <a:spAutoFit/>
          </a:bodyPr>
          <a:lstStyle/>
          <a:p>
            <a:r>
              <a:rPr lang="en-US" dirty="0"/>
              <a:t>Working with files and other data types</a:t>
            </a:r>
          </a:p>
        </p:txBody>
      </p:sp>
      <p:pic>
        <p:nvPicPr>
          <p:cNvPr id="3" name="Picture 2">
            <a:extLst>
              <a:ext uri="{FF2B5EF4-FFF2-40B4-BE49-F238E27FC236}">
                <a16:creationId xmlns:a16="http://schemas.microsoft.com/office/drawing/2014/main" id="{586F09E5-CEF6-B849-9B8E-F5B66C7C9B53}"/>
              </a:ext>
            </a:extLst>
          </p:cNvPr>
          <p:cNvPicPr>
            <a:picLocks noChangeAspect="1"/>
          </p:cNvPicPr>
          <p:nvPr/>
        </p:nvPicPr>
        <p:blipFill>
          <a:blip r:embed="rId2"/>
          <a:stretch>
            <a:fillRect/>
          </a:stretch>
        </p:blipFill>
        <p:spPr>
          <a:xfrm>
            <a:off x="332775" y="1265195"/>
            <a:ext cx="4483100" cy="1930400"/>
          </a:xfrm>
          <a:prstGeom prst="rect">
            <a:avLst/>
          </a:prstGeom>
          <a:ln>
            <a:solidFill>
              <a:schemeClr val="tx1"/>
            </a:solidFill>
          </a:ln>
        </p:spPr>
      </p:pic>
      <p:pic>
        <p:nvPicPr>
          <p:cNvPr id="4" name="Picture 3">
            <a:extLst>
              <a:ext uri="{FF2B5EF4-FFF2-40B4-BE49-F238E27FC236}">
                <a16:creationId xmlns:a16="http://schemas.microsoft.com/office/drawing/2014/main" id="{7C4A4674-CE2F-504F-BA16-FEE34B4999DF}"/>
              </a:ext>
            </a:extLst>
          </p:cNvPr>
          <p:cNvPicPr>
            <a:picLocks noChangeAspect="1"/>
          </p:cNvPicPr>
          <p:nvPr/>
        </p:nvPicPr>
        <p:blipFill>
          <a:blip r:embed="rId3"/>
          <a:stretch>
            <a:fillRect/>
          </a:stretch>
        </p:blipFill>
        <p:spPr>
          <a:xfrm>
            <a:off x="6550533" y="1442995"/>
            <a:ext cx="3035300" cy="787400"/>
          </a:xfrm>
          <a:prstGeom prst="rect">
            <a:avLst/>
          </a:prstGeom>
          <a:ln>
            <a:solidFill>
              <a:schemeClr val="tx1"/>
            </a:solidFill>
          </a:ln>
        </p:spPr>
      </p:pic>
      <p:sp>
        <p:nvSpPr>
          <p:cNvPr id="5" name="TextBox 4">
            <a:extLst>
              <a:ext uri="{FF2B5EF4-FFF2-40B4-BE49-F238E27FC236}">
                <a16:creationId xmlns:a16="http://schemas.microsoft.com/office/drawing/2014/main" id="{DC6AB624-673F-CD49-AA1D-13F2FCC1DA20}"/>
              </a:ext>
            </a:extLst>
          </p:cNvPr>
          <p:cNvSpPr txBox="1"/>
          <p:nvPr/>
        </p:nvSpPr>
        <p:spPr>
          <a:xfrm>
            <a:off x="6550533" y="1001598"/>
            <a:ext cx="2706131" cy="369332"/>
          </a:xfrm>
          <a:prstGeom prst="rect">
            <a:avLst/>
          </a:prstGeom>
          <a:noFill/>
        </p:spPr>
        <p:txBody>
          <a:bodyPr wrap="square" rtlCol="0">
            <a:spAutoFit/>
          </a:bodyPr>
          <a:lstStyle/>
          <a:p>
            <a:pPr algn="ctr"/>
            <a:r>
              <a:rPr lang="en-US" u="sng" dirty="0">
                <a:latin typeface="Bradley Hand" pitchFamily="2" charset="77"/>
              </a:rPr>
              <a:t>Code Output</a:t>
            </a:r>
          </a:p>
        </p:txBody>
      </p:sp>
      <p:pic>
        <p:nvPicPr>
          <p:cNvPr id="6" name="Graphic 5" descr="Line Arrow: Slight curve">
            <a:extLst>
              <a:ext uri="{FF2B5EF4-FFF2-40B4-BE49-F238E27FC236}">
                <a16:creationId xmlns:a16="http://schemas.microsoft.com/office/drawing/2014/main" id="{61DB9DBA-410F-7647-9471-97CD63459D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4268" y="1239109"/>
            <a:ext cx="914400" cy="914400"/>
          </a:xfrm>
          <a:prstGeom prst="rect">
            <a:avLst/>
          </a:prstGeom>
        </p:spPr>
      </p:pic>
      <p:sp>
        <p:nvSpPr>
          <p:cNvPr id="7" name="TextBox 6">
            <a:extLst>
              <a:ext uri="{FF2B5EF4-FFF2-40B4-BE49-F238E27FC236}">
                <a16:creationId xmlns:a16="http://schemas.microsoft.com/office/drawing/2014/main" id="{EA4A9DCA-753B-A542-BB36-90E6B6D13C69}"/>
              </a:ext>
            </a:extLst>
          </p:cNvPr>
          <p:cNvSpPr txBox="1"/>
          <p:nvPr/>
        </p:nvSpPr>
        <p:spPr>
          <a:xfrm>
            <a:off x="304207" y="3429000"/>
            <a:ext cx="451166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types other than strings, need to be converted to a string (in text mode) before writing them to a file</a:t>
            </a:r>
          </a:p>
          <a:p>
            <a:pPr marL="285750" indent="-285750">
              <a:buFont typeface="Arial" panose="020B0604020202020204" pitchFamily="34" charset="0"/>
              <a:buChar char="•"/>
            </a:pPr>
            <a:r>
              <a:rPr lang="en-US" sz="1600" dirty="0" err="1">
                <a:solidFill>
                  <a:srgbClr val="0432FF"/>
                </a:solidFill>
              </a:rPr>
              <a:t>my_num</a:t>
            </a:r>
            <a:r>
              <a:rPr lang="en-US" sz="1600" dirty="0">
                <a:solidFill>
                  <a:srgbClr val="0432FF"/>
                </a:solidFill>
              </a:rPr>
              <a:t> </a:t>
            </a:r>
            <a:r>
              <a:rPr lang="en-US" sz="1600" dirty="0"/>
              <a:t>is a tuple with a string and an integer (</a:t>
            </a:r>
            <a:r>
              <a:rPr lang="en-US" sz="1600" i="1" dirty="0"/>
              <a:t>1042</a:t>
            </a:r>
            <a:r>
              <a:rPr lang="en-US" sz="1600" dirty="0"/>
              <a:t>)</a:t>
            </a:r>
          </a:p>
          <a:p>
            <a:pPr marL="285750" indent="-285750">
              <a:buFont typeface="Arial" panose="020B0604020202020204" pitchFamily="34" charset="0"/>
              <a:buChar char="•"/>
            </a:pPr>
            <a:r>
              <a:rPr lang="en-US" sz="1600" dirty="0"/>
              <a:t>We converted </a:t>
            </a:r>
            <a:r>
              <a:rPr lang="en-US" sz="1600" dirty="0" err="1">
                <a:solidFill>
                  <a:srgbClr val="0432FF"/>
                </a:solidFill>
              </a:rPr>
              <a:t>my_num</a:t>
            </a:r>
            <a:r>
              <a:rPr lang="en-US" sz="1600" dirty="0">
                <a:solidFill>
                  <a:srgbClr val="0432FF"/>
                </a:solidFill>
              </a:rPr>
              <a:t> </a:t>
            </a:r>
            <a:r>
              <a:rPr lang="en-US" sz="1600" dirty="0"/>
              <a:t>to a string using the </a:t>
            </a:r>
            <a:r>
              <a:rPr lang="en-US" sz="1600" dirty="0" err="1">
                <a:solidFill>
                  <a:srgbClr val="0432FF"/>
                </a:solidFill>
              </a:rPr>
              <a:t>str</a:t>
            </a:r>
            <a:r>
              <a:rPr lang="en-US" sz="1600" dirty="0">
                <a:solidFill>
                  <a:srgbClr val="0432FF"/>
                </a:solidFill>
              </a:rPr>
              <a:t>()</a:t>
            </a:r>
            <a:r>
              <a:rPr lang="en-US" sz="1600" dirty="0"/>
              <a:t>method</a:t>
            </a:r>
          </a:p>
          <a:p>
            <a:pPr marL="285750" indent="-285750">
              <a:buFont typeface="Arial" panose="020B0604020202020204" pitchFamily="34" charset="0"/>
              <a:buChar char="•"/>
            </a:pPr>
            <a:r>
              <a:rPr lang="en-US" sz="1600" dirty="0"/>
              <a:t>Once we type convert, we are able to write the text to our file</a:t>
            </a:r>
          </a:p>
        </p:txBody>
      </p:sp>
    </p:spTree>
    <p:extLst>
      <p:ext uri="{BB962C8B-B14F-4D97-AF65-F5344CB8AC3E}">
        <p14:creationId xmlns:p14="http://schemas.microsoft.com/office/powerpoint/2010/main" val="348116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82C4F-5244-4648-A5AC-3D70C134DD14}"/>
              </a:ext>
            </a:extLst>
          </p:cNvPr>
          <p:cNvSpPr txBox="1"/>
          <p:nvPr/>
        </p:nvSpPr>
        <p:spPr>
          <a:xfrm>
            <a:off x="3405300" y="105752"/>
            <a:ext cx="7476715" cy="369332"/>
          </a:xfrm>
          <a:prstGeom prst="rect">
            <a:avLst/>
          </a:prstGeom>
          <a:noFill/>
        </p:spPr>
        <p:txBody>
          <a:bodyPr wrap="square" rtlCol="0">
            <a:spAutoFit/>
          </a:bodyPr>
          <a:lstStyle/>
          <a:p>
            <a:r>
              <a:rPr lang="en-US" dirty="0"/>
              <a:t>File object’s  position- find it, then change it!!</a:t>
            </a:r>
          </a:p>
        </p:txBody>
      </p:sp>
      <p:pic>
        <p:nvPicPr>
          <p:cNvPr id="5" name="Picture 4">
            <a:extLst>
              <a:ext uri="{FF2B5EF4-FFF2-40B4-BE49-F238E27FC236}">
                <a16:creationId xmlns:a16="http://schemas.microsoft.com/office/drawing/2014/main" id="{3F175190-DB8D-A241-BFFB-8BA5F5189B9D}"/>
              </a:ext>
            </a:extLst>
          </p:cNvPr>
          <p:cNvPicPr>
            <a:picLocks noChangeAspect="1"/>
          </p:cNvPicPr>
          <p:nvPr/>
        </p:nvPicPr>
        <p:blipFill>
          <a:blip r:embed="rId2"/>
          <a:stretch>
            <a:fillRect/>
          </a:stretch>
        </p:blipFill>
        <p:spPr>
          <a:xfrm>
            <a:off x="6034731" y="1251980"/>
            <a:ext cx="5816600" cy="1397000"/>
          </a:xfrm>
          <a:prstGeom prst="rect">
            <a:avLst/>
          </a:prstGeom>
          <a:ln>
            <a:solidFill>
              <a:schemeClr val="tx1"/>
            </a:solidFill>
          </a:ln>
        </p:spPr>
      </p:pic>
      <p:pic>
        <p:nvPicPr>
          <p:cNvPr id="7" name="Picture 6">
            <a:extLst>
              <a:ext uri="{FF2B5EF4-FFF2-40B4-BE49-F238E27FC236}">
                <a16:creationId xmlns:a16="http://schemas.microsoft.com/office/drawing/2014/main" id="{1CDF9A9E-B3DA-F946-B444-298675112D7B}"/>
              </a:ext>
            </a:extLst>
          </p:cNvPr>
          <p:cNvPicPr>
            <a:picLocks noChangeAspect="1"/>
          </p:cNvPicPr>
          <p:nvPr/>
        </p:nvPicPr>
        <p:blipFill>
          <a:blip r:embed="rId3"/>
          <a:stretch>
            <a:fillRect/>
          </a:stretch>
        </p:blipFill>
        <p:spPr>
          <a:xfrm>
            <a:off x="328035" y="4171950"/>
            <a:ext cx="5397500" cy="1739900"/>
          </a:xfrm>
          <a:prstGeom prst="rect">
            <a:avLst/>
          </a:prstGeom>
          <a:ln>
            <a:solidFill>
              <a:schemeClr val="tx1"/>
            </a:solidFill>
          </a:ln>
        </p:spPr>
      </p:pic>
      <p:sp>
        <p:nvSpPr>
          <p:cNvPr id="8" name="TextBox 7">
            <a:extLst>
              <a:ext uri="{FF2B5EF4-FFF2-40B4-BE49-F238E27FC236}">
                <a16:creationId xmlns:a16="http://schemas.microsoft.com/office/drawing/2014/main" id="{98901E29-05E4-1740-B468-47A5FAB41E36}"/>
              </a:ext>
            </a:extLst>
          </p:cNvPr>
          <p:cNvSpPr txBox="1"/>
          <p:nvPr/>
        </p:nvSpPr>
        <p:spPr>
          <a:xfrm>
            <a:off x="1394253" y="3689351"/>
            <a:ext cx="2706131" cy="369332"/>
          </a:xfrm>
          <a:prstGeom prst="rect">
            <a:avLst/>
          </a:prstGeom>
          <a:noFill/>
        </p:spPr>
        <p:txBody>
          <a:bodyPr wrap="square" rtlCol="0">
            <a:spAutoFit/>
          </a:bodyPr>
          <a:lstStyle/>
          <a:p>
            <a:pPr algn="ctr"/>
            <a:r>
              <a:rPr lang="en-US" u="sng" dirty="0">
                <a:latin typeface="Bradley Hand" pitchFamily="2" charset="77"/>
              </a:rPr>
              <a:t>Code Output</a:t>
            </a:r>
          </a:p>
        </p:txBody>
      </p:sp>
      <p:sp>
        <p:nvSpPr>
          <p:cNvPr id="9" name="TextBox 8">
            <a:extLst>
              <a:ext uri="{FF2B5EF4-FFF2-40B4-BE49-F238E27FC236}">
                <a16:creationId xmlns:a16="http://schemas.microsoft.com/office/drawing/2014/main" id="{4EA86455-2B03-5A4E-81D8-17E88999F88F}"/>
              </a:ext>
            </a:extLst>
          </p:cNvPr>
          <p:cNvSpPr txBox="1"/>
          <p:nvPr/>
        </p:nvSpPr>
        <p:spPr>
          <a:xfrm>
            <a:off x="6872415" y="761484"/>
            <a:ext cx="2706131" cy="369332"/>
          </a:xfrm>
          <a:prstGeom prst="rect">
            <a:avLst/>
          </a:prstGeom>
          <a:noFill/>
        </p:spPr>
        <p:txBody>
          <a:bodyPr wrap="square" rtlCol="0">
            <a:spAutoFit/>
          </a:bodyPr>
          <a:lstStyle/>
          <a:p>
            <a:pPr algn="ctr"/>
            <a:r>
              <a:rPr lang="en-US" u="sng" dirty="0">
                <a:latin typeface="Bradley Hand" pitchFamily="2" charset="77"/>
              </a:rPr>
              <a:t>Our Text File</a:t>
            </a:r>
          </a:p>
        </p:txBody>
      </p:sp>
      <p:sp>
        <p:nvSpPr>
          <p:cNvPr id="10" name="TextBox 9">
            <a:extLst>
              <a:ext uri="{FF2B5EF4-FFF2-40B4-BE49-F238E27FC236}">
                <a16:creationId xmlns:a16="http://schemas.microsoft.com/office/drawing/2014/main" id="{284E0045-7D4E-BC4E-AB59-38B062A936B5}"/>
              </a:ext>
            </a:extLst>
          </p:cNvPr>
          <p:cNvSpPr txBox="1"/>
          <p:nvPr/>
        </p:nvSpPr>
        <p:spPr>
          <a:xfrm>
            <a:off x="6034731" y="2770144"/>
            <a:ext cx="5816600" cy="523220"/>
          </a:xfrm>
          <a:prstGeom prst="rect">
            <a:avLst/>
          </a:prstGeom>
          <a:noFill/>
        </p:spPr>
        <p:txBody>
          <a:bodyPr wrap="square" rtlCol="0">
            <a:spAutoFit/>
          </a:bodyPr>
          <a:lstStyle/>
          <a:p>
            <a:r>
              <a:rPr lang="en-US" sz="1400" dirty="0"/>
              <a:t>Our text files shows that the </a:t>
            </a:r>
            <a:r>
              <a:rPr lang="en-US" sz="1400" b="1" dirty="0"/>
              <a:t>“</a:t>
            </a:r>
            <a:r>
              <a:rPr lang="en-US" sz="1400" b="1" dirty="0">
                <a:solidFill>
                  <a:srgbClr val="0432FF"/>
                </a:solidFill>
              </a:rPr>
              <a:t>P</a:t>
            </a:r>
            <a:r>
              <a:rPr lang="en-US" sz="1400" b="1" dirty="0"/>
              <a:t>” </a:t>
            </a:r>
            <a:r>
              <a:rPr lang="en-US" sz="1400" dirty="0"/>
              <a:t>in the word python (</a:t>
            </a:r>
            <a:r>
              <a:rPr lang="en-US" sz="1400" i="1" dirty="0"/>
              <a:t>in the first line</a:t>
            </a:r>
            <a:r>
              <a:rPr lang="en-US" sz="1400" dirty="0"/>
              <a:t>) is in position </a:t>
            </a:r>
            <a:r>
              <a:rPr lang="en-US" sz="1400" b="1" dirty="0">
                <a:solidFill>
                  <a:srgbClr val="0432FF"/>
                </a:solidFill>
              </a:rPr>
              <a:t>11</a:t>
            </a:r>
          </a:p>
        </p:txBody>
      </p:sp>
      <p:sp>
        <p:nvSpPr>
          <p:cNvPr id="11" name="TextBox 10">
            <a:extLst>
              <a:ext uri="{FF2B5EF4-FFF2-40B4-BE49-F238E27FC236}">
                <a16:creationId xmlns:a16="http://schemas.microsoft.com/office/drawing/2014/main" id="{C5EC1F9A-5B3C-2145-987D-08E84C057B13}"/>
              </a:ext>
            </a:extLst>
          </p:cNvPr>
          <p:cNvSpPr txBox="1"/>
          <p:nvPr/>
        </p:nvSpPr>
        <p:spPr>
          <a:xfrm>
            <a:off x="6215448" y="3346283"/>
            <a:ext cx="5816599" cy="1384995"/>
          </a:xfrm>
          <a:prstGeom prst="rect">
            <a:avLst/>
          </a:prstGeom>
          <a:noFill/>
        </p:spPr>
        <p:txBody>
          <a:bodyPr wrap="square" rtlCol="0">
            <a:spAutoFit/>
          </a:bodyPr>
          <a:lstStyle/>
          <a:p>
            <a:r>
              <a:rPr lang="en-US" sz="1400" dirty="0"/>
              <a:t>The </a:t>
            </a:r>
            <a:r>
              <a:rPr lang="en-US" sz="1400" dirty="0">
                <a:solidFill>
                  <a:srgbClr val="0432FF"/>
                </a:solidFill>
              </a:rPr>
              <a:t>tell() </a:t>
            </a:r>
            <a:r>
              <a:rPr lang="en-US" sz="1400" dirty="0"/>
              <a:t>method tells us where the file objects current position is. Position 0 is the begging of a file</a:t>
            </a:r>
          </a:p>
          <a:p>
            <a:endParaRPr lang="en-US" sz="1400" dirty="0"/>
          </a:p>
          <a:p>
            <a:r>
              <a:rPr lang="en-US" sz="1400" dirty="0"/>
              <a:t>The “L” in “Look”(second line) would be position 25. (NOTE: It includes the newline character at the end of the line that is added automatically.)</a:t>
            </a:r>
          </a:p>
        </p:txBody>
      </p:sp>
      <p:sp>
        <p:nvSpPr>
          <p:cNvPr id="12" name="TextBox 11">
            <a:extLst>
              <a:ext uri="{FF2B5EF4-FFF2-40B4-BE49-F238E27FC236}">
                <a16:creationId xmlns:a16="http://schemas.microsoft.com/office/drawing/2014/main" id="{A20D4D69-5F01-1F46-9272-7B3A543D8372}"/>
              </a:ext>
            </a:extLst>
          </p:cNvPr>
          <p:cNvSpPr txBox="1"/>
          <p:nvPr/>
        </p:nvSpPr>
        <p:spPr>
          <a:xfrm>
            <a:off x="6215448" y="4680743"/>
            <a:ext cx="5816600" cy="2462213"/>
          </a:xfrm>
          <a:prstGeom prst="rect">
            <a:avLst/>
          </a:prstGeom>
          <a:noFill/>
        </p:spPr>
        <p:txBody>
          <a:bodyPr wrap="square" rtlCol="0">
            <a:spAutoFit/>
          </a:bodyPr>
          <a:lstStyle/>
          <a:p>
            <a:r>
              <a:rPr lang="en-US" sz="1400" dirty="0"/>
              <a:t>The </a:t>
            </a:r>
            <a:r>
              <a:rPr lang="en-US" sz="1400" dirty="0">
                <a:solidFill>
                  <a:srgbClr val="0432FF"/>
                </a:solidFill>
              </a:rPr>
              <a:t>seek() </a:t>
            </a:r>
            <a:r>
              <a:rPr lang="en-US" sz="1400" dirty="0"/>
              <a:t>method changes the file objects current position. Position 0 is the begging of a file. The new position is computed from adding an offset to a reference point.</a:t>
            </a:r>
          </a:p>
          <a:p>
            <a:r>
              <a:rPr lang="en-US" sz="1400" dirty="0"/>
              <a:t>Offset is the first argument passed and then the reference point.  If no second argument is given, the reference point is 0, the begging of the file.</a:t>
            </a:r>
          </a:p>
          <a:p>
            <a:endParaRPr lang="en-US" sz="1400" dirty="0"/>
          </a:p>
          <a:p>
            <a:r>
              <a:rPr lang="en-US" sz="1400" dirty="0" err="1">
                <a:solidFill>
                  <a:srgbClr val="0432FF"/>
                </a:solidFill>
              </a:rPr>
              <a:t>f.seek</a:t>
            </a:r>
            <a:r>
              <a:rPr lang="en-US" sz="1400" dirty="0">
                <a:solidFill>
                  <a:srgbClr val="0432FF"/>
                </a:solidFill>
              </a:rPr>
              <a:t>(11) </a:t>
            </a:r>
            <a:r>
              <a:rPr lang="en-US" sz="1400" dirty="0"/>
              <a:t>changes  the position where f starts to output from. In this case it now starts with the “P” in the word Python in the first line.</a:t>
            </a:r>
          </a:p>
          <a:p>
            <a:endParaRPr lang="en-US" sz="1400" dirty="0"/>
          </a:p>
          <a:p>
            <a:endParaRPr lang="en-US" sz="1400" dirty="0"/>
          </a:p>
        </p:txBody>
      </p:sp>
      <p:pic>
        <p:nvPicPr>
          <p:cNvPr id="13" name="Picture 12">
            <a:extLst>
              <a:ext uri="{FF2B5EF4-FFF2-40B4-BE49-F238E27FC236}">
                <a16:creationId xmlns:a16="http://schemas.microsoft.com/office/drawing/2014/main" id="{E8C09B24-45D1-9743-9D0C-C8C317494B8E}"/>
              </a:ext>
            </a:extLst>
          </p:cNvPr>
          <p:cNvPicPr>
            <a:picLocks noChangeAspect="1"/>
          </p:cNvPicPr>
          <p:nvPr/>
        </p:nvPicPr>
        <p:blipFill>
          <a:blip r:embed="rId4"/>
          <a:stretch>
            <a:fillRect/>
          </a:stretch>
        </p:blipFill>
        <p:spPr>
          <a:xfrm>
            <a:off x="340669" y="1174167"/>
            <a:ext cx="4559300" cy="1816100"/>
          </a:xfrm>
          <a:prstGeom prst="rect">
            <a:avLst/>
          </a:prstGeom>
          <a:ln>
            <a:solidFill>
              <a:schemeClr val="tx1"/>
            </a:solidFill>
          </a:ln>
        </p:spPr>
      </p:pic>
      <p:sp>
        <p:nvSpPr>
          <p:cNvPr id="14" name="Oval 13">
            <a:extLst>
              <a:ext uri="{FF2B5EF4-FFF2-40B4-BE49-F238E27FC236}">
                <a16:creationId xmlns:a16="http://schemas.microsoft.com/office/drawing/2014/main" id="{08C032F6-9268-8F46-B845-ED72F037BD3B}"/>
              </a:ext>
            </a:extLst>
          </p:cNvPr>
          <p:cNvSpPr/>
          <p:nvPr/>
        </p:nvSpPr>
        <p:spPr>
          <a:xfrm>
            <a:off x="6034731" y="3425876"/>
            <a:ext cx="211781" cy="20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6" name="Oval 15">
            <a:extLst>
              <a:ext uri="{FF2B5EF4-FFF2-40B4-BE49-F238E27FC236}">
                <a16:creationId xmlns:a16="http://schemas.microsoft.com/office/drawing/2014/main" id="{1B850E2B-5AE3-A04D-AF71-7B7F5A97F4B7}"/>
              </a:ext>
            </a:extLst>
          </p:cNvPr>
          <p:cNvSpPr/>
          <p:nvPr/>
        </p:nvSpPr>
        <p:spPr>
          <a:xfrm>
            <a:off x="1751055" y="1980274"/>
            <a:ext cx="211781" cy="20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7" name="Oval 16">
            <a:extLst>
              <a:ext uri="{FF2B5EF4-FFF2-40B4-BE49-F238E27FC236}">
                <a16:creationId xmlns:a16="http://schemas.microsoft.com/office/drawing/2014/main" id="{6E5989D1-70A3-D545-A1F5-B270B470C78A}"/>
              </a:ext>
            </a:extLst>
          </p:cNvPr>
          <p:cNvSpPr/>
          <p:nvPr/>
        </p:nvSpPr>
        <p:spPr>
          <a:xfrm>
            <a:off x="6034730" y="6226445"/>
            <a:ext cx="211781" cy="20388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8" name="Oval 17">
            <a:extLst>
              <a:ext uri="{FF2B5EF4-FFF2-40B4-BE49-F238E27FC236}">
                <a16:creationId xmlns:a16="http://schemas.microsoft.com/office/drawing/2014/main" id="{1D7CAEE4-A61F-E84D-AAAC-1B57E2246F07}"/>
              </a:ext>
            </a:extLst>
          </p:cNvPr>
          <p:cNvSpPr/>
          <p:nvPr/>
        </p:nvSpPr>
        <p:spPr>
          <a:xfrm>
            <a:off x="1394252" y="2221574"/>
            <a:ext cx="211781" cy="20388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9" name="Oval 18">
            <a:extLst>
              <a:ext uri="{FF2B5EF4-FFF2-40B4-BE49-F238E27FC236}">
                <a16:creationId xmlns:a16="http://schemas.microsoft.com/office/drawing/2014/main" id="{834DDC7B-A6ED-C94F-A3CF-962B39272E09}"/>
              </a:ext>
            </a:extLst>
          </p:cNvPr>
          <p:cNvSpPr/>
          <p:nvPr/>
        </p:nvSpPr>
        <p:spPr>
          <a:xfrm>
            <a:off x="131786" y="4509703"/>
            <a:ext cx="211781" cy="20388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Tree>
    <p:extLst>
      <p:ext uri="{BB962C8B-B14F-4D97-AF65-F5344CB8AC3E}">
        <p14:creationId xmlns:p14="http://schemas.microsoft.com/office/powerpoint/2010/main" val="13982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955CD-FB86-7441-BF41-4C4D53C7FAE3}"/>
              </a:ext>
            </a:extLst>
          </p:cNvPr>
          <p:cNvSpPr txBox="1"/>
          <p:nvPr/>
        </p:nvSpPr>
        <p:spPr>
          <a:xfrm>
            <a:off x="2812176" y="118108"/>
            <a:ext cx="7476715" cy="369332"/>
          </a:xfrm>
          <a:prstGeom prst="rect">
            <a:avLst/>
          </a:prstGeom>
          <a:noFill/>
        </p:spPr>
        <p:txBody>
          <a:bodyPr wrap="square" rtlCol="0">
            <a:spAutoFit/>
          </a:bodyPr>
          <a:lstStyle/>
          <a:p>
            <a:r>
              <a:rPr lang="en-US" dirty="0"/>
              <a:t>Working with File Context Managers- Automatic File Closure</a:t>
            </a:r>
          </a:p>
        </p:txBody>
      </p:sp>
      <p:pic>
        <p:nvPicPr>
          <p:cNvPr id="3" name="Picture 2">
            <a:extLst>
              <a:ext uri="{FF2B5EF4-FFF2-40B4-BE49-F238E27FC236}">
                <a16:creationId xmlns:a16="http://schemas.microsoft.com/office/drawing/2014/main" id="{424D3CDA-7F6D-B342-9182-FBF01E11604A}"/>
              </a:ext>
            </a:extLst>
          </p:cNvPr>
          <p:cNvPicPr>
            <a:picLocks noChangeAspect="1"/>
          </p:cNvPicPr>
          <p:nvPr/>
        </p:nvPicPr>
        <p:blipFill>
          <a:blip r:embed="rId2"/>
          <a:stretch>
            <a:fillRect/>
          </a:stretch>
        </p:blipFill>
        <p:spPr>
          <a:xfrm>
            <a:off x="396942" y="1059076"/>
            <a:ext cx="3111500" cy="1282700"/>
          </a:xfrm>
          <a:prstGeom prst="rect">
            <a:avLst/>
          </a:prstGeom>
          <a:ln>
            <a:solidFill>
              <a:schemeClr val="tx1"/>
            </a:solidFill>
          </a:ln>
        </p:spPr>
      </p:pic>
      <p:pic>
        <p:nvPicPr>
          <p:cNvPr id="4" name="Picture 3">
            <a:extLst>
              <a:ext uri="{FF2B5EF4-FFF2-40B4-BE49-F238E27FC236}">
                <a16:creationId xmlns:a16="http://schemas.microsoft.com/office/drawing/2014/main" id="{B22A7F6F-765A-B940-981F-D3F61489BD7D}"/>
              </a:ext>
            </a:extLst>
          </p:cNvPr>
          <p:cNvPicPr>
            <a:picLocks noChangeAspect="1"/>
          </p:cNvPicPr>
          <p:nvPr/>
        </p:nvPicPr>
        <p:blipFill>
          <a:blip r:embed="rId3"/>
          <a:stretch>
            <a:fillRect/>
          </a:stretch>
        </p:blipFill>
        <p:spPr>
          <a:xfrm>
            <a:off x="4929491" y="1054314"/>
            <a:ext cx="5359400" cy="1384300"/>
          </a:xfrm>
          <a:prstGeom prst="rect">
            <a:avLst/>
          </a:prstGeom>
          <a:ln>
            <a:solidFill>
              <a:schemeClr val="tx1"/>
            </a:solidFill>
          </a:ln>
        </p:spPr>
      </p:pic>
      <p:pic>
        <p:nvPicPr>
          <p:cNvPr id="5" name="Graphic 4" descr="Line Arrow: Slight curve">
            <a:extLst>
              <a:ext uri="{FF2B5EF4-FFF2-40B4-BE49-F238E27FC236}">
                <a16:creationId xmlns:a16="http://schemas.microsoft.com/office/drawing/2014/main" id="{8D1C00F6-2A7B-3D4B-8199-13F218F9EB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8411" y="1289264"/>
            <a:ext cx="914400" cy="914400"/>
          </a:xfrm>
          <a:prstGeom prst="rect">
            <a:avLst/>
          </a:prstGeom>
        </p:spPr>
      </p:pic>
      <p:sp>
        <p:nvSpPr>
          <p:cNvPr id="6" name="TextBox 5">
            <a:extLst>
              <a:ext uri="{FF2B5EF4-FFF2-40B4-BE49-F238E27FC236}">
                <a16:creationId xmlns:a16="http://schemas.microsoft.com/office/drawing/2014/main" id="{C5DC4765-8AA2-AB47-8FC8-02D97968EC8D}"/>
              </a:ext>
            </a:extLst>
          </p:cNvPr>
          <p:cNvSpPr txBox="1"/>
          <p:nvPr/>
        </p:nvSpPr>
        <p:spPr>
          <a:xfrm>
            <a:off x="5554172" y="602607"/>
            <a:ext cx="2706131" cy="369332"/>
          </a:xfrm>
          <a:prstGeom prst="rect">
            <a:avLst/>
          </a:prstGeom>
          <a:noFill/>
        </p:spPr>
        <p:txBody>
          <a:bodyPr wrap="square" rtlCol="0">
            <a:spAutoFit/>
          </a:bodyPr>
          <a:lstStyle/>
          <a:p>
            <a:pPr algn="ctr"/>
            <a:r>
              <a:rPr lang="en-US" u="sng" dirty="0">
                <a:latin typeface="Bradley Hand" pitchFamily="2" charset="77"/>
              </a:rPr>
              <a:t>Code Output</a:t>
            </a:r>
          </a:p>
        </p:txBody>
      </p:sp>
      <p:sp>
        <p:nvSpPr>
          <p:cNvPr id="7" name="TextBox 6">
            <a:extLst>
              <a:ext uri="{FF2B5EF4-FFF2-40B4-BE49-F238E27FC236}">
                <a16:creationId xmlns:a16="http://schemas.microsoft.com/office/drawing/2014/main" id="{52DB2BE3-1270-384C-83BD-76F1EB85E007}"/>
              </a:ext>
            </a:extLst>
          </p:cNvPr>
          <p:cNvSpPr txBox="1"/>
          <p:nvPr/>
        </p:nvSpPr>
        <p:spPr>
          <a:xfrm>
            <a:off x="396942" y="2613361"/>
            <a:ext cx="9292282" cy="523220"/>
          </a:xfrm>
          <a:prstGeom prst="rect">
            <a:avLst/>
          </a:prstGeom>
          <a:noFill/>
        </p:spPr>
        <p:txBody>
          <a:bodyPr wrap="square" rtlCol="0">
            <a:spAutoFit/>
          </a:bodyPr>
          <a:lstStyle/>
          <a:p>
            <a:r>
              <a:rPr lang="en-US" sz="1400" dirty="0">
                <a:solidFill>
                  <a:srgbClr val="C00000"/>
                </a:solidFill>
              </a:rPr>
              <a:t>WHY IS USING WITH PREFERABLE? </a:t>
            </a:r>
            <a:r>
              <a:rPr lang="en-US" sz="1400" dirty="0"/>
              <a:t>This allows us to use file-processing code that </a:t>
            </a:r>
            <a:r>
              <a:rPr lang="en-US" sz="1400" b="1" dirty="0">
                <a:solidFill>
                  <a:srgbClr val="0432FF"/>
                </a:solidFill>
              </a:rPr>
              <a:t>ensures the file will be closed automatically on exit.</a:t>
            </a:r>
          </a:p>
        </p:txBody>
      </p:sp>
      <p:sp>
        <p:nvSpPr>
          <p:cNvPr id="8" name="TextBox 7">
            <a:extLst>
              <a:ext uri="{FF2B5EF4-FFF2-40B4-BE49-F238E27FC236}">
                <a16:creationId xmlns:a16="http://schemas.microsoft.com/office/drawing/2014/main" id="{2FA7EBAE-C679-764E-8F5F-80779A89038B}"/>
              </a:ext>
            </a:extLst>
          </p:cNvPr>
          <p:cNvSpPr txBox="1"/>
          <p:nvPr/>
        </p:nvSpPr>
        <p:spPr>
          <a:xfrm>
            <a:off x="2230896" y="3797069"/>
            <a:ext cx="3552067" cy="923330"/>
          </a:xfrm>
          <a:prstGeom prst="rect">
            <a:avLst/>
          </a:prstGeom>
          <a:solidFill>
            <a:schemeClr val="accent5">
              <a:lumMod val="20000"/>
              <a:lumOff val="80000"/>
            </a:schemeClr>
          </a:solidFill>
          <a:ln>
            <a:solidFill>
              <a:schemeClr val="tx1"/>
            </a:solidFill>
          </a:ln>
        </p:spPr>
        <p:txBody>
          <a:bodyPr wrap="square" rtlCol="0">
            <a:spAutoFit/>
          </a:bodyPr>
          <a:lstStyle/>
          <a:p>
            <a:r>
              <a:rPr lang="en-US" dirty="0"/>
              <a:t>with expression [as variable]:</a:t>
            </a:r>
          </a:p>
          <a:p>
            <a:r>
              <a:rPr lang="en-US" dirty="0"/>
              <a:t>     with block</a:t>
            </a:r>
          </a:p>
          <a:p>
            <a:endParaRPr lang="en-US" dirty="0"/>
          </a:p>
        </p:txBody>
      </p:sp>
      <p:sp>
        <p:nvSpPr>
          <p:cNvPr id="9" name="TextBox 8">
            <a:extLst>
              <a:ext uri="{FF2B5EF4-FFF2-40B4-BE49-F238E27FC236}">
                <a16:creationId xmlns:a16="http://schemas.microsoft.com/office/drawing/2014/main" id="{12840617-6C51-FB4D-8D55-CD37829E0323}"/>
              </a:ext>
            </a:extLst>
          </p:cNvPr>
          <p:cNvSpPr txBox="1"/>
          <p:nvPr/>
        </p:nvSpPr>
        <p:spPr>
          <a:xfrm>
            <a:off x="2318247" y="3197403"/>
            <a:ext cx="3614728" cy="369332"/>
          </a:xfrm>
          <a:prstGeom prst="rect">
            <a:avLst/>
          </a:prstGeom>
          <a:noFill/>
        </p:spPr>
        <p:txBody>
          <a:bodyPr wrap="square" rtlCol="0">
            <a:spAutoFit/>
          </a:bodyPr>
          <a:lstStyle/>
          <a:p>
            <a:r>
              <a:rPr lang="en-US" u="sng" dirty="0">
                <a:latin typeface="Bradley Hand" pitchFamily="2" charset="77"/>
              </a:rPr>
              <a:t>With context manager explained</a:t>
            </a:r>
          </a:p>
        </p:txBody>
      </p:sp>
      <p:sp>
        <p:nvSpPr>
          <p:cNvPr id="10" name="TextBox 9">
            <a:extLst>
              <a:ext uri="{FF2B5EF4-FFF2-40B4-BE49-F238E27FC236}">
                <a16:creationId xmlns:a16="http://schemas.microsoft.com/office/drawing/2014/main" id="{688D5548-E753-9748-A35E-51E3FC49ABDE}"/>
              </a:ext>
            </a:extLst>
          </p:cNvPr>
          <p:cNvSpPr txBox="1"/>
          <p:nvPr/>
        </p:nvSpPr>
        <p:spPr>
          <a:xfrm>
            <a:off x="2230896" y="4950733"/>
            <a:ext cx="635705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expression should return an object</a:t>
            </a:r>
          </a:p>
          <a:p>
            <a:pPr marL="285750" indent="-285750">
              <a:buFont typeface="Arial" panose="020B0604020202020204" pitchFamily="34" charset="0"/>
              <a:buChar char="•"/>
            </a:pPr>
            <a:r>
              <a:rPr lang="en-US" sz="1400" dirty="0"/>
              <a:t>The object may also return a value that will be assigned a variable (in our case above “f” is that optional variable)</a:t>
            </a:r>
          </a:p>
          <a:p>
            <a:pPr marL="285750" indent="-285750">
              <a:buFont typeface="Arial" panose="020B0604020202020204" pitchFamily="34" charset="0"/>
              <a:buChar char="•"/>
            </a:pPr>
            <a:r>
              <a:rPr lang="en-US" sz="1400" dirty="0"/>
              <a:t>The with block acts on the object in some way</a:t>
            </a:r>
          </a:p>
        </p:txBody>
      </p:sp>
    </p:spTree>
    <p:extLst>
      <p:ext uri="{BB962C8B-B14F-4D97-AF65-F5344CB8AC3E}">
        <p14:creationId xmlns:p14="http://schemas.microsoft.com/office/powerpoint/2010/main" val="12730239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1466</TotalTime>
  <Words>1480</Words>
  <Application>Microsoft Macintosh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Bradley Hand</vt:lpstr>
      <vt:lpstr>Calibri Light</vt:lpstr>
      <vt:lpstr>Rockwell</vt:lpstr>
      <vt:lpstr>Wingdings</vt:lpstr>
      <vt:lpstr>Atlas</vt:lpstr>
      <vt:lpstr>Python –  Files - Reading and Writing</vt:lpstr>
      <vt:lpstr>How does Python access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Files - Reading and Writing</dc:title>
  <dc:creator>Claudia Acerra</dc:creator>
  <cp:lastModifiedBy>Claudia Acerra</cp:lastModifiedBy>
  <cp:revision>36</cp:revision>
  <dcterms:created xsi:type="dcterms:W3CDTF">2019-01-05T14:10:47Z</dcterms:created>
  <dcterms:modified xsi:type="dcterms:W3CDTF">2019-01-06T14:37:23Z</dcterms:modified>
</cp:coreProperties>
</file>