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08036-0624-4890-B0BD-F43170E563F6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5A1304-4CD2-4117-8066-2D25A68202F0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Tuples are immutable sequences.  They are like Lists but they can not be changed.</a:t>
          </a:r>
        </a:p>
      </dgm:t>
    </dgm:pt>
    <dgm:pt modelId="{B3D13C94-3987-433B-BD78-1F6DD2662E4F}" type="parTrans" cxnId="{311D55C2-1BDA-4F84-BDD1-245AECC4474E}">
      <dgm:prSet/>
      <dgm:spPr/>
      <dgm:t>
        <a:bodyPr/>
        <a:lstStyle/>
        <a:p>
          <a:endParaRPr lang="en-US"/>
        </a:p>
      </dgm:t>
    </dgm:pt>
    <dgm:pt modelId="{C6B0EEF5-1604-4572-94B7-352CB3AFB334}" type="sibTrans" cxnId="{311D55C2-1BDA-4F84-BDD1-245AECC4474E}">
      <dgm:prSet/>
      <dgm:spPr/>
      <dgm:t>
        <a:bodyPr/>
        <a:lstStyle/>
        <a:p>
          <a:endParaRPr lang="en-US"/>
        </a:p>
      </dgm:t>
    </dgm:pt>
    <dgm:pt modelId="{C9F19E83-C9EA-46F6-8817-CD94688D28A9}">
      <dgm:prSet custT="1"/>
      <dgm:spPr/>
      <dgm:t>
        <a:bodyPr/>
        <a:lstStyle/>
        <a:p>
          <a:r>
            <a:rPr lang="en-US" sz="1300" dirty="0"/>
            <a:t>They are generally used to represent 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a fixed collection of items</a:t>
          </a:r>
        </a:p>
      </dgm:t>
    </dgm:pt>
    <dgm:pt modelId="{49F1D02E-3003-4695-B8DA-B3FF09422F35}" type="parTrans" cxnId="{17B33294-9446-41B1-AFEC-6E256AAE8932}">
      <dgm:prSet/>
      <dgm:spPr/>
      <dgm:t>
        <a:bodyPr/>
        <a:lstStyle/>
        <a:p>
          <a:endParaRPr lang="en-US"/>
        </a:p>
      </dgm:t>
    </dgm:pt>
    <dgm:pt modelId="{E75D2955-14BC-4A98-865B-4AEE94434E1F}" type="sibTrans" cxnId="{17B33294-9446-41B1-AFEC-6E256AAE8932}">
      <dgm:prSet/>
      <dgm:spPr/>
      <dgm:t>
        <a:bodyPr/>
        <a:lstStyle/>
        <a:p>
          <a:endParaRPr lang="en-US"/>
        </a:p>
      </dgm:t>
    </dgm:pt>
    <dgm:pt modelId="{BABA569E-2ED2-4B7B-A3BC-CD23E9A1F40B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Unlike Lists that are coded in square brackets</a:t>
          </a:r>
          <a:r>
            <a:rPr lang="en-US" sz="14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rPr>
            <a:t> [], 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Tuples are coded in parentheses </a:t>
          </a:r>
          <a:r>
            <a:rPr lang="en-US" sz="14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ED9AAE3F-CD5D-4D65-A2B5-F86B9F08884E}" type="parTrans" cxnId="{9FE342E4-0A93-459D-8586-6BFF321B670C}">
      <dgm:prSet/>
      <dgm:spPr/>
      <dgm:t>
        <a:bodyPr/>
        <a:lstStyle/>
        <a:p>
          <a:endParaRPr lang="en-US"/>
        </a:p>
      </dgm:t>
    </dgm:pt>
    <dgm:pt modelId="{79008438-563B-4C7A-B157-DDAE746A4C20}" type="sibTrans" cxnId="{9FE342E4-0A93-459D-8586-6BFF321B670C}">
      <dgm:prSet/>
      <dgm:spPr/>
      <dgm:t>
        <a:bodyPr/>
        <a:lstStyle/>
        <a:p>
          <a:endParaRPr lang="en-US"/>
        </a:p>
      </dgm:t>
    </dgm:pt>
    <dgm:pt modelId="{205A1BB3-0EB0-4DA1-A725-1169C16C656A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They support arbitrary types</a:t>
          </a:r>
        </a:p>
      </dgm:t>
    </dgm:pt>
    <dgm:pt modelId="{77D4E12A-E5CE-4C8C-AB64-08CE5EA49D6D}" type="parTrans" cxnId="{73323D49-2949-4E1C-8D1F-F1587806DE3D}">
      <dgm:prSet/>
      <dgm:spPr/>
      <dgm:t>
        <a:bodyPr/>
        <a:lstStyle/>
        <a:p>
          <a:endParaRPr lang="en-US"/>
        </a:p>
      </dgm:t>
    </dgm:pt>
    <dgm:pt modelId="{3DEA028D-FEA9-4F07-A432-223CA14A55AD}" type="sibTrans" cxnId="{73323D49-2949-4E1C-8D1F-F1587806DE3D}">
      <dgm:prSet/>
      <dgm:spPr/>
      <dgm:t>
        <a:bodyPr/>
        <a:lstStyle/>
        <a:p>
          <a:endParaRPr lang="en-US"/>
        </a:p>
      </dgm:t>
    </dgm:pt>
    <dgm:pt modelId="{04ED6095-62E0-4DF1-B05B-8A180B121A86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They s</a:t>
          </a:r>
          <a:r>
            <a:rPr lang="en-US" sz="1300" dirty="0"/>
            <a:t>upport nesting</a:t>
          </a:r>
        </a:p>
      </dgm:t>
    </dgm:pt>
    <dgm:pt modelId="{23C8B5B0-1DEC-48F0-961F-F67CAED7AE63}" type="parTrans" cxnId="{CDCB9D30-0176-4589-B09D-0D143A46E4B1}">
      <dgm:prSet/>
      <dgm:spPr/>
      <dgm:t>
        <a:bodyPr/>
        <a:lstStyle/>
        <a:p>
          <a:endParaRPr lang="en-US"/>
        </a:p>
      </dgm:t>
    </dgm:pt>
    <dgm:pt modelId="{11775876-9907-481C-A00A-10F193B6BACF}" type="sibTrans" cxnId="{CDCB9D30-0176-4589-B09D-0D143A46E4B1}">
      <dgm:prSet/>
      <dgm:spPr/>
      <dgm:t>
        <a:bodyPr/>
        <a:lstStyle/>
        <a:p>
          <a:endParaRPr lang="en-US"/>
        </a:p>
      </dgm:t>
    </dgm:pt>
    <dgm:pt modelId="{F1F2FB9D-931A-473C-9354-DF3AB83832DE}" type="pres">
      <dgm:prSet presAssocID="{5CF08036-0624-4890-B0BD-F43170E563F6}" presName="root" presStyleCnt="0">
        <dgm:presLayoutVars>
          <dgm:dir/>
          <dgm:resizeHandles val="exact"/>
        </dgm:presLayoutVars>
      </dgm:prSet>
      <dgm:spPr/>
    </dgm:pt>
    <dgm:pt modelId="{F0F18AC4-E317-4794-9886-B1A8C9B35FA0}" type="pres">
      <dgm:prSet presAssocID="{695A1304-4CD2-4117-8066-2D25A68202F0}" presName="compNode" presStyleCnt="0"/>
      <dgm:spPr/>
    </dgm:pt>
    <dgm:pt modelId="{828697D8-AEDF-4206-B5F5-47FA06C2E24F}" type="pres">
      <dgm:prSet presAssocID="{695A1304-4CD2-4117-8066-2D25A68202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98B3FCA-4D94-4C8F-ADB7-1B101B96D6D3}" type="pres">
      <dgm:prSet presAssocID="{695A1304-4CD2-4117-8066-2D25A68202F0}" presName="spaceRect" presStyleCnt="0"/>
      <dgm:spPr/>
    </dgm:pt>
    <dgm:pt modelId="{8DCDE22D-CC45-4AC0-8F42-E017949BBD0B}" type="pres">
      <dgm:prSet presAssocID="{695A1304-4CD2-4117-8066-2D25A68202F0}" presName="textRect" presStyleLbl="revTx" presStyleIdx="0" presStyleCnt="5">
        <dgm:presLayoutVars>
          <dgm:chMax val="1"/>
          <dgm:chPref val="1"/>
        </dgm:presLayoutVars>
      </dgm:prSet>
      <dgm:spPr/>
    </dgm:pt>
    <dgm:pt modelId="{F169E557-D6EE-46D7-B8DB-48492D16396E}" type="pres">
      <dgm:prSet presAssocID="{C6B0EEF5-1604-4572-94B7-352CB3AFB334}" presName="sibTrans" presStyleCnt="0"/>
      <dgm:spPr/>
    </dgm:pt>
    <dgm:pt modelId="{3AE3B9CC-CC76-4ED9-B4BB-A24B02A23F69}" type="pres">
      <dgm:prSet presAssocID="{C9F19E83-C9EA-46F6-8817-CD94688D28A9}" presName="compNode" presStyleCnt="0"/>
      <dgm:spPr/>
    </dgm:pt>
    <dgm:pt modelId="{B711C79B-3172-46C1-823F-CCD5CEC40CC1}" type="pres">
      <dgm:prSet presAssocID="{C9F19E83-C9EA-46F6-8817-CD94688D28A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3F5729B-8E6A-4174-8778-55AA2296F22F}" type="pres">
      <dgm:prSet presAssocID="{C9F19E83-C9EA-46F6-8817-CD94688D28A9}" presName="spaceRect" presStyleCnt="0"/>
      <dgm:spPr/>
    </dgm:pt>
    <dgm:pt modelId="{BF7C2C0F-A93C-4C19-9268-8A9C8E392F2E}" type="pres">
      <dgm:prSet presAssocID="{C9F19E83-C9EA-46F6-8817-CD94688D28A9}" presName="textRect" presStyleLbl="revTx" presStyleIdx="1" presStyleCnt="5">
        <dgm:presLayoutVars>
          <dgm:chMax val="1"/>
          <dgm:chPref val="1"/>
        </dgm:presLayoutVars>
      </dgm:prSet>
      <dgm:spPr/>
    </dgm:pt>
    <dgm:pt modelId="{5531AD69-E26E-4C0E-8677-D7BFE931AFB1}" type="pres">
      <dgm:prSet presAssocID="{E75D2955-14BC-4A98-865B-4AEE94434E1F}" presName="sibTrans" presStyleCnt="0"/>
      <dgm:spPr/>
    </dgm:pt>
    <dgm:pt modelId="{E36BEBA8-871D-4ADA-88D5-42C5900C7F31}" type="pres">
      <dgm:prSet presAssocID="{BABA569E-2ED2-4B7B-A3BC-CD23E9A1F40B}" presName="compNode" presStyleCnt="0"/>
      <dgm:spPr/>
    </dgm:pt>
    <dgm:pt modelId="{930A60D4-1581-484B-8175-B716502A7F81}" type="pres">
      <dgm:prSet presAssocID="{BABA569E-2ED2-4B7B-A3BC-CD23E9A1F4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4A32AE1-BDF5-463A-B6EC-B336EEB42EB5}" type="pres">
      <dgm:prSet presAssocID="{BABA569E-2ED2-4B7B-A3BC-CD23E9A1F40B}" presName="spaceRect" presStyleCnt="0"/>
      <dgm:spPr/>
    </dgm:pt>
    <dgm:pt modelId="{EC1006B5-1A5A-424C-82DF-D9A59780AF41}" type="pres">
      <dgm:prSet presAssocID="{BABA569E-2ED2-4B7B-A3BC-CD23E9A1F40B}" presName="textRect" presStyleLbl="revTx" presStyleIdx="2" presStyleCnt="5">
        <dgm:presLayoutVars>
          <dgm:chMax val="1"/>
          <dgm:chPref val="1"/>
        </dgm:presLayoutVars>
      </dgm:prSet>
      <dgm:spPr/>
    </dgm:pt>
    <dgm:pt modelId="{14A580CC-519B-4A23-A723-3494B9AE5B34}" type="pres">
      <dgm:prSet presAssocID="{79008438-563B-4C7A-B157-DDAE746A4C20}" presName="sibTrans" presStyleCnt="0"/>
      <dgm:spPr/>
    </dgm:pt>
    <dgm:pt modelId="{2125B298-E072-4FE3-8654-22238ED02411}" type="pres">
      <dgm:prSet presAssocID="{205A1BB3-0EB0-4DA1-A725-1169C16C656A}" presName="compNode" presStyleCnt="0"/>
      <dgm:spPr/>
    </dgm:pt>
    <dgm:pt modelId="{BF4F7BDD-1912-40DB-8A73-0BB01D29DE91}" type="pres">
      <dgm:prSet presAssocID="{205A1BB3-0EB0-4DA1-A725-1169C16C65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2007E17F-8768-427D-A439-F14E20E8A648}" type="pres">
      <dgm:prSet presAssocID="{205A1BB3-0EB0-4DA1-A725-1169C16C656A}" presName="spaceRect" presStyleCnt="0"/>
      <dgm:spPr/>
    </dgm:pt>
    <dgm:pt modelId="{672ED766-BF16-48BE-8C20-49F6CF7EC23E}" type="pres">
      <dgm:prSet presAssocID="{205A1BB3-0EB0-4DA1-A725-1169C16C656A}" presName="textRect" presStyleLbl="revTx" presStyleIdx="3" presStyleCnt="5">
        <dgm:presLayoutVars>
          <dgm:chMax val="1"/>
          <dgm:chPref val="1"/>
        </dgm:presLayoutVars>
      </dgm:prSet>
      <dgm:spPr/>
    </dgm:pt>
    <dgm:pt modelId="{6F3AE940-6B48-4FFE-B087-16CB43E3C68F}" type="pres">
      <dgm:prSet presAssocID="{3DEA028D-FEA9-4F07-A432-223CA14A55AD}" presName="sibTrans" presStyleCnt="0"/>
      <dgm:spPr/>
    </dgm:pt>
    <dgm:pt modelId="{03EBE103-F399-4299-8154-1D85245E5F55}" type="pres">
      <dgm:prSet presAssocID="{04ED6095-62E0-4DF1-B05B-8A180B121A86}" presName="compNode" presStyleCnt="0"/>
      <dgm:spPr/>
    </dgm:pt>
    <dgm:pt modelId="{4F621B67-B147-4C7D-96F5-C5ACD3FAA18E}" type="pres">
      <dgm:prSet presAssocID="{04ED6095-62E0-4DF1-B05B-8A180B121A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220F772-EA25-4D41-A936-9CE22D791643}" type="pres">
      <dgm:prSet presAssocID="{04ED6095-62E0-4DF1-B05B-8A180B121A86}" presName="spaceRect" presStyleCnt="0"/>
      <dgm:spPr/>
    </dgm:pt>
    <dgm:pt modelId="{D9AB9A98-FCA0-4898-9EBF-B524F9420E50}" type="pres">
      <dgm:prSet presAssocID="{04ED6095-62E0-4DF1-B05B-8A180B121A8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C87970F-3FB9-4632-B796-6FF8459530EB}" type="presOf" srcId="{695A1304-4CD2-4117-8066-2D25A68202F0}" destId="{8DCDE22D-CC45-4AC0-8F42-E017949BBD0B}" srcOrd="0" destOrd="0" presId="urn:microsoft.com/office/officeart/2018/2/layout/IconLabelList"/>
    <dgm:cxn modelId="{C2FBE023-6462-4D45-AF75-2243E2CED993}" type="presOf" srcId="{205A1BB3-0EB0-4DA1-A725-1169C16C656A}" destId="{672ED766-BF16-48BE-8C20-49F6CF7EC23E}" srcOrd="0" destOrd="0" presId="urn:microsoft.com/office/officeart/2018/2/layout/IconLabelList"/>
    <dgm:cxn modelId="{CDCB9D30-0176-4589-B09D-0D143A46E4B1}" srcId="{5CF08036-0624-4890-B0BD-F43170E563F6}" destId="{04ED6095-62E0-4DF1-B05B-8A180B121A86}" srcOrd="4" destOrd="0" parTransId="{23C8B5B0-1DEC-48F0-961F-F67CAED7AE63}" sibTransId="{11775876-9907-481C-A00A-10F193B6BACF}"/>
    <dgm:cxn modelId="{73323D49-2949-4E1C-8D1F-F1587806DE3D}" srcId="{5CF08036-0624-4890-B0BD-F43170E563F6}" destId="{205A1BB3-0EB0-4DA1-A725-1169C16C656A}" srcOrd="3" destOrd="0" parTransId="{77D4E12A-E5CE-4C8C-AB64-08CE5EA49D6D}" sibTransId="{3DEA028D-FEA9-4F07-A432-223CA14A55AD}"/>
    <dgm:cxn modelId="{8C300F57-8A50-4F66-A8B6-910C6D3E3E82}" type="presOf" srcId="{BABA569E-2ED2-4B7B-A3BC-CD23E9A1F40B}" destId="{EC1006B5-1A5A-424C-82DF-D9A59780AF41}" srcOrd="0" destOrd="0" presId="urn:microsoft.com/office/officeart/2018/2/layout/IconLabelList"/>
    <dgm:cxn modelId="{17B33294-9446-41B1-AFEC-6E256AAE8932}" srcId="{5CF08036-0624-4890-B0BD-F43170E563F6}" destId="{C9F19E83-C9EA-46F6-8817-CD94688D28A9}" srcOrd="1" destOrd="0" parTransId="{49F1D02E-3003-4695-B8DA-B3FF09422F35}" sibTransId="{E75D2955-14BC-4A98-865B-4AEE94434E1F}"/>
    <dgm:cxn modelId="{311D55C2-1BDA-4F84-BDD1-245AECC4474E}" srcId="{5CF08036-0624-4890-B0BD-F43170E563F6}" destId="{695A1304-4CD2-4117-8066-2D25A68202F0}" srcOrd="0" destOrd="0" parTransId="{B3D13C94-3987-433B-BD78-1F6DD2662E4F}" sibTransId="{C6B0EEF5-1604-4572-94B7-352CB3AFB334}"/>
    <dgm:cxn modelId="{4948F7C4-913F-42D0-8007-D0534685FF5A}" type="presOf" srcId="{C9F19E83-C9EA-46F6-8817-CD94688D28A9}" destId="{BF7C2C0F-A93C-4C19-9268-8A9C8E392F2E}" srcOrd="0" destOrd="0" presId="urn:microsoft.com/office/officeart/2018/2/layout/IconLabelList"/>
    <dgm:cxn modelId="{9B1CD4CC-3CEF-4B78-B680-4010F1F9154B}" type="presOf" srcId="{5CF08036-0624-4890-B0BD-F43170E563F6}" destId="{F1F2FB9D-931A-473C-9354-DF3AB83832DE}" srcOrd="0" destOrd="0" presId="urn:microsoft.com/office/officeart/2018/2/layout/IconLabelList"/>
    <dgm:cxn modelId="{F0A300E1-E826-4C4D-BB8B-F8161EE5395C}" type="presOf" srcId="{04ED6095-62E0-4DF1-B05B-8A180B121A86}" destId="{D9AB9A98-FCA0-4898-9EBF-B524F9420E50}" srcOrd="0" destOrd="0" presId="urn:microsoft.com/office/officeart/2018/2/layout/IconLabelList"/>
    <dgm:cxn modelId="{9FE342E4-0A93-459D-8586-6BFF321B670C}" srcId="{5CF08036-0624-4890-B0BD-F43170E563F6}" destId="{BABA569E-2ED2-4B7B-A3BC-CD23E9A1F40B}" srcOrd="2" destOrd="0" parTransId="{ED9AAE3F-CD5D-4D65-A2B5-F86B9F08884E}" sibTransId="{79008438-563B-4C7A-B157-DDAE746A4C20}"/>
    <dgm:cxn modelId="{13B18D19-BF21-41F4-8D22-300F3ABE20C7}" type="presParOf" srcId="{F1F2FB9D-931A-473C-9354-DF3AB83832DE}" destId="{F0F18AC4-E317-4794-9886-B1A8C9B35FA0}" srcOrd="0" destOrd="0" presId="urn:microsoft.com/office/officeart/2018/2/layout/IconLabelList"/>
    <dgm:cxn modelId="{8B0D8DD4-AF0B-4913-B29C-6DFA65407338}" type="presParOf" srcId="{F0F18AC4-E317-4794-9886-B1A8C9B35FA0}" destId="{828697D8-AEDF-4206-B5F5-47FA06C2E24F}" srcOrd="0" destOrd="0" presId="urn:microsoft.com/office/officeart/2018/2/layout/IconLabelList"/>
    <dgm:cxn modelId="{C50D832F-BD55-45F8-AC38-DA5B7E167B86}" type="presParOf" srcId="{F0F18AC4-E317-4794-9886-B1A8C9B35FA0}" destId="{398B3FCA-4D94-4C8F-ADB7-1B101B96D6D3}" srcOrd="1" destOrd="0" presId="urn:microsoft.com/office/officeart/2018/2/layout/IconLabelList"/>
    <dgm:cxn modelId="{19220A1C-3E72-46A8-88EE-00F7FDE9E2D6}" type="presParOf" srcId="{F0F18AC4-E317-4794-9886-B1A8C9B35FA0}" destId="{8DCDE22D-CC45-4AC0-8F42-E017949BBD0B}" srcOrd="2" destOrd="0" presId="urn:microsoft.com/office/officeart/2018/2/layout/IconLabelList"/>
    <dgm:cxn modelId="{7E57E2A1-B638-414E-BF55-C21214B19CCE}" type="presParOf" srcId="{F1F2FB9D-931A-473C-9354-DF3AB83832DE}" destId="{F169E557-D6EE-46D7-B8DB-48492D16396E}" srcOrd="1" destOrd="0" presId="urn:microsoft.com/office/officeart/2018/2/layout/IconLabelList"/>
    <dgm:cxn modelId="{20DA1F21-2EF4-4B81-80AA-D68BBA4F4BCF}" type="presParOf" srcId="{F1F2FB9D-931A-473C-9354-DF3AB83832DE}" destId="{3AE3B9CC-CC76-4ED9-B4BB-A24B02A23F69}" srcOrd="2" destOrd="0" presId="urn:microsoft.com/office/officeart/2018/2/layout/IconLabelList"/>
    <dgm:cxn modelId="{EB408E19-5356-4A03-9075-B6EA5787B27A}" type="presParOf" srcId="{3AE3B9CC-CC76-4ED9-B4BB-A24B02A23F69}" destId="{B711C79B-3172-46C1-823F-CCD5CEC40CC1}" srcOrd="0" destOrd="0" presId="urn:microsoft.com/office/officeart/2018/2/layout/IconLabelList"/>
    <dgm:cxn modelId="{EF8DE5BA-58F9-4721-BFBC-267BB514305A}" type="presParOf" srcId="{3AE3B9CC-CC76-4ED9-B4BB-A24B02A23F69}" destId="{23F5729B-8E6A-4174-8778-55AA2296F22F}" srcOrd="1" destOrd="0" presId="urn:microsoft.com/office/officeart/2018/2/layout/IconLabelList"/>
    <dgm:cxn modelId="{C0562EF2-B43C-4E47-9C91-122E5EE4018C}" type="presParOf" srcId="{3AE3B9CC-CC76-4ED9-B4BB-A24B02A23F69}" destId="{BF7C2C0F-A93C-4C19-9268-8A9C8E392F2E}" srcOrd="2" destOrd="0" presId="urn:microsoft.com/office/officeart/2018/2/layout/IconLabelList"/>
    <dgm:cxn modelId="{84C9061B-8869-4012-AF49-9C3C0A657F80}" type="presParOf" srcId="{F1F2FB9D-931A-473C-9354-DF3AB83832DE}" destId="{5531AD69-E26E-4C0E-8677-D7BFE931AFB1}" srcOrd="3" destOrd="0" presId="urn:microsoft.com/office/officeart/2018/2/layout/IconLabelList"/>
    <dgm:cxn modelId="{1EA5D74B-487F-46FB-A048-E1B774F2AE50}" type="presParOf" srcId="{F1F2FB9D-931A-473C-9354-DF3AB83832DE}" destId="{E36BEBA8-871D-4ADA-88D5-42C5900C7F31}" srcOrd="4" destOrd="0" presId="urn:microsoft.com/office/officeart/2018/2/layout/IconLabelList"/>
    <dgm:cxn modelId="{1589690B-6F01-43CD-9323-8AC3CC4EE049}" type="presParOf" srcId="{E36BEBA8-871D-4ADA-88D5-42C5900C7F31}" destId="{930A60D4-1581-484B-8175-B716502A7F81}" srcOrd="0" destOrd="0" presId="urn:microsoft.com/office/officeart/2018/2/layout/IconLabelList"/>
    <dgm:cxn modelId="{B8667A33-E7D2-4122-8563-5D3C247F9A3E}" type="presParOf" srcId="{E36BEBA8-871D-4ADA-88D5-42C5900C7F31}" destId="{B4A32AE1-BDF5-463A-B6EC-B336EEB42EB5}" srcOrd="1" destOrd="0" presId="urn:microsoft.com/office/officeart/2018/2/layout/IconLabelList"/>
    <dgm:cxn modelId="{A8FF696D-87E2-4444-9727-375E82AB43A3}" type="presParOf" srcId="{E36BEBA8-871D-4ADA-88D5-42C5900C7F31}" destId="{EC1006B5-1A5A-424C-82DF-D9A59780AF41}" srcOrd="2" destOrd="0" presId="urn:microsoft.com/office/officeart/2018/2/layout/IconLabelList"/>
    <dgm:cxn modelId="{DEF589A4-FF90-4DDB-BF52-E66EF3A1E884}" type="presParOf" srcId="{F1F2FB9D-931A-473C-9354-DF3AB83832DE}" destId="{14A580CC-519B-4A23-A723-3494B9AE5B34}" srcOrd="5" destOrd="0" presId="urn:microsoft.com/office/officeart/2018/2/layout/IconLabelList"/>
    <dgm:cxn modelId="{708D445A-2640-4D38-B76B-7ED67CED1886}" type="presParOf" srcId="{F1F2FB9D-931A-473C-9354-DF3AB83832DE}" destId="{2125B298-E072-4FE3-8654-22238ED02411}" srcOrd="6" destOrd="0" presId="urn:microsoft.com/office/officeart/2018/2/layout/IconLabelList"/>
    <dgm:cxn modelId="{D141C94C-8864-470B-9331-0FBDB6671AF4}" type="presParOf" srcId="{2125B298-E072-4FE3-8654-22238ED02411}" destId="{BF4F7BDD-1912-40DB-8A73-0BB01D29DE91}" srcOrd="0" destOrd="0" presId="urn:microsoft.com/office/officeart/2018/2/layout/IconLabelList"/>
    <dgm:cxn modelId="{47C26ABF-72E5-4D09-A628-4CCEFFB47D2E}" type="presParOf" srcId="{2125B298-E072-4FE3-8654-22238ED02411}" destId="{2007E17F-8768-427D-A439-F14E20E8A648}" srcOrd="1" destOrd="0" presId="urn:microsoft.com/office/officeart/2018/2/layout/IconLabelList"/>
    <dgm:cxn modelId="{754AA8FB-797D-488D-9497-07AC9805E9B6}" type="presParOf" srcId="{2125B298-E072-4FE3-8654-22238ED02411}" destId="{672ED766-BF16-48BE-8C20-49F6CF7EC23E}" srcOrd="2" destOrd="0" presId="urn:microsoft.com/office/officeart/2018/2/layout/IconLabelList"/>
    <dgm:cxn modelId="{1DDBEDF0-2C45-48E9-A40B-92899DBF0F90}" type="presParOf" srcId="{F1F2FB9D-931A-473C-9354-DF3AB83832DE}" destId="{6F3AE940-6B48-4FFE-B087-16CB43E3C68F}" srcOrd="7" destOrd="0" presId="urn:microsoft.com/office/officeart/2018/2/layout/IconLabelList"/>
    <dgm:cxn modelId="{D073F71C-7798-47EA-AA3B-1FD2A0F889E8}" type="presParOf" srcId="{F1F2FB9D-931A-473C-9354-DF3AB83832DE}" destId="{03EBE103-F399-4299-8154-1D85245E5F55}" srcOrd="8" destOrd="0" presId="urn:microsoft.com/office/officeart/2018/2/layout/IconLabelList"/>
    <dgm:cxn modelId="{275DB88C-2F93-48E5-A85A-F3195F3B3D26}" type="presParOf" srcId="{03EBE103-F399-4299-8154-1D85245E5F55}" destId="{4F621B67-B147-4C7D-96F5-C5ACD3FAA18E}" srcOrd="0" destOrd="0" presId="urn:microsoft.com/office/officeart/2018/2/layout/IconLabelList"/>
    <dgm:cxn modelId="{33D9D251-C1E2-4AD8-9A2F-EDC7BEB93C97}" type="presParOf" srcId="{03EBE103-F399-4299-8154-1D85245E5F55}" destId="{6220F772-EA25-4D41-A936-9CE22D791643}" srcOrd="1" destOrd="0" presId="urn:microsoft.com/office/officeart/2018/2/layout/IconLabelList"/>
    <dgm:cxn modelId="{7113A008-EBB8-4761-9418-E3A1CCD1CE92}" type="presParOf" srcId="{03EBE103-F399-4299-8154-1D85245E5F55}" destId="{D9AB9A98-FCA0-4898-9EBF-B524F9420E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97D8-AEDF-4206-B5F5-47FA06C2E24F}">
      <dsp:nvSpPr>
        <dsp:cNvPr id="0" name=""/>
        <dsp:cNvSpPr/>
      </dsp:nvSpPr>
      <dsp:spPr>
        <a:xfrm>
          <a:off x="653279" y="106865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DE22D-CC45-4AC0-8F42-E017949BBD0B}">
      <dsp:nvSpPr>
        <dsp:cNvPr id="0" name=""/>
        <dsp:cNvSpPr/>
      </dsp:nvSpPr>
      <dsp:spPr>
        <a:xfrm>
          <a:off x="158279" y="2184491"/>
          <a:ext cx="1800000" cy="92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Tuples are immutable sequences.  They are like Lists but they can not be changed.</a:t>
          </a:r>
        </a:p>
      </dsp:txBody>
      <dsp:txXfrm>
        <a:off x="158279" y="2184491"/>
        <a:ext cx="1800000" cy="922324"/>
      </dsp:txXfrm>
    </dsp:sp>
    <dsp:sp modelId="{B711C79B-3172-46C1-823F-CCD5CEC40CC1}">
      <dsp:nvSpPr>
        <dsp:cNvPr id="0" name=""/>
        <dsp:cNvSpPr/>
      </dsp:nvSpPr>
      <dsp:spPr>
        <a:xfrm>
          <a:off x="2768279" y="106865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7C2C0F-A93C-4C19-9268-8A9C8E392F2E}">
      <dsp:nvSpPr>
        <dsp:cNvPr id="0" name=""/>
        <dsp:cNvSpPr/>
      </dsp:nvSpPr>
      <dsp:spPr>
        <a:xfrm>
          <a:off x="2273279" y="2184491"/>
          <a:ext cx="1800000" cy="92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They are generally used to represent 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a fixed collection of items</a:t>
          </a:r>
        </a:p>
      </dsp:txBody>
      <dsp:txXfrm>
        <a:off x="2273279" y="2184491"/>
        <a:ext cx="1800000" cy="922324"/>
      </dsp:txXfrm>
    </dsp:sp>
    <dsp:sp modelId="{930A60D4-1581-484B-8175-B716502A7F81}">
      <dsp:nvSpPr>
        <dsp:cNvPr id="0" name=""/>
        <dsp:cNvSpPr/>
      </dsp:nvSpPr>
      <dsp:spPr>
        <a:xfrm>
          <a:off x="4883279" y="106865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1006B5-1A5A-424C-82DF-D9A59780AF41}">
      <dsp:nvSpPr>
        <dsp:cNvPr id="0" name=""/>
        <dsp:cNvSpPr/>
      </dsp:nvSpPr>
      <dsp:spPr>
        <a:xfrm>
          <a:off x="4388279" y="2184491"/>
          <a:ext cx="1800000" cy="92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Unlike Lists that are coded in square brackets</a:t>
          </a:r>
          <a:r>
            <a:rPr lang="en-US" sz="1400" kern="12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rPr>
            <a:t> [], 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Tuples are coded in parentheses </a:t>
          </a:r>
          <a:r>
            <a:rPr lang="en-US" sz="1400" kern="12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4388279" y="2184491"/>
        <a:ext cx="1800000" cy="922324"/>
      </dsp:txXfrm>
    </dsp:sp>
    <dsp:sp modelId="{BF4F7BDD-1912-40DB-8A73-0BB01D29DE91}">
      <dsp:nvSpPr>
        <dsp:cNvPr id="0" name=""/>
        <dsp:cNvSpPr/>
      </dsp:nvSpPr>
      <dsp:spPr>
        <a:xfrm>
          <a:off x="6998279" y="106865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2ED766-BF16-48BE-8C20-49F6CF7EC23E}">
      <dsp:nvSpPr>
        <dsp:cNvPr id="0" name=""/>
        <dsp:cNvSpPr/>
      </dsp:nvSpPr>
      <dsp:spPr>
        <a:xfrm>
          <a:off x="6503279" y="2184491"/>
          <a:ext cx="1800000" cy="92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They support arbitrary types</a:t>
          </a:r>
        </a:p>
      </dsp:txBody>
      <dsp:txXfrm>
        <a:off x="6503279" y="2184491"/>
        <a:ext cx="1800000" cy="922324"/>
      </dsp:txXfrm>
    </dsp:sp>
    <dsp:sp modelId="{4F621B67-B147-4C7D-96F5-C5ACD3FAA18E}">
      <dsp:nvSpPr>
        <dsp:cNvPr id="0" name=""/>
        <dsp:cNvSpPr/>
      </dsp:nvSpPr>
      <dsp:spPr>
        <a:xfrm>
          <a:off x="9113279" y="106865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B9A98-FCA0-4898-9EBF-B524F9420E50}">
      <dsp:nvSpPr>
        <dsp:cNvPr id="0" name=""/>
        <dsp:cNvSpPr/>
      </dsp:nvSpPr>
      <dsp:spPr>
        <a:xfrm>
          <a:off x="8618279" y="2184491"/>
          <a:ext cx="1800000" cy="92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They s</a:t>
          </a:r>
          <a:r>
            <a:rPr lang="en-US" sz="1300" kern="1200" dirty="0"/>
            <a:t>upport nesting</a:t>
          </a:r>
        </a:p>
      </dsp:txBody>
      <dsp:txXfrm>
        <a:off x="8618279" y="2184491"/>
        <a:ext cx="1800000" cy="92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 Tuples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94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6B0308-35FB-0145-A148-63B2880A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Python Tuples?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F24230-2876-40B1-B2ED-6EA838121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63085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9AD244-6287-4844-A39D-AB546FFE4166}"/>
              </a:ext>
            </a:extLst>
          </p:cNvPr>
          <p:cNvSpPr txBox="1"/>
          <p:nvPr/>
        </p:nvSpPr>
        <p:spPr>
          <a:xfrm>
            <a:off x="2383277" y="5518150"/>
            <a:ext cx="804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432FF"/>
                </a:solidFill>
              </a:rPr>
              <a:t>WHY TUPLES? </a:t>
            </a:r>
            <a:r>
              <a:rPr lang="en-US" sz="1600" dirty="0"/>
              <a:t>Because of their immutability. They are generally used far less then lists, but when the constraint of immutability is warranted they slide right in. </a:t>
            </a:r>
          </a:p>
        </p:txBody>
      </p:sp>
    </p:spTree>
    <p:extLst>
      <p:ext uri="{BB962C8B-B14F-4D97-AF65-F5344CB8AC3E}">
        <p14:creationId xmlns:p14="http://schemas.microsoft.com/office/powerpoint/2010/main" val="315031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9C4-6C03-E24E-BC21-662F234B35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88623" y="54009"/>
            <a:ext cx="3498850" cy="505838"/>
          </a:xfrm>
        </p:spPr>
        <p:txBody>
          <a:bodyPr>
            <a:normAutofit fontScale="90000"/>
          </a:bodyPr>
          <a:lstStyle/>
          <a:p>
            <a:r>
              <a:rPr lang="en-US" dirty="0"/>
              <a:t>Tuples in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7CA0B-FC6C-9244-A11E-BCA8989E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5" y="306928"/>
            <a:ext cx="4533908" cy="6453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77AE3-3ED2-F845-9984-5D3F2801B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453" y="204281"/>
            <a:ext cx="3841508" cy="2388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B0C77-2A59-0140-B708-447CBE960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035" y="3144699"/>
            <a:ext cx="5445926" cy="2240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1C5A3-269C-B74D-93B6-6C40E5E33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829" y="856761"/>
            <a:ext cx="2262491" cy="417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0D89C2-9591-A14C-BC22-9B4EDC727023}"/>
              </a:ext>
            </a:extLst>
          </p:cNvPr>
          <p:cNvSpPr txBox="1"/>
          <p:nvPr/>
        </p:nvSpPr>
        <p:spPr>
          <a:xfrm>
            <a:off x="4768515" y="558714"/>
            <a:ext cx="1964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Test for membership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AB2F8-4063-6C49-87EA-9724AC3BB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829" y="1897563"/>
            <a:ext cx="2262492" cy="601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8ECC9-3DF7-F642-9AC9-3C11A17B08F2}"/>
              </a:ext>
            </a:extLst>
          </p:cNvPr>
          <p:cNvSpPr txBox="1"/>
          <p:nvPr/>
        </p:nvSpPr>
        <p:spPr>
          <a:xfrm>
            <a:off x="4772440" y="1603931"/>
            <a:ext cx="1964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Concatenate 2 tuples</a:t>
            </a:r>
          </a:p>
        </p:txBody>
      </p:sp>
    </p:spTree>
    <p:extLst>
      <p:ext uri="{BB962C8B-B14F-4D97-AF65-F5344CB8AC3E}">
        <p14:creationId xmlns:p14="http://schemas.microsoft.com/office/powerpoint/2010/main" val="29299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9C4-6C03-E24E-BC21-662F234B35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4987" y="0"/>
            <a:ext cx="6212868" cy="5058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</a:t>
            </a:r>
            <a:r>
              <a:rPr lang="en-US" i="1" dirty="0" err="1">
                <a:solidFill>
                  <a:srgbClr val="0432FF"/>
                </a:solidFill>
              </a:rPr>
              <a:t>namedtuples</a:t>
            </a:r>
            <a:r>
              <a:rPr lang="en-US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EB3A7-1EC3-DF4C-890C-310ECBFA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1" y="993626"/>
            <a:ext cx="4330700" cy="184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DD3A3-6DD9-CD4A-ABB0-42636A254A95}"/>
              </a:ext>
            </a:extLst>
          </p:cNvPr>
          <p:cNvSpPr txBox="1"/>
          <p:nvPr/>
        </p:nvSpPr>
        <p:spPr>
          <a:xfrm>
            <a:off x="5097295" y="875489"/>
            <a:ext cx="680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namedtuples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 tuple alterative, are one of the specialized container datatypes from Python’s built-in “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 module.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add the ability to access fields by name instead of position index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are lightweight and require no more memory than regular tuples.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Named tuples are especially useful for assigning field names to result tuples returned by the csv or sqlite3 modules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64A87-B2D8-7F4E-8DAC-E19ECD31C90D}"/>
              </a:ext>
            </a:extLst>
          </p:cNvPr>
          <p:cNvSpPr/>
          <p:nvPr/>
        </p:nvSpPr>
        <p:spPr>
          <a:xfrm>
            <a:off x="204551" y="3136613"/>
            <a:ext cx="450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have a helpful </a:t>
            </a:r>
            <a:r>
              <a:rPr lang="en-US" sz="1400" dirty="0">
                <a:solidFill>
                  <a:srgbClr val="6363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__repr__()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method which lists the tuple contents in a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name=value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format.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D29BF-3CE8-5940-8BA6-E99A110F6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1" y="4089233"/>
            <a:ext cx="24638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D70D32D4-CB50-1746-BB7B-4BC2D6AB6F87}"/>
              </a:ext>
            </a:extLst>
          </p:cNvPr>
          <p:cNvSpPr/>
          <p:nvPr/>
        </p:nvSpPr>
        <p:spPr>
          <a:xfrm rot="5400000">
            <a:off x="1178249" y="3744751"/>
            <a:ext cx="402347" cy="267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FD1B6-63CD-1E44-A11D-C5A090B40632}"/>
              </a:ext>
            </a:extLst>
          </p:cNvPr>
          <p:cNvSpPr/>
          <p:nvPr/>
        </p:nvSpPr>
        <p:spPr>
          <a:xfrm>
            <a:off x="118083" y="5005334"/>
            <a:ext cx="450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_make method allows you to create a new instances of your tuple from an existing sequence: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32833-0A68-9B4A-AB1E-3F1441959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51" y="5858808"/>
            <a:ext cx="34290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96C01B09-B436-5E4A-B403-CE5CD0FDB3A6}"/>
              </a:ext>
            </a:extLst>
          </p:cNvPr>
          <p:cNvSpPr/>
          <p:nvPr/>
        </p:nvSpPr>
        <p:spPr>
          <a:xfrm rot="5400000">
            <a:off x="1717877" y="5533111"/>
            <a:ext cx="402347" cy="267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6FBB81-82CD-D84D-A374-ECD74BB42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621" y="3674188"/>
            <a:ext cx="2438400" cy="1079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68E22-0B01-FE40-8F5A-8F31D0C58268}"/>
              </a:ext>
            </a:extLst>
          </p:cNvPr>
          <p:cNvCxnSpPr/>
          <p:nvPr/>
        </p:nvCxnSpPr>
        <p:spPr>
          <a:xfrm>
            <a:off x="2996119" y="2694562"/>
            <a:ext cx="2558375" cy="85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4362E4-B523-294D-B508-B8C4B3B07A4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633551" y="4482933"/>
            <a:ext cx="2368415" cy="18076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87688-A210-2847-9C80-813F35A454D3}"/>
              </a:ext>
            </a:extLst>
          </p:cNvPr>
          <p:cNvSpPr txBox="1"/>
          <p:nvPr/>
        </p:nvSpPr>
        <p:spPr>
          <a:xfrm rot="1175916">
            <a:off x="3745909" y="2954736"/>
            <a:ext cx="207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A0FE2-4A3D-364D-81AC-F39C0BBD1D1F}"/>
              </a:ext>
            </a:extLst>
          </p:cNvPr>
          <p:cNvSpPr txBox="1"/>
          <p:nvPr/>
        </p:nvSpPr>
        <p:spPr>
          <a:xfrm rot="19234554">
            <a:off x="3859284" y="5416774"/>
            <a:ext cx="207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D5FD294-8F79-1E4F-9D67-21ACE105514C}"/>
              </a:ext>
            </a:extLst>
          </p:cNvPr>
          <p:cNvSpPr/>
          <p:nvPr/>
        </p:nvSpPr>
        <p:spPr>
          <a:xfrm>
            <a:off x="4954621" y="4213938"/>
            <a:ext cx="2438400" cy="26899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0AE837-3C45-3C44-B072-15534B0478F3}"/>
              </a:ext>
            </a:extLst>
          </p:cNvPr>
          <p:cNvSpPr/>
          <p:nvPr/>
        </p:nvSpPr>
        <p:spPr>
          <a:xfrm>
            <a:off x="4954621" y="3717082"/>
            <a:ext cx="2438400" cy="454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6471DB-FC3B-E146-9B4A-074CFABCE87B}"/>
              </a:ext>
            </a:extLst>
          </p:cNvPr>
          <p:cNvSpPr txBox="1"/>
          <p:nvPr/>
        </p:nvSpPr>
        <p:spPr>
          <a:xfrm>
            <a:off x="9503924" y="2814481"/>
            <a:ext cx="47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CE1AF8-5D13-6847-B8CA-0A571F218611}"/>
              </a:ext>
            </a:extLst>
          </p:cNvPr>
          <p:cNvSpPr txBox="1"/>
          <p:nvPr/>
        </p:nvSpPr>
        <p:spPr>
          <a:xfrm>
            <a:off x="8501975" y="6445409"/>
            <a:ext cx="435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*Source: Python Software Foundation</a:t>
            </a:r>
          </a:p>
        </p:txBody>
      </p:sp>
    </p:spTree>
    <p:extLst>
      <p:ext uri="{BB962C8B-B14F-4D97-AF65-F5344CB8AC3E}">
        <p14:creationId xmlns:p14="http://schemas.microsoft.com/office/powerpoint/2010/main" val="241658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9C4-6C03-E24E-BC21-662F234B35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4986" y="29183"/>
            <a:ext cx="8832715" cy="505838"/>
          </a:xfrm>
        </p:spPr>
        <p:txBody>
          <a:bodyPr>
            <a:normAutofit fontScale="90000"/>
          </a:bodyPr>
          <a:lstStyle/>
          <a:p>
            <a:r>
              <a:rPr lang="en-US" dirty="0"/>
              <a:t>How Much Do I Spend On Coffee Each Month?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D7E0E6-7779-9849-9950-E2AECDD9F385}"/>
              </a:ext>
            </a:extLst>
          </p:cNvPr>
          <p:cNvSpPr txBox="1"/>
          <p:nvPr/>
        </p:nvSpPr>
        <p:spPr>
          <a:xfrm>
            <a:off x="0" y="515565"/>
            <a:ext cx="11663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a tuple of 4 different prices for a cup of coffee, I can compare and contrast how much money I would spend each month depending upon which type I decide to buy from the lowest to the highest. These drinks vary from the $1 range, $2, $4 and even $6.  I will update my tuple as the prices fluctuate in the months ahead and be able to run this code to help with my personal budgeting. How much can I save if I go with the least expensive as compared to the most?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6D6508-9AE7-7E40-93A5-C4743A4F0678}"/>
              </a:ext>
            </a:extLst>
          </p:cNvPr>
          <p:cNvSpPr txBox="1"/>
          <p:nvPr/>
        </p:nvSpPr>
        <p:spPr>
          <a:xfrm>
            <a:off x="7646701" y="1227826"/>
            <a:ext cx="207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B884-81E9-BF44-8074-EEEDA214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5" y="1469672"/>
            <a:ext cx="6685520" cy="5313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219DD-49DB-774F-8ABF-12405719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87" y="1526125"/>
            <a:ext cx="7147313" cy="13177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523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42664475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Bradley Hand</vt:lpstr>
      <vt:lpstr>Calibri Light</vt:lpstr>
      <vt:lpstr>Rockwell</vt:lpstr>
      <vt:lpstr>Wingdings</vt:lpstr>
      <vt:lpstr>Atlas</vt:lpstr>
      <vt:lpstr>Python –  Tuples</vt:lpstr>
      <vt:lpstr>What are Python Tuples?</vt:lpstr>
      <vt:lpstr>Tuples in Action</vt:lpstr>
      <vt:lpstr>What are namedtuples?</vt:lpstr>
      <vt:lpstr>How Much Do I Spend On Coffee Each Month?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 Tuples</dc:title>
  <dc:creator>Claudia Acerra</dc:creator>
  <cp:lastModifiedBy>Claudia Acerra</cp:lastModifiedBy>
  <cp:revision>17</cp:revision>
  <dcterms:created xsi:type="dcterms:W3CDTF">2018-12-27T19:33:07Z</dcterms:created>
  <dcterms:modified xsi:type="dcterms:W3CDTF">2018-12-28T18:03:43Z</dcterms:modified>
</cp:coreProperties>
</file>