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Changing  Data Types &amp; Casting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8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BB92EC-E830-0E4F-A263-EBA28F2E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is Data Type Casting and Type Conversion?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3F9BC-2502-A544-AB1F-62C1B9D7BC3C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Data </a:t>
            </a:r>
            <a:r>
              <a:rPr lang="en-US" sz="1700" b="1" i="1" dirty="0"/>
              <a:t>type casting</a:t>
            </a:r>
            <a:r>
              <a:rPr lang="en-US" sz="1700" dirty="0"/>
              <a:t>, and data </a:t>
            </a:r>
            <a:r>
              <a:rPr lang="en-US" sz="1700" b="1" i="1" dirty="0"/>
              <a:t>type conversion</a:t>
            </a:r>
            <a:r>
              <a:rPr lang="en-US" sz="1700" dirty="0"/>
              <a:t>, is a process of changing an existing data type to another.   You may also hear this called </a:t>
            </a:r>
            <a:r>
              <a:rPr lang="en-US" sz="1700" b="1" i="1" dirty="0"/>
              <a:t>coercion.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It’s done to ensure data types are correctly processed by a computer program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In python there are </a:t>
            </a:r>
            <a:r>
              <a:rPr lang="en-US" sz="1700" dirty="0">
                <a:solidFill>
                  <a:srgbClr val="0432FF"/>
                </a:solidFill>
              </a:rPr>
              <a:t>two types of data conversions</a:t>
            </a:r>
            <a:r>
              <a:rPr lang="en-US" sz="1700" dirty="0"/>
              <a:t>: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432FF"/>
                </a:solidFill>
              </a:rPr>
              <a:t>Implicit </a:t>
            </a:r>
            <a:r>
              <a:rPr lang="en-US" sz="1700" dirty="0"/>
              <a:t>– Python automatically converts the data type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432FF"/>
                </a:solidFill>
              </a:rPr>
              <a:t>Explicit/Casting </a:t>
            </a:r>
            <a:r>
              <a:rPr lang="en-US" sz="1700" dirty="0"/>
              <a:t>– A programmer converts the data type through built-in functions. This type is also known as </a:t>
            </a:r>
            <a:r>
              <a:rPr lang="en-US" sz="1700" dirty="0">
                <a:solidFill>
                  <a:srgbClr val="0432FF"/>
                </a:solidFill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393178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0A9E-90F8-6C4E-911B-BA7A83B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Implicit Data Type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72E74-5C84-1344-ADF7-51C2E747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72" y="985623"/>
            <a:ext cx="4686300" cy="204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2F15EE-6331-D54B-AC60-AAE8C5A6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72" y="4422003"/>
            <a:ext cx="22987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3FB156EB-2C8A-564A-8600-821E1B7C050E}"/>
              </a:ext>
            </a:extLst>
          </p:cNvPr>
          <p:cNvSpPr/>
          <p:nvPr/>
        </p:nvSpPr>
        <p:spPr>
          <a:xfrm>
            <a:off x="5597611" y="3199343"/>
            <a:ext cx="395416" cy="565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F2FDA-CEEE-214E-B476-D6653BDA2501}"/>
              </a:ext>
            </a:extLst>
          </p:cNvPr>
          <p:cNvSpPr txBox="1"/>
          <p:nvPr/>
        </p:nvSpPr>
        <p:spPr>
          <a:xfrm>
            <a:off x="4973595" y="4059539"/>
            <a:ext cx="16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120E8-68E3-0445-BE9D-B1808FAB7BBE}"/>
              </a:ext>
            </a:extLst>
          </p:cNvPr>
          <p:cNvSpPr/>
          <p:nvPr/>
        </p:nvSpPr>
        <p:spPr>
          <a:xfrm>
            <a:off x="8563232" y="3764837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01F3F0-9B77-1F42-8090-F8CCBCAB6B89}"/>
              </a:ext>
            </a:extLst>
          </p:cNvPr>
          <p:cNvSpPr/>
          <p:nvPr/>
        </p:nvSpPr>
        <p:spPr>
          <a:xfrm>
            <a:off x="8048367" y="1004503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2D7F7C-6A61-E849-84A3-95C8415DD552}"/>
              </a:ext>
            </a:extLst>
          </p:cNvPr>
          <p:cNvSpPr/>
          <p:nvPr/>
        </p:nvSpPr>
        <p:spPr>
          <a:xfrm>
            <a:off x="8563232" y="4208768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692289-041B-C24E-84EB-8206F8BF288B}"/>
              </a:ext>
            </a:extLst>
          </p:cNvPr>
          <p:cNvSpPr/>
          <p:nvPr/>
        </p:nvSpPr>
        <p:spPr>
          <a:xfrm>
            <a:off x="8353167" y="1283862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9C6105-1C69-7E4B-9C2A-5083F8B3927B}"/>
              </a:ext>
            </a:extLst>
          </p:cNvPr>
          <p:cNvSpPr/>
          <p:nvPr/>
        </p:nvSpPr>
        <p:spPr>
          <a:xfrm>
            <a:off x="8563232" y="4594013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B8E08A-9E0D-604C-8467-94510256F128}"/>
              </a:ext>
            </a:extLst>
          </p:cNvPr>
          <p:cNvSpPr/>
          <p:nvPr/>
        </p:nvSpPr>
        <p:spPr>
          <a:xfrm>
            <a:off x="9575972" y="1818648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08679B-D49C-6D43-B8AC-CB0BD937FF6E}"/>
              </a:ext>
            </a:extLst>
          </p:cNvPr>
          <p:cNvSpPr/>
          <p:nvPr/>
        </p:nvSpPr>
        <p:spPr>
          <a:xfrm>
            <a:off x="6243766" y="5035524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506980-2E91-214F-8019-814F18B68EF3}"/>
              </a:ext>
            </a:extLst>
          </p:cNvPr>
          <p:cNvSpPr/>
          <p:nvPr/>
        </p:nvSpPr>
        <p:spPr>
          <a:xfrm>
            <a:off x="6108356" y="4711704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6BC2E-AC43-D642-8DC1-4519BA37C213}"/>
              </a:ext>
            </a:extLst>
          </p:cNvPr>
          <p:cNvSpPr txBox="1"/>
          <p:nvPr/>
        </p:nvSpPr>
        <p:spPr>
          <a:xfrm>
            <a:off x="8896864" y="3673789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my_int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is an 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D2E-015C-8945-B291-8C6591D9484D}"/>
              </a:ext>
            </a:extLst>
          </p:cNvPr>
          <p:cNvSpPr txBox="1"/>
          <p:nvPr/>
        </p:nvSpPr>
        <p:spPr>
          <a:xfrm>
            <a:off x="8896863" y="4120749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my_float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is a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235C5-3D91-0E4D-8DDB-1EE6AE4DAD03}"/>
              </a:ext>
            </a:extLst>
          </p:cNvPr>
          <p:cNvSpPr txBox="1"/>
          <p:nvPr/>
        </p:nvSpPr>
        <p:spPr>
          <a:xfrm>
            <a:off x="8896863" y="4525747"/>
            <a:ext cx="313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my_total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 is where these two numbers are combined - implicitly type </a:t>
            </a:r>
            <a:r>
              <a:rPr lang="en-US" sz="1400" b="1" i="1" dirty="0"/>
              <a:t>converted to a float. </a:t>
            </a:r>
            <a:r>
              <a:rPr lang="en-US" sz="1400" dirty="0"/>
              <a:t>Python does this to ensure no data is lost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6F2F2-068A-E549-B5E8-961CE4871B00}"/>
              </a:ext>
            </a:extLst>
          </p:cNvPr>
          <p:cNvSpPr/>
          <p:nvPr/>
        </p:nvSpPr>
        <p:spPr>
          <a:xfrm>
            <a:off x="165283" y="238107"/>
            <a:ext cx="87315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1 - No Human Intervention Needed – Implicit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42766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8692DAF-4D15-244F-9BEE-C7595DD5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37" y="4501150"/>
            <a:ext cx="37592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7D8930-567B-8D41-8F8F-A9837155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37" y="944261"/>
            <a:ext cx="5003800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F0A9E-90F8-6C4E-911B-BA7A83B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Explicit Data Type Conversion/Casting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B156EB-2C8A-564A-8600-821E1B7C050E}"/>
              </a:ext>
            </a:extLst>
          </p:cNvPr>
          <p:cNvSpPr/>
          <p:nvPr/>
        </p:nvSpPr>
        <p:spPr>
          <a:xfrm>
            <a:off x="5597611" y="3199343"/>
            <a:ext cx="395416" cy="565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F2FDA-CEEE-214E-B476-D6653BDA2501}"/>
              </a:ext>
            </a:extLst>
          </p:cNvPr>
          <p:cNvSpPr txBox="1"/>
          <p:nvPr/>
        </p:nvSpPr>
        <p:spPr>
          <a:xfrm>
            <a:off x="4666267" y="4084139"/>
            <a:ext cx="16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120E8-68E3-0445-BE9D-B1808FAB7BBE}"/>
              </a:ext>
            </a:extLst>
          </p:cNvPr>
          <p:cNvSpPr/>
          <p:nvPr/>
        </p:nvSpPr>
        <p:spPr>
          <a:xfrm>
            <a:off x="8745837" y="3091350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01F3F0-9B77-1F42-8090-F8CCBCAB6B89}"/>
              </a:ext>
            </a:extLst>
          </p:cNvPr>
          <p:cNvSpPr/>
          <p:nvPr/>
        </p:nvSpPr>
        <p:spPr>
          <a:xfrm>
            <a:off x="9575971" y="1062842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2D7F7C-6A61-E849-84A3-95C8415DD552}"/>
              </a:ext>
            </a:extLst>
          </p:cNvPr>
          <p:cNvSpPr/>
          <p:nvPr/>
        </p:nvSpPr>
        <p:spPr>
          <a:xfrm>
            <a:off x="8745837" y="3535281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692289-041B-C24E-84EB-8206F8BF288B}"/>
              </a:ext>
            </a:extLst>
          </p:cNvPr>
          <p:cNvSpPr/>
          <p:nvPr/>
        </p:nvSpPr>
        <p:spPr>
          <a:xfrm>
            <a:off x="5690286" y="1837551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9C6105-1C69-7E4B-9C2A-5083F8B3927B}"/>
              </a:ext>
            </a:extLst>
          </p:cNvPr>
          <p:cNvSpPr/>
          <p:nvPr/>
        </p:nvSpPr>
        <p:spPr>
          <a:xfrm>
            <a:off x="8745837" y="3920526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B8E08A-9E0D-604C-8467-94510256F128}"/>
              </a:ext>
            </a:extLst>
          </p:cNvPr>
          <p:cNvSpPr/>
          <p:nvPr/>
        </p:nvSpPr>
        <p:spPr>
          <a:xfrm>
            <a:off x="8791830" y="2158613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08679B-D49C-6D43-B8AC-CB0BD937FF6E}"/>
              </a:ext>
            </a:extLst>
          </p:cNvPr>
          <p:cNvSpPr/>
          <p:nvPr/>
        </p:nvSpPr>
        <p:spPr>
          <a:xfrm>
            <a:off x="8214667" y="5029646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6BC2E-AC43-D642-8DC1-4519BA37C213}"/>
              </a:ext>
            </a:extLst>
          </p:cNvPr>
          <p:cNvSpPr txBox="1"/>
          <p:nvPr/>
        </p:nvSpPr>
        <p:spPr>
          <a:xfrm>
            <a:off x="9079469" y="3000302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user_int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is an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D2E-015C-8945-B291-8C6591D9484D}"/>
              </a:ext>
            </a:extLst>
          </p:cNvPr>
          <p:cNvSpPr txBox="1"/>
          <p:nvPr/>
        </p:nvSpPr>
        <p:spPr>
          <a:xfrm>
            <a:off x="9079468" y="3447262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tip </a:t>
            </a:r>
            <a:r>
              <a:rPr lang="en-US" sz="1400" dirty="0"/>
              <a:t>is a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235C5-3D91-0E4D-8DDB-1EE6AE4DAD03}"/>
              </a:ext>
            </a:extLst>
          </p:cNvPr>
          <p:cNvSpPr txBox="1"/>
          <p:nvPr/>
        </p:nvSpPr>
        <p:spPr>
          <a:xfrm>
            <a:off x="9079468" y="3852260"/>
            <a:ext cx="313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total </a:t>
            </a:r>
            <a:r>
              <a:rPr lang="en-US" sz="1400" dirty="0"/>
              <a:t>is where we must convert the </a:t>
            </a:r>
            <a:r>
              <a:rPr lang="en-US" sz="1400" dirty="0" err="1">
                <a:solidFill>
                  <a:srgbClr val="0432FF"/>
                </a:solidFill>
              </a:rPr>
              <a:t>user_int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variable to a float to be</a:t>
            </a:r>
          </a:p>
          <a:p>
            <a:r>
              <a:rPr lang="en-US" sz="1400" dirty="0"/>
              <a:t>able to calculate the % of the tip with the total bill.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6F2F2-068A-E549-B5E8-961CE4871B00}"/>
              </a:ext>
            </a:extLst>
          </p:cNvPr>
          <p:cNvSpPr/>
          <p:nvPr/>
        </p:nvSpPr>
        <p:spPr>
          <a:xfrm>
            <a:off x="663454" y="224849"/>
            <a:ext cx="70654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2 - Human Intervention Needed</a:t>
            </a:r>
            <a:r>
              <a:rPr lang="en-US" sz="200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Explicit Conversion</a:t>
            </a:r>
            <a:endParaRPr lang="en-US" sz="2000" b="0" cap="none" spc="0" dirty="0">
              <a:ln w="0"/>
              <a:solidFill>
                <a:srgbClr val="0432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895160-1D66-9045-91DD-E6B5EB1DF2DC}"/>
              </a:ext>
            </a:extLst>
          </p:cNvPr>
          <p:cNvSpPr/>
          <p:nvPr/>
        </p:nvSpPr>
        <p:spPr>
          <a:xfrm>
            <a:off x="8353167" y="1388237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5C93F0-7542-7242-8383-AA1EDAD0ACDC}"/>
              </a:ext>
            </a:extLst>
          </p:cNvPr>
          <p:cNvSpPr/>
          <p:nvPr/>
        </p:nvSpPr>
        <p:spPr>
          <a:xfrm>
            <a:off x="8494067" y="4501150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57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B59BAE-1D0E-834E-B965-4D6F52ED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89" y="1359606"/>
            <a:ext cx="40640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F0A9E-90F8-6C4E-911B-BA7A83B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Explicit Data Type Conversion/Casting - #2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B156EB-2C8A-564A-8600-821E1B7C050E}"/>
              </a:ext>
            </a:extLst>
          </p:cNvPr>
          <p:cNvSpPr/>
          <p:nvPr/>
        </p:nvSpPr>
        <p:spPr>
          <a:xfrm>
            <a:off x="5523376" y="2478694"/>
            <a:ext cx="395416" cy="565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F2FDA-CEEE-214E-B476-D6653BDA2501}"/>
              </a:ext>
            </a:extLst>
          </p:cNvPr>
          <p:cNvSpPr txBox="1"/>
          <p:nvPr/>
        </p:nvSpPr>
        <p:spPr>
          <a:xfrm>
            <a:off x="4899360" y="3281153"/>
            <a:ext cx="16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120E8-68E3-0445-BE9D-B1808FAB7BBE}"/>
              </a:ext>
            </a:extLst>
          </p:cNvPr>
          <p:cNvSpPr/>
          <p:nvPr/>
        </p:nvSpPr>
        <p:spPr>
          <a:xfrm>
            <a:off x="8346895" y="2883128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2D7F7C-6A61-E849-84A3-95C8415DD552}"/>
              </a:ext>
            </a:extLst>
          </p:cNvPr>
          <p:cNvSpPr/>
          <p:nvPr/>
        </p:nvSpPr>
        <p:spPr>
          <a:xfrm>
            <a:off x="8346895" y="3327059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692289-041B-C24E-84EB-8206F8BF288B}"/>
              </a:ext>
            </a:extLst>
          </p:cNvPr>
          <p:cNvSpPr/>
          <p:nvPr/>
        </p:nvSpPr>
        <p:spPr>
          <a:xfrm>
            <a:off x="8804189" y="1898007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6BC2E-AC43-D642-8DC1-4519BA37C213}"/>
              </a:ext>
            </a:extLst>
          </p:cNvPr>
          <p:cNvSpPr txBox="1"/>
          <p:nvPr/>
        </p:nvSpPr>
        <p:spPr>
          <a:xfrm>
            <a:off x="8680525" y="2792080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shoes</a:t>
            </a:r>
            <a:r>
              <a:rPr lang="en-US" sz="1400" dirty="0"/>
              <a:t> is an 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D2E-015C-8945-B291-8C6591D9484D}"/>
              </a:ext>
            </a:extLst>
          </p:cNvPr>
          <p:cNvSpPr txBox="1"/>
          <p:nvPr/>
        </p:nvSpPr>
        <p:spPr>
          <a:xfrm>
            <a:off x="8680525" y="3239040"/>
            <a:ext cx="2792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print statement, we must</a:t>
            </a:r>
          </a:p>
          <a:p>
            <a:r>
              <a:rPr lang="en-US" sz="1400" dirty="0"/>
              <a:t>Convert the integer “</a:t>
            </a:r>
            <a:r>
              <a:rPr lang="en-US" sz="1400" dirty="0">
                <a:solidFill>
                  <a:srgbClr val="0432FF"/>
                </a:solidFill>
              </a:rPr>
              <a:t>shoes</a:t>
            </a:r>
            <a:r>
              <a:rPr lang="en-US" sz="1400" dirty="0"/>
              <a:t>” to a string to be able to concatenate it to the “</a:t>
            </a:r>
            <a:r>
              <a:rPr lang="en-US" sz="1400" dirty="0">
                <a:solidFill>
                  <a:srgbClr val="0432FF"/>
                </a:solidFill>
              </a:rPr>
              <a:t>$</a:t>
            </a:r>
            <a:r>
              <a:rPr lang="en-US" sz="1400" dirty="0"/>
              <a:t>” which is a string, to be able to properly print it out. We do this using the </a:t>
            </a:r>
            <a:r>
              <a:rPr lang="en-US" sz="1400" dirty="0" err="1">
                <a:solidFill>
                  <a:srgbClr val="0432FF"/>
                </a:solidFill>
              </a:rPr>
              <a:t>str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/>
              <a:t>function. If we didn’t do it this way, there would be a space between “$” and “125”.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895160-1D66-9045-91DD-E6B5EB1DF2DC}"/>
              </a:ext>
            </a:extLst>
          </p:cNvPr>
          <p:cNvSpPr/>
          <p:nvPr/>
        </p:nvSpPr>
        <p:spPr>
          <a:xfrm>
            <a:off x="6137704" y="1473690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CBEF33-7232-9747-8C9E-62510063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01" y="3821285"/>
            <a:ext cx="21590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CFCA038-0ADC-A44B-B770-A0A301FC11A9}"/>
              </a:ext>
            </a:extLst>
          </p:cNvPr>
          <p:cNvSpPr/>
          <p:nvPr/>
        </p:nvSpPr>
        <p:spPr>
          <a:xfrm>
            <a:off x="6880818" y="3905010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59E00-D2A3-E748-9F8A-23885ABB72E4}"/>
              </a:ext>
            </a:extLst>
          </p:cNvPr>
          <p:cNvSpPr/>
          <p:nvPr/>
        </p:nvSpPr>
        <p:spPr>
          <a:xfrm>
            <a:off x="110914" y="211257"/>
            <a:ext cx="8798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2 - Human Intervention Needed</a:t>
            </a:r>
            <a:r>
              <a:rPr lang="en-US" sz="200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Explicit Conversion - Example #2</a:t>
            </a:r>
            <a:endParaRPr lang="en-US" sz="2000" b="0" cap="none" spc="0" dirty="0">
              <a:ln w="0"/>
              <a:solidFill>
                <a:srgbClr val="0432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7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72814-8713-A24C-A314-76009D2F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01" y="1224450"/>
            <a:ext cx="25273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F0A9E-90F8-6C4E-911B-BA7A83B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Explicit Data Type Conversion/Casting - #3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B156EB-2C8A-564A-8600-821E1B7C050E}"/>
              </a:ext>
            </a:extLst>
          </p:cNvPr>
          <p:cNvSpPr/>
          <p:nvPr/>
        </p:nvSpPr>
        <p:spPr>
          <a:xfrm>
            <a:off x="5772441" y="3178773"/>
            <a:ext cx="395416" cy="565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F2FDA-CEEE-214E-B476-D6653BDA2501}"/>
              </a:ext>
            </a:extLst>
          </p:cNvPr>
          <p:cNvSpPr txBox="1"/>
          <p:nvPr/>
        </p:nvSpPr>
        <p:spPr>
          <a:xfrm>
            <a:off x="5158490" y="3883450"/>
            <a:ext cx="16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120E8-68E3-0445-BE9D-B1808FAB7BBE}"/>
              </a:ext>
            </a:extLst>
          </p:cNvPr>
          <p:cNvSpPr/>
          <p:nvPr/>
        </p:nvSpPr>
        <p:spPr>
          <a:xfrm>
            <a:off x="8745837" y="3091350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2D7F7C-6A61-E849-84A3-95C8415DD552}"/>
              </a:ext>
            </a:extLst>
          </p:cNvPr>
          <p:cNvSpPr/>
          <p:nvPr/>
        </p:nvSpPr>
        <p:spPr>
          <a:xfrm>
            <a:off x="8745837" y="3535281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692289-041B-C24E-84EB-8206F8BF288B}"/>
              </a:ext>
            </a:extLst>
          </p:cNvPr>
          <p:cNvSpPr/>
          <p:nvPr/>
        </p:nvSpPr>
        <p:spPr>
          <a:xfrm>
            <a:off x="7335448" y="2593931"/>
            <a:ext cx="210065" cy="189325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9C6105-1C69-7E4B-9C2A-5083F8B3927B}"/>
              </a:ext>
            </a:extLst>
          </p:cNvPr>
          <p:cNvSpPr/>
          <p:nvPr/>
        </p:nvSpPr>
        <p:spPr>
          <a:xfrm>
            <a:off x="7014388" y="2901267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B8E08A-9E0D-604C-8467-94510256F128}"/>
              </a:ext>
            </a:extLst>
          </p:cNvPr>
          <p:cNvSpPr/>
          <p:nvPr/>
        </p:nvSpPr>
        <p:spPr>
          <a:xfrm>
            <a:off x="6969636" y="4354061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6BC2E-AC43-D642-8DC1-4519BA37C213}"/>
              </a:ext>
            </a:extLst>
          </p:cNvPr>
          <p:cNvSpPr txBox="1"/>
          <p:nvPr/>
        </p:nvSpPr>
        <p:spPr>
          <a:xfrm>
            <a:off x="9079467" y="3000302"/>
            <a:ext cx="27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list1 </a:t>
            </a:r>
            <a:r>
              <a:rPr lang="en-US" sz="1400" dirty="0"/>
              <a:t>is an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D2E-015C-8945-B291-8C6591D9484D}"/>
              </a:ext>
            </a:extLst>
          </p:cNvPr>
          <p:cNvSpPr txBox="1"/>
          <p:nvPr/>
        </p:nvSpPr>
        <p:spPr>
          <a:xfrm>
            <a:off x="9079467" y="3447262"/>
            <a:ext cx="279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remove_dups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/>
              <a:t>converts the original list to a set, because a set can not have duplicate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235C5-3D91-0E4D-8DDB-1EE6AE4DAD03}"/>
              </a:ext>
            </a:extLst>
          </p:cNvPr>
          <p:cNvSpPr txBox="1"/>
          <p:nvPr/>
        </p:nvSpPr>
        <p:spPr>
          <a:xfrm>
            <a:off x="9079466" y="4354352"/>
            <a:ext cx="256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 out our new set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895160-1D66-9045-91DD-E6B5EB1DF2DC}"/>
              </a:ext>
            </a:extLst>
          </p:cNvPr>
          <p:cNvSpPr/>
          <p:nvPr/>
        </p:nvSpPr>
        <p:spPr>
          <a:xfrm>
            <a:off x="7649001" y="1341711"/>
            <a:ext cx="210065" cy="189325"/>
          </a:xfrm>
          <a:prstGeom prst="ellipse">
            <a:avLst/>
          </a:prstGeom>
          <a:solidFill>
            <a:srgbClr val="0432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1FC9C-BC2E-5642-9FA2-8932D51E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01" y="4270336"/>
            <a:ext cx="17653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62D1DEE-E842-E643-9276-669A118535E0}"/>
              </a:ext>
            </a:extLst>
          </p:cNvPr>
          <p:cNvSpPr/>
          <p:nvPr/>
        </p:nvSpPr>
        <p:spPr>
          <a:xfrm>
            <a:off x="8745836" y="4401369"/>
            <a:ext cx="210065" cy="1893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5EBCD-6F70-1C46-A87C-012CB6D83E29}"/>
              </a:ext>
            </a:extLst>
          </p:cNvPr>
          <p:cNvSpPr/>
          <p:nvPr/>
        </p:nvSpPr>
        <p:spPr>
          <a:xfrm>
            <a:off x="157594" y="185810"/>
            <a:ext cx="8798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2 - Human Intervention Needed</a:t>
            </a:r>
            <a:r>
              <a:rPr lang="en-US" sz="2000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Explicit Conversion - Example #3</a:t>
            </a:r>
            <a:endParaRPr lang="en-US" sz="2000" b="0" cap="none" spc="0" dirty="0">
              <a:ln w="0"/>
              <a:solidFill>
                <a:srgbClr val="0432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9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216139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346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Bradley Hand</vt:lpstr>
      <vt:lpstr>Calibri Light</vt:lpstr>
      <vt:lpstr>Rockwell</vt:lpstr>
      <vt:lpstr>Wingdings</vt:lpstr>
      <vt:lpstr>Atlas</vt:lpstr>
      <vt:lpstr>Python –  Changing  Data Types &amp; Casting</vt:lpstr>
      <vt:lpstr>What is Data Type Casting and Type Conversion?</vt:lpstr>
      <vt:lpstr>Example of Implicit Data Type Conversion</vt:lpstr>
      <vt:lpstr>Example of Explicit Data Type Conversion/Casting</vt:lpstr>
      <vt:lpstr>Example of Explicit Data Type Conversion/Casting - #2</vt:lpstr>
      <vt:lpstr>Example of Explicit Data Type Conversion/Casting - #3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Sets</dc:title>
  <dc:creator>Claudia Acerra</dc:creator>
  <cp:lastModifiedBy>Claudia Acerra</cp:lastModifiedBy>
  <cp:revision>29</cp:revision>
  <dcterms:created xsi:type="dcterms:W3CDTF">2018-12-28T18:51:35Z</dcterms:created>
  <dcterms:modified xsi:type="dcterms:W3CDTF">2018-12-31T18:12:53Z</dcterms:modified>
</cp:coreProperties>
</file>