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4" r:id="rId3"/>
    <p:sldId id="276" r:id="rId4"/>
    <p:sldId id="275" r:id="rId5"/>
    <p:sldId id="277" r:id="rId6"/>
    <p:sldId id="278"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3" d="100"/>
          <a:sy n="133" d="100"/>
        </p:scale>
        <p:origin x="208"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1/25/19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5.tiff"/><Relationship Id="rId7" Type="http://schemas.openxmlformats.org/officeDocument/2006/relationships/image" Target="../media/image9.svg"/><Relationship Id="rId2" Type="http://schemas.openxmlformats.org/officeDocument/2006/relationships/image" Target="../media/image4.tif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904BE49-D42F-4F46-B6D8-2F3171216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7C06C8-18BE-4336-B9E0-3E15ACC93B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9" name="Freeform 5">
              <a:extLst>
                <a:ext uri="{FF2B5EF4-FFF2-40B4-BE49-F238E27FC236}">
                  <a16:creationId xmlns:a16="http://schemas.microsoft.com/office/drawing/2014/main" id="{C1C39E9B-4917-47D7-B9CB-56480F8876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
              <a:extLst>
                <a:ext uri="{FF2B5EF4-FFF2-40B4-BE49-F238E27FC236}">
                  <a16:creationId xmlns:a16="http://schemas.microsoft.com/office/drawing/2014/main" id="{5F7200AE-DDFE-46D2-ABCA-99906B970E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CAC40760-2393-4FAE-9A58-F4CDC06716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1080422B-1649-4C8E-9459-421424360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0136A7BD-0DB3-401B-A6AB-38BD30D100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FD037346-242B-41AF-8CF5-C35284CA2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238EBF94-0BBF-4BAE-AE27-729E3AC13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3940EFD7-EB1A-47AF-9DC9-7D4FCC6011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6BAA7A10-98A8-4931-9BE2-B573EB3767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420223F5-34A9-4388-AF7B-38C76242FC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3CC9C746-C646-4363-B3D3-349B5C18C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3EAA5BC5-AB13-4C8E-9D9D-05DE777C5F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500FC397-0569-4EC4-926A-DDD62AC495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284FF041-FE7D-47CD-830F-7FABF41C7C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224154F3-CDFE-4FFF-92E4-ECEACF4A6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20">
              <a:extLst>
                <a:ext uri="{FF2B5EF4-FFF2-40B4-BE49-F238E27FC236}">
                  <a16:creationId xmlns:a16="http://schemas.microsoft.com/office/drawing/2014/main" id="{CCE7404D-AA5A-4B82-A875-07F35D7C2D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21">
              <a:extLst>
                <a:ext uri="{FF2B5EF4-FFF2-40B4-BE49-F238E27FC236}">
                  <a16:creationId xmlns:a16="http://schemas.microsoft.com/office/drawing/2014/main" id="{526B6FED-4F20-4070-95B4-FF6F439E1C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2">
              <a:extLst>
                <a:ext uri="{FF2B5EF4-FFF2-40B4-BE49-F238E27FC236}">
                  <a16:creationId xmlns:a16="http://schemas.microsoft.com/office/drawing/2014/main" id="{3A75958D-1716-4B5A-A745-AFA4962FA4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23">
              <a:extLst>
                <a:ext uri="{FF2B5EF4-FFF2-40B4-BE49-F238E27FC236}">
                  <a16:creationId xmlns:a16="http://schemas.microsoft.com/office/drawing/2014/main" id="{531A2051-17DE-4E9D-9EA6-026B97B1A9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9" name="Rectangle 88">
            <a:extLst>
              <a:ext uri="{FF2B5EF4-FFF2-40B4-BE49-F238E27FC236}">
                <a16:creationId xmlns:a16="http://schemas.microsoft.com/office/drawing/2014/main" id="{CE0642A0-80D3-4F37-8249-A07E6F382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80" y="-6706"/>
            <a:ext cx="12194680" cy="4127711"/>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D61DBF3F-09D5-324C-B6CB-94DC5FE07478}"/>
              </a:ext>
            </a:extLst>
          </p:cNvPr>
          <p:cNvPicPr>
            <a:picLocks noChangeAspect="1"/>
          </p:cNvPicPr>
          <p:nvPr/>
        </p:nvPicPr>
        <p:blipFill>
          <a:blip r:embed="rId2"/>
          <a:stretch>
            <a:fillRect/>
          </a:stretch>
        </p:blipFill>
        <p:spPr>
          <a:xfrm>
            <a:off x="4352383" y="321731"/>
            <a:ext cx="3486173" cy="3477458"/>
          </a:xfrm>
          <a:prstGeom prst="rect">
            <a:avLst/>
          </a:prstGeom>
          <a:ln w="12700">
            <a:noFill/>
          </a:ln>
        </p:spPr>
      </p:pic>
      <p:grpSp>
        <p:nvGrpSpPr>
          <p:cNvPr id="91" name="Group 90">
            <a:extLst>
              <a:ext uri="{FF2B5EF4-FFF2-40B4-BE49-F238E27FC236}">
                <a16:creationId xmlns:a16="http://schemas.microsoft.com/office/drawing/2014/main" id="{FA760135-24A9-40C9-B45F-2EB5B6420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4206292"/>
            <a:ext cx="12192755" cy="1771275"/>
            <a:chOff x="1" y="3893141"/>
            <a:chExt cx="12192755" cy="1771275"/>
          </a:xfrm>
        </p:grpSpPr>
        <p:sp>
          <p:nvSpPr>
            <p:cNvPr id="92" name="Isosceles Triangle 39">
              <a:extLst>
                <a:ext uri="{FF2B5EF4-FFF2-40B4-BE49-F238E27FC236}">
                  <a16:creationId xmlns:a16="http://schemas.microsoft.com/office/drawing/2014/main" id="{20E3CEE0-0CB3-421F-99FC-4585E62437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346BB80-2556-4779-9642-5706CAA33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3893141"/>
              <a:ext cx="12192755"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FDD10B-83A4-414A-9A8F-DCC904A8115F}"/>
              </a:ext>
            </a:extLst>
          </p:cNvPr>
          <p:cNvSpPr>
            <a:spLocks noGrp="1"/>
          </p:cNvSpPr>
          <p:nvPr>
            <p:ph type="ctrTitle"/>
          </p:nvPr>
        </p:nvSpPr>
        <p:spPr>
          <a:xfrm>
            <a:off x="824384" y="4282982"/>
            <a:ext cx="10609263" cy="727748"/>
          </a:xfrm>
        </p:spPr>
        <p:txBody>
          <a:bodyPr>
            <a:normAutofit fontScale="90000"/>
          </a:bodyPr>
          <a:lstStyle/>
          <a:p>
            <a:r>
              <a:rPr lang="en-US" sz="3700" b="1" dirty="0"/>
              <a:t>Python</a:t>
            </a:r>
            <a:r>
              <a:rPr lang="en-US" sz="3700" dirty="0"/>
              <a:t> – </a:t>
            </a:r>
            <a:r>
              <a:rPr lang="en-US" sz="3700" b="1" i="1" dirty="0"/>
              <a:t> Classes and the Property Function &amp;  Property Decorator</a:t>
            </a:r>
            <a:endParaRPr lang="en-US" sz="3700" dirty="0"/>
          </a:p>
        </p:txBody>
      </p:sp>
      <p:sp>
        <p:nvSpPr>
          <p:cNvPr id="3" name="Subtitle 2">
            <a:extLst>
              <a:ext uri="{FF2B5EF4-FFF2-40B4-BE49-F238E27FC236}">
                <a16:creationId xmlns:a16="http://schemas.microsoft.com/office/drawing/2014/main" id="{966A6418-9885-1144-A3A8-69BD426F662C}"/>
              </a:ext>
            </a:extLst>
          </p:cNvPr>
          <p:cNvSpPr>
            <a:spLocks noGrp="1"/>
          </p:cNvSpPr>
          <p:nvPr>
            <p:ph type="subTitle" idx="1"/>
          </p:nvPr>
        </p:nvSpPr>
        <p:spPr>
          <a:xfrm>
            <a:off x="1683983" y="5021137"/>
            <a:ext cx="8833654" cy="522636"/>
          </a:xfrm>
        </p:spPr>
        <p:txBody>
          <a:bodyPr>
            <a:normAutofit/>
          </a:bodyPr>
          <a:lstStyle/>
          <a:p>
            <a:r>
              <a:rPr lang="en-US" sz="1600" dirty="0"/>
              <a:t>From the Python Made Easy Series- based on Python 3.7</a:t>
            </a:r>
          </a:p>
          <a:p>
            <a:endParaRPr lang="en-US" sz="1600" dirty="0"/>
          </a:p>
        </p:txBody>
      </p:sp>
    </p:spTree>
    <p:extLst>
      <p:ext uri="{BB962C8B-B14F-4D97-AF65-F5344CB8AC3E}">
        <p14:creationId xmlns:p14="http://schemas.microsoft.com/office/powerpoint/2010/main" val="725859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F93B-7873-7044-8994-7578DF9F2A83}"/>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What is The Property Function?</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05095E-18F2-1540-AD16-24434F57FB45}"/>
              </a:ext>
            </a:extLst>
          </p:cNvPr>
          <p:cNvSpPr>
            <a:spLocks noGrp="1"/>
          </p:cNvSpPr>
          <p:nvPr>
            <p:ph idx="1"/>
          </p:nvPr>
        </p:nvSpPr>
        <p:spPr>
          <a:xfrm>
            <a:off x="4983164" y="276225"/>
            <a:ext cx="6724648" cy="4855173"/>
          </a:xfrm>
        </p:spPr>
        <p:txBody>
          <a:bodyPr>
            <a:normAutofit fontScale="77500" lnSpcReduction="20000"/>
          </a:bodyPr>
          <a:lstStyle/>
          <a:p>
            <a:r>
              <a:rPr lang="en-US" dirty="0"/>
              <a:t>The </a:t>
            </a:r>
            <a:r>
              <a:rPr lang="en-US" i="1" dirty="0"/>
              <a:t>Property</a:t>
            </a:r>
            <a:r>
              <a:rPr lang="en-US" dirty="0"/>
              <a:t> Function is a Python built-in function that returns a property object. </a:t>
            </a:r>
            <a:r>
              <a:rPr lang="en-US" i="1" dirty="0"/>
              <a:t>Property</a:t>
            </a:r>
            <a:r>
              <a:rPr lang="en-US" dirty="0"/>
              <a:t> allows us to get, set and delete attribute values.  The syntax is as follows:</a:t>
            </a:r>
            <a:endParaRPr lang="en-US" i="1" dirty="0"/>
          </a:p>
          <a:p>
            <a:pPr marL="0" indent="0">
              <a:buNone/>
            </a:pPr>
            <a:r>
              <a:rPr lang="en-US" i="1" dirty="0">
                <a:solidFill>
                  <a:srgbClr val="0432FF"/>
                </a:solidFill>
              </a:rPr>
              <a:t>property = (</a:t>
            </a:r>
            <a:r>
              <a:rPr lang="en-US" i="1" dirty="0" err="1">
                <a:solidFill>
                  <a:srgbClr val="0432FF"/>
                </a:solidFill>
              </a:rPr>
              <a:t>fget</a:t>
            </a:r>
            <a:r>
              <a:rPr lang="en-US" i="1" dirty="0">
                <a:solidFill>
                  <a:srgbClr val="0432FF"/>
                </a:solidFill>
              </a:rPr>
              <a:t>=None, </a:t>
            </a:r>
            <a:r>
              <a:rPr lang="en-US" i="1" dirty="0" err="1">
                <a:solidFill>
                  <a:srgbClr val="0432FF"/>
                </a:solidFill>
              </a:rPr>
              <a:t>fset</a:t>
            </a:r>
            <a:r>
              <a:rPr lang="en-US" i="1" dirty="0">
                <a:solidFill>
                  <a:srgbClr val="0432FF"/>
                </a:solidFill>
              </a:rPr>
              <a:t>=None, </a:t>
            </a:r>
            <a:r>
              <a:rPr lang="en-US" i="1" dirty="0" err="1">
                <a:solidFill>
                  <a:srgbClr val="0432FF"/>
                </a:solidFill>
              </a:rPr>
              <a:t>fdel</a:t>
            </a:r>
            <a:r>
              <a:rPr lang="en-US" i="1" dirty="0">
                <a:solidFill>
                  <a:srgbClr val="0432FF"/>
                </a:solidFill>
              </a:rPr>
              <a:t> = None, doc = None)</a:t>
            </a:r>
          </a:p>
          <a:p>
            <a:pPr marL="0" indent="0">
              <a:buNone/>
            </a:pPr>
            <a:endParaRPr lang="en-US" i="1" dirty="0">
              <a:solidFill>
                <a:srgbClr val="0432FF"/>
              </a:solidFill>
            </a:endParaRPr>
          </a:p>
          <a:p>
            <a:pPr lvl="1"/>
            <a:r>
              <a:rPr lang="en-US" sz="1400" i="1" dirty="0" err="1"/>
              <a:t>fget</a:t>
            </a:r>
            <a:r>
              <a:rPr lang="en-US" sz="1400" i="1" dirty="0"/>
              <a:t> is  a function for getting an attribute value</a:t>
            </a:r>
          </a:p>
          <a:p>
            <a:pPr lvl="1"/>
            <a:r>
              <a:rPr lang="en-US" sz="1400" i="1" dirty="0" err="1"/>
              <a:t>fset</a:t>
            </a:r>
            <a:r>
              <a:rPr lang="en-US" sz="1400" i="1" dirty="0"/>
              <a:t> is a function for setting an attribute value</a:t>
            </a:r>
          </a:p>
          <a:p>
            <a:pPr lvl="1"/>
            <a:r>
              <a:rPr lang="en-US" sz="1400" i="1" dirty="0" err="1"/>
              <a:t>fdel</a:t>
            </a:r>
            <a:r>
              <a:rPr lang="en-US" sz="1400" i="1" dirty="0"/>
              <a:t> is a function for deleting an attribute value</a:t>
            </a:r>
          </a:p>
          <a:p>
            <a:pPr lvl="1"/>
            <a:r>
              <a:rPr lang="en-US" sz="1400" i="1" dirty="0"/>
              <a:t>Doc creates a value for the docstring attribute</a:t>
            </a:r>
          </a:p>
          <a:p>
            <a:pPr marL="0" indent="0">
              <a:buNone/>
            </a:pPr>
            <a:endParaRPr lang="en-US" i="1" dirty="0">
              <a:solidFill>
                <a:srgbClr val="0432FF"/>
              </a:solidFill>
            </a:endParaRPr>
          </a:p>
          <a:p>
            <a:pPr marL="0" indent="0">
              <a:buNone/>
            </a:pPr>
            <a:r>
              <a:rPr lang="en-US" b="1" u="sng" dirty="0"/>
              <a:t>Why do you care about the Property Function?</a:t>
            </a:r>
          </a:p>
          <a:p>
            <a:pPr marL="0" indent="0">
              <a:buNone/>
            </a:pPr>
            <a:r>
              <a:rPr lang="en-US" dirty="0"/>
              <a:t>The property function is useful, if for example you have a new requirement to interface with attributes (retrieving them, change them, etc.) after your code has been deployed to a user community for instance and you don’t want these users needing to now make changes to their files, causing rework because of this newly built-in functionality to your code. </a:t>
            </a:r>
          </a:p>
          <a:p>
            <a:pPr marL="0" indent="0">
              <a:buNone/>
            </a:pPr>
            <a:r>
              <a:rPr lang="en-US" dirty="0"/>
              <a:t>Using the property function or decorator makes those changes transparent to your user base.</a:t>
            </a:r>
          </a:p>
          <a:p>
            <a:pPr marL="0" indent="0">
              <a:buNone/>
            </a:pPr>
            <a:endParaRPr lang="en-US" i="1" dirty="0">
              <a:solidFill>
                <a:srgbClr val="0432FF"/>
              </a:solidFill>
            </a:endParaRPr>
          </a:p>
        </p:txBody>
      </p:sp>
    </p:spTree>
    <p:extLst>
      <p:ext uri="{BB962C8B-B14F-4D97-AF65-F5344CB8AC3E}">
        <p14:creationId xmlns:p14="http://schemas.microsoft.com/office/powerpoint/2010/main" val="32617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144F3C-971B-9844-BD65-26AA5E17AD48}"/>
              </a:ext>
            </a:extLst>
          </p:cNvPr>
          <p:cNvPicPr>
            <a:picLocks noChangeAspect="1"/>
          </p:cNvPicPr>
          <p:nvPr/>
        </p:nvPicPr>
        <p:blipFill>
          <a:blip r:embed="rId2"/>
          <a:stretch>
            <a:fillRect/>
          </a:stretch>
        </p:blipFill>
        <p:spPr>
          <a:xfrm>
            <a:off x="106580" y="1050900"/>
            <a:ext cx="6784461" cy="5102925"/>
          </a:xfrm>
          <a:prstGeom prst="rect">
            <a:avLst/>
          </a:prstGeom>
          <a:ln>
            <a:solidFill>
              <a:schemeClr val="tx1"/>
            </a:solidFill>
          </a:ln>
        </p:spPr>
      </p:pic>
      <p:pic>
        <p:nvPicPr>
          <p:cNvPr id="6" name="Picture 5">
            <a:extLst>
              <a:ext uri="{FF2B5EF4-FFF2-40B4-BE49-F238E27FC236}">
                <a16:creationId xmlns:a16="http://schemas.microsoft.com/office/drawing/2014/main" id="{FD8140BA-C731-4645-B499-F294D0704025}"/>
              </a:ext>
            </a:extLst>
          </p:cNvPr>
          <p:cNvPicPr>
            <a:picLocks noChangeAspect="1"/>
          </p:cNvPicPr>
          <p:nvPr/>
        </p:nvPicPr>
        <p:blipFill>
          <a:blip r:embed="rId3"/>
          <a:stretch>
            <a:fillRect/>
          </a:stretch>
        </p:blipFill>
        <p:spPr>
          <a:xfrm>
            <a:off x="7273722" y="1042729"/>
            <a:ext cx="2220403" cy="1376844"/>
          </a:xfrm>
          <a:prstGeom prst="rect">
            <a:avLst/>
          </a:prstGeom>
          <a:ln>
            <a:solidFill>
              <a:schemeClr val="tx1"/>
            </a:solidFill>
          </a:ln>
        </p:spPr>
      </p:pic>
      <p:sp>
        <p:nvSpPr>
          <p:cNvPr id="7" name="TextBox 6">
            <a:extLst>
              <a:ext uri="{FF2B5EF4-FFF2-40B4-BE49-F238E27FC236}">
                <a16:creationId xmlns:a16="http://schemas.microsoft.com/office/drawing/2014/main" id="{5C1B3654-D50C-6E4B-8E17-81726F7EA507}"/>
              </a:ext>
            </a:extLst>
          </p:cNvPr>
          <p:cNvSpPr txBox="1"/>
          <p:nvPr/>
        </p:nvSpPr>
        <p:spPr>
          <a:xfrm>
            <a:off x="2692958" y="120580"/>
            <a:ext cx="5576835" cy="461665"/>
          </a:xfrm>
          <a:prstGeom prst="rect">
            <a:avLst/>
          </a:prstGeom>
          <a:noFill/>
        </p:spPr>
        <p:txBody>
          <a:bodyPr wrap="square" rtlCol="0">
            <a:spAutoFit/>
          </a:bodyPr>
          <a:lstStyle/>
          <a:p>
            <a:pPr algn="ctr"/>
            <a:r>
              <a:rPr lang="en-US" sz="2400" dirty="0"/>
              <a:t>Python Property Function Explored</a:t>
            </a:r>
          </a:p>
        </p:txBody>
      </p:sp>
      <p:sp>
        <p:nvSpPr>
          <p:cNvPr id="8" name="Rectangle 7">
            <a:extLst>
              <a:ext uri="{FF2B5EF4-FFF2-40B4-BE49-F238E27FC236}">
                <a16:creationId xmlns:a16="http://schemas.microsoft.com/office/drawing/2014/main" id="{96466689-9978-F740-9A78-9C344C4FF5E2}"/>
              </a:ext>
            </a:extLst>
          </p:cNvPr>
          <p:cNvSpPr/>
          <p:nvPr/>
        </p:nvSpPr>
        <p:spPr>
          <a:xfrm>
            <a:off x="7160564" y="2613862"/>
            <a:ext cx="5258917" cy="3970318"/>
          </a:xfrm>
          <a:prstGeom prst="rect">
            <a:avLst/>
          </a:prstGeom>
        </p:spPr>
        <p:txBody>
          <a:bodyPr wrap="square">
            <a:spAutoFit/>
          </a:bodyPr>
          <a:lstStyle/>
          <a:p>
            <a:r>
              <a:rPr lang="en-US" sz="1400" dirty="0"/>
              <a:t> </a:t>
            </a:r>
            <a:r>
              <a:rPr lang="en-US" sz="1400" b="1" dirty="0">
                <a:latin typeface="+mj-lt"/>
              </a:rPr>
              <a:t>getnum</a:t>
            </a:r>
            <a:r>
              <a:rPr lang="en-US" sz="1400" dirty="0">
                <a:latin typeface="+mj-lt"/>
              </a:rPr>
              <a:t> gets data</a:t>
            </a:r>
          </a:p>
          <a:p>
            <a:r>
              <a:rPr lang="en-US" sz="1400" dirty="0">
                <a:latin typeface="+mj-lt"/>
              </a:rPr>
              <a:t> </a:t>
            </a:r>
            <a:r>
              <a:rPr lang="en-US" sz="1400" b="1" dirty="0">
                <a:latin typeface="+mj-lt"/>
              </a:rPr>
              <a:t>setnum</a:t>
            </a:r>
            <a:r>
              <a:rPr lang="en-US" sz="1400" dirty="0">
                <a:latin typeface="+mj-lt"/>
              </a:rPr>
              <a:t> sets data</a:t>
            </a:r>
          </a:p>
          <a:p>
            <a:r>
              <a:rPr lang="en-US" sz="1400" b="1" dirty="0">
                <a:latin typeface="+mj-lt"/>
              </a:rPr>
              <a:t> delnum </a:t>
            </a:r>
            <a:r>
              <a:rPr lang="en-US" sz="1400" dirty="0">
                <a:latin typeface="+mj-lt"/>
              </a:rPr>
              <a:t>deletes data</a:t>
            </a:r>
          </a:p>
          <a:p>
            <a:r>
              <a:rPr lang="en-US" sz="1200" dirty="0">
                <a:latin typeface="+mj-lt"/>
              </a:rPr>
              <a:t> </a:t>
            </a:r>
          </a:p>
          <a:p>
            <a:r>
              <a:rPr lang="en-US" sz="1200" b="1" dirty="0">
                <a:solidFill>
                  <a:srgbClr val="0432FF"/>
                </a:solidFill>
                <a:latin typeface="+mj-lt"/>
              </a:rPr>
              <a:t> num</a:t>
            </a:r>
            <a:r>
              <a:rPr lang="en-US" sz="1200" dirty="0">
                <a:latin typeface="+mj-lt"/>
              </a:rPr>
              <a:t> provides an interface to our our values stored in in </a:t>
            </a:r>
            <a:r>
              <a:rPr lang="en-US" sz="1200" b="1" i="1" dirty="0">
                <a:solidFill>
                  <a:srgbClr val="0432FF"/>
                </a:solidFill>
                <a:latin typeface="+mj-lt"/>
              </a:rPr>
              <a:t>self.n</a:t>
            </a:r>
          </a:p>
          <a:p>
            <a:r>
              <a:rPr lang="en-US" sz="1200" dirty="0">
                <a:latin typeface="+mj-lt"/>
              </a:rPr>
              <a:t> any code that accesses "num" will be be automatically accessing </a:t>
            </a:r>
            <a:r>
              <a:rPr lang="en-US" sz="1200" b="1" i="1" dirty="0">
                <a:solidFill>
                  <a:srgbClr val="0432FF"/>
                </a:solidFill>
                <a:latin typeface="+mj-lt"/>
              </a:rPr>
              <a:t>self.n</a:t>
            </a:r>
          </a:p>
          <a:p>
            <a:endParaRPr lang="en-US" sz="1200" b="1" i="1" dirty="0">
              <a:solidFill>
                <a:srgbClr val="0432FF"/>
              </a:solidFill>
              <a:latin typeface="+mj-lt"/>
            </a:endParaRPr>
          </a:p>
          <a:p>
            <a:r>
              <a:rPr lang="en-US" sz="1400" b="1" i="1" dirty="0">
                <a:solidFill>
                  <a:srgbClr val="C00000"/>
                </a:solidFill>
                <a:latin typeface="+mj-lt"/>
              </a:rPr>
              <a:t>Getter</a:t>
            </a:r>
          </a:p>
          <a:p>
            <a:r>
              <a:rPr lang="en-US" sz="1200" dirty="0">
                <a:latin typeface="+mj-lt"/>
              </a:rPr>
              <a:t> any code that retrieves the value of "num", will be  automatically calling </a:t>
            </a:r>
            <a:r>
              <a:rPr lang="en-US" sz="1200" b="1" dirty="0">
                <a:solidFill>
                  <a:srgbClr val="0432FF"/>
                </a:solidFill>
                <a:latin typeface="+mj-lt"/>
              </a:rPr>
              <a:t>getnum</a:t>
            </a:r>
          </a:p>
          <a:p>
            <a:r>
              <a:rPr lang="en-US" sz="1200" dirty="0">
                <a:latin typeface="+mj-lt"/>
              </a:rPr>
              <a:t> (this happens courtesy of the  property function.)  </a:t>
            </a:r>
          </a:p>
          <a:p>
            <a:r>
              <a:rPr lang="en-US" sz="1200" u="sng" dirty="0">
                <a:latin typeface="+mj-lt"/>
              </a:rPr>
              <a:t>Syntax would look like</a:t>
            </a:r>
            <a:r>
              <a:rPr lang="en-US" sz="1200" dirty="0">
                <a:latin typeface="+mj-lt"/>
              </a:rPr>
              <a:t>:  ‘</a:t>
            </a:r>
            <a:r>
              <a:rPr lang="en-US" sz="1200" i="1" dirty="0">
                <a:latin typeface="+mj-lt"/>
              </a:rPr>
              <a:t>instance.attribute</a:t>
            </a:r>
            <a:r>
              <a:rPr lang="en-US" sz="1200" dirty="0">
                <a:latin typeface="+mj-lt"/>
              </a:rPr>
              <a:t>’ or in our case “</a:t>
            </a:r>
            <a:r>
              <a:rPr lang="en-US" sz="1200" b="1" dirty="0">
                <a:solidFill>
                  <a:srgbClr val="0432FF"/>
                </a:solidFill>
                <a:latin typeface="+mj-lt"/>
              </a:rPr>
              <a:t>x.num</a:t>
            </a:r>
            <a:r>
              <a:rPr lang="en-US" sz="1200" dirty="0">
                <a:latin typeface="+mj-lt"/>
              </a:rPr>
              <a:t>”</a:t>
            </a:r>
          </a:p>
          <a:p>
            <a:endParaRPr lang="en-US" sz="1200" dirty="0">
              <a:solidFill>
                <a:srgbClr val="0432FF"/>
              </a:solidFill>
              <a:latin typeface="+mj-lt"/>
            </a:endParaRPr>
          </a:p>
          <a:p>
            <a:r>
              <a:rPr lang="en-US" sz="1400" b="1" i="1" dirty="0">
                <a:solidFill>
                  <a:srgbClr val="C00000"/>
                </a:solidFill>
                <a:latin typeface="+mj-lt"/>
              </a:rPr>
              <a:t>Setter</a:t>
            </a:r>
          </a:p>
          <a:p>
            <a:r>
              <a:rPr lang="en-US" sz="1200" dirty="0">
                <a:latin typeface="+mj-lt"/>
              </a:rPr>
              <a:t>same holds true  for any code that sets num- will be calling</a:t>
            </a:r>
            <a:r>
              <a:rPr lang="en-US" sz="1200" dirty="0"/>
              <a:t> </a:t>
            </a:r>
            <a:r>
              <a:rPr lang="en-US" sz="1200" b="1" dirty="0">
                <a:solidFill>
                  <a:srgbClr val="0432FF"/>
                </a:solidFill>
                <a:latin typeface="+mj-lt"/>
              </a:rPr>
              <a:t>setnum</a:t>
            </a:r>
            <a:r>
              <a:rPr lang="en-US" sz="1200" b="1" dirty="0">
                <a:latin typeface="+mj-lt"/>
              </a:rPr>
              <a:t> </a:t>
            </a:r>
          </a:p>
          <a:p>
            <a:r>
              <a:rPr lang="en-US" sz="1200" u="sng" dirty="0">
                <a:latin typeface="+mj-lt"/>
              </a:rPr>
              <a:t>Syntax would look like</a:t>
            </a:r>
            <a:r>
              <a:rPr lang="en-US" sz="1200" dirty="0">
                <a:latin typeface="+mj-lt"/>
              </a:rPr>
              <a:t>:  ‘</a:t>
            </a:r>
            <a:r>
              <a:rPr lang="en-US" sz="1200" i="1" dirty="0">
                <a:latin typeface="+mj-lt"/>
              </a:rPr>
              <a:t>instance.attribute = value</a:t>
            </a:r>
            <a:r>
              <a:rPr lang="en-US" sz="1200" dirty="0">
                <a:latin typeface="+mj-lt"/>
              </a:rPr>
              <a:t>’ or in our case “</a:t>
            </a:r>
            <a:r>
              <a:rPr lang="en-US" sz="1200" b="1" dirty="0">
                <a:solidFill>
                  <a:srgbClr val="0432FF"/>
                </a:solidFill>
                <a:latin typeface="+mj-lt"/>
              </a:rPr>
              <a:t>x.num = 124</a:t>
            </a:r>
            <a:r>
              <a:rPr lang="en-US" sz="1200" dirty="0">
                <a:latin typeface="+mj-lt"/>
              </a:rPr>
              <a:t>”</a:t>
            </a:r>
          </a:p>
          <a:p>
            <a:endParaRPr lang="en-US" sz="1200" dirty="0">
              <a:latin typeface="+mj-lt"/>
            </a:endParaRPr>
          </a:p>
          <a:p>
            <a:r>
              <a:rPr lang="en-US" sz="1400" b="1" i="1" dirty="0">
                <a:solidFill>
                  <a:srgbClr val="C00000"/>
                </a:solidFill>
                <a:latin typeface="+mj-lt"/>
              </a:rPr>
              <a:t>Deleter</a:t>
            </a:r>
          </a:p>
          <a:p>
            <a:r>
              <a:rPr lang="en-US" sz="1200" dirty="0">
                <a:latin typeface="+mj-lt"/>
              </a:rPr>
              <a:t>and any code that deletes num will automatically call </a:t>
            </a:r>
            <a:r>
              <a:rPr lang="en-US" sz="1200" b="1" dirty="0">
                <a:solidFill>
                  <a:srgbClr val="0432FF"/>
                </a:solidFill>
                <a:latin typeface="+mj-lt"/>
              </a:rPr>
              <a:t>delnum</a:t>
            </a:r>
          </a:p>
          <a:p>
            <a:r>
              <a:rPr lang="en-US" sz="1200" u="sng" dirty="0">
                <a:latin typeface="+mj-lt"/>
              </a:rPr>
              <a:t>Syntax would look like</a:t>
            </a:r>
            <a:r>
              <a:rPr lang="en-US" sz="1200" dirty="0">
                <a:latin typeface="+mj-lt"/>
              </a:rPr>
              <a:t>:  ‘del </a:t>
            </a:r>
            <a:r>
              <a:rPr lang="en-US" sz="1200" i="1" dirty="0">
                <a:latin typeface="+mj-lt"/>
              </a:rPr>
              <a:t>instance.attribute</a:t>
            </a:r>
            <a:r>
              <a:rPr lang="en-US" sz="1200" dirty="0">
                <a:latin typeface="+mj-lt"/>
              </a:rPr>
              <a:t>’ or in our case “</a:t>
            </a:r>
            <a:r>
              <a:rPr lang="en-US" sz="1200" b="1" dirty="0">
                <a:solidFill>
                  <a:srgbClr val="0432FF"/>
                </a:solidFill>
                <a:latin typeface="+mj-lt"/>
              </a:rPr>
              <a:t>del x.num </a:t>
            </a:r>
            <a:r>
              <a:rPr lang="en-US" sz="1200" dirty="0">
                <a:latin typeface="+mj-lt"/>
              </a:rPr>
              <a:t>”</a:t>
            </a:r>
          </a:p>
          <a:p>
            <a:endParaRPr lang="en-US" sz="1200" dirty="0">
              <a:solidFill>
                <a:srgbClr val="0432FF"/>
              </a:solidFill>
              <a:latin typeface="+mj-lt"/>
            </a:endParaRPr>
          </a:p>
        </p:txBody>
      </p:sp>
      <p:sp>
        <p:nvSpPr>
          <p:cNvPr id="9" name="TextBox 8">
            <a:extLst>
              <a:ext uri="{FF2B5EF4-FFF2-40B4-BE49-F238E27FC236}">
                <a16:creationId xmlns:a16="http://schemas.microsoft.com/office/drawing/2014/main" id="{2B8E5F31-0002-1343-904F-D3A51425B760}"/>
              </a:ext>
            </a:extLst>
          </p:cNvPr>
          <p:cNvSpPr txBox="1"/>
          <p:nvPr/>
        </p:nvSpPr>
        <p:spPr>
          <a:xfrm>
            <a:off x="7416971" y="704175"/>
            <a:ext cx="1933904" cy="338554"/>
          </a:xfrm>
          <a:prstGeom prst="rect">
            <a:avLst/>
          </a:prstGeom>
          <a:noFill/>
        </p:spPr>
        <p:txBody>
          <a:bodyPr wrap="square" rtlCol="0">
            <a:spAutoFit/>
          </a:bodyPr>
          <a:lstStyle/>
          <a:p>
            <a:pPr algn="ctr"/>
            <a:r>
              <a:rPr lang="en-US" sz="1600" u="sng" dirty="0">
                <a:latin typeface="Bradley Hand" pitchFamily="2" charset="77"/>
              </a:rPr>
              <a:t>Code output</a:t>
            </a:r>
          </a:p>
        </p:txBody>
      </p:sp>
      <p:sp>
        <p:nvSpPr>
          <p:cNvPr id="10" name="TextBox 9">
            <a:extLst>
              <a:ext uri="{FF2B5EF4-FFF2-40B4-BE49-F238E27FC236}">
                <a16:creationId xmlns:a16="http://schemas.microsoft.com/office/drawing/2014/main" id="{F70F6ECE-17CD-C14E-9005-89D409E320B9}"/>
              </a:ext>
            </a:extLst>
          </p:cNvPr>
          <p:cNvSpPr txBox="1"/>
          <p:nvPr/>
        </p:nvSpPr>
        <p:spPr>
          <a:xfrm>
            <a:off x="2286363" y="704175"/>
            <a:ext cx="1933904" cy="338554"/>
          </a:xfrm>
          <a:prstGeom prst="rect">
            <a:avLst/>
          </a:prstGeom>
          <a:noFill/>
        </p:spPr>
        <p:txBody>
          <a:bodyPr wrap="square" rtlCol="0">
            <a:spAutoFit/>
          </a:bodyPr>
          <a:lstStyle/>
          <a:p>
            <a:pPr algn="ctr"/>
            <a:r>
              <a:rPr lang="en-US" sz="1600" u="sng" dirty="0">
                <a:latin typeface="Bradley Hand" pitchFamily="2" charset="77"/>
              </a:rPr>
              <a:t>Property Code</a:t>
            </a:r>
          </a:p>
        </p:txBody>
      </p:sp>
      <p:sp>
        <p:nvSpPr>
          <p:cNvPr id="11" name="Oval 10">
            <a:extLst>
              <a:ext uri="{FF2B5EF4-FFF2-40B4-BE49-F238E27FC236}">
                <a16:creationId xmlns:a16="http://schemas.microsoft.com/office/drawing/2014/main" id="{E08DFF1A-8502-E048-AC94-6DB555417456}"/>
              </a:ext>
            </a:extLst>
          </p:cNvPr>
          <p:cNvSpPr/>
          <p:nvPr/>
        </p:nvSpPr>
        <p:spPr>
          <a:xfrm>
            <a:off x="6930986" y="2613862"/>
            <a:ext cx="252088" cy="210060"/>
          </a:xfrm>
          <a:prstGeom prst="ellipse">
            <a:avLst/>
          </a:prstGeom>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2" name="Oval 11">
            <a:extLst>
              <a:ext uri="{FF2B5EF4-FFF2-40B4-BE49-F238E27FC236}">
                <a16:creationId xmlns:a16="http://schemas.microsoft.com/office/drawing/2014/main" id="{CDCFA9A4-ED3D-634A-AF33-A4C1E2E08D0B}"/>
              </a:ext>
            </a:extLst>
          </p:cNvPr>
          <p:cNvSpPr/>
          <p:nvPr/>
        </p:nvSpPr>
        <p:spPr>
          <a:xfrm>
            <a:off x="2440870" y="2007624"/>
            <a:ext cx="252088" cy="210060"/>
          </a:xfrm>
          <a:prstGeom prst="ellipse">
            <a:avLst/>
          </a:prstGeom>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3" name="Oval 12">
            <a:extLst>
              <a:ext uri="{FF2B5EF4-FFF2-40B4-BE49-F238E27FC236}">
                <a16:creationId xmlns:a16="http://schemas.microsoft.com/office/drawing/2014/main" id="{884775CB-4CB6-864E-B9E5-1340707E2A0F}"/>
              </a:ext>
            </a:extLst>
          </p:cNvPr>
          <p:cNvSpPr/>
          <p:nvPr/>
        </p:nvSpPr>
        <p:spPr>
          <a:xfrm>
            <a:off x="6930986" y="3999187"/>
            <a:ext cx="252088" cy="210060"/>
          </a:xfrm>
          <a:prstGeom prst="ellipse">
            <a:avLst/>
          </a:prstGeom>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4" name="Oval 13">
            <a:extLst>
              <a:ext uri="{FF2B5EF4-FFF2-40B4-BE49-F238E27FC236}">
                <a16:creationId xmlns:a16="http://schemas.microsoft.com/office/drawing/2014/main" id="{FC3EAE17-3ACC-E14D-ABFF-AA6953C279A1}"/>
              </a:ext>
            </a:extLst>
          </p:cNvPr>
          <p:cNvSpPr/>
          <p:nvPr/>
        </p:nvSpPr>
        <p:spPr>
          <a:xfrm>
            <a:off x="1613555" y="4209247"/>
            <a:ext cx="252088" cy="210060"/>
          </a:xfrm>
          <a:prstGeom prst="ellipse">
            <a:avLst/>
          </a:prstGeom>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5" name="Oval 14">
            <a:extLst>
              <a:ext uri="{FF2B5EF4-FFF2-40B4-BE49-F238E27FC236}">
                <a16:creationId xmlns:a16="http://schemas.microsoft.com/office/drawing/2014/main" id="{498364B8-4839-1648-BDB1-0B83DE236305}"/>
              </a:ext>
            </a:extLst>
          </p:cNvPr>
          <p:cNvSpPr/>
          <p:nvPr/>
        </p:nvSpPr>
        <p:spPr>
          <a:xfrm>
            <a:off x="4750893" y="4929206"/>
            <a:ext cx="252088" cy="210060"/>
          </a:xfrm>
          <a:prstGeom prst="ellipse">
            <a:avLst/>
          </a:prstGeom>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6" name="Oval 15">
            <a:extLst>
              <a:ext uri="{FF2B5EF4-FFF2-40B4-BE49-F238E27FC236}">
                <a16:creationId xmlns:a16="http://schemas.microsoft.com/office/drawing/2014/main" id="{7809584E-0B3A-7D49-B218-8FB738968860}"/>
              </a:ext>
            </a:extLst>
          </p:cNvPr>
          <p:cNvSpPr/>
          <p:nvPr/>
        </p:nvSpPr>
        <p:spPr>
          <a:xfrm>
            <a:off x="6930986" y="2858812"/>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17" name="Oval 16">
            <a:extLst>
              <a:ext uri="{FF2B5EF4-FFF2-40B4-BE49-F238E27FC236}">
                <a16:creationId xmlns:a16="http://schemas.microsoft.com/office/drawing/2014/main" id="{C79D2BC9-3451-AF4A-886C-069ACE0AE5D3}"/>
              </a:ext>
            </a:extLst>
          </p:cNvPr>
          <p:cNvSpPr/>
          <p:nvPr/>
        </p:nvSpPr>
        <p:spPr>
          <a:xfrm>
            <a:off x="2996714" y="2823922"/>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18" name="Oval 17">
            <a:extLst>
              <a:ext uri="{FF2B5EF4-FFF2-40B4-BE49-F238E27FC236}">
                <a16:creationId xmlns:a16="http://schemas.microsoft.com/office/drawing/2014/main" id="{D3350AE1-0625-D84E-B55C-BD2C6E6209BD}"/>
              </a:ext>
            </a:extLst>
          </p:cNvPr>
          <p:cNvSpPr/>
          <p:nvPr/>
        </p:nvSpPr>
        <p:spPr>
          <a:xfrm>
            <a:off x="2034275" y="4177567"/>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19" name="Oval 18">
            <a:extLst>
              <a:ext uri="{FF2B5EF4-FFF2-40B4-BE49-F238E27FC236}">
                <a16:creationId xmlns:a16="http://schemas.microsoft.com/office/drawing/2014/main" id="{8C179D1A-5A26-0546-BCCF-F73A7650D22C}"/>
              </a:ext>
            </a:extLst>
          </p:cNvPr>
          <p:cNvSpPr/>
          <p:nvPr/>
        </p:nvSpPr>
        <p:spPr>
          <a:xfrm>
            <a:off x="6930986" y="4976136"/>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20" name="Oval 19">
            <a:extLst>
              <a:ext uri="{FF2B5EF4-FFF2-40B4-BE49-F238E27FC236}">
                <a16:creationId xmlns:a16="http://schemas.microsoft.com/office/drawing/2014/main" id="{C6F54721-3339-D041-BC12-8300FA40F8A9}"/>
              </a:ext>
            </a:extLst>
          </p:cNvPr>
          <p:cNvSpPr/>
          <p:nvPr/>
        </p:nvSpPr>
        <p:spPr>
          <a:xfrm>
            <a:off x="2744626" y="5139266"/>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21" name="Oval 20">
            <a:extLst>
              <a:ext uri="{FF2B5EF4-FFF2-40B4-BE49-F238E27FC236}">
                <a16:creationId xmlns:a16="http://schemas.microsoft.com/office/drawing/2014/main" id="{3E3AE57F-A76C-E746-A8A2-F61B3472F71B}"/>
              </a:ext>
            </a:extLst>
          </p:cNvPr>
          <p:cNvSpPr/>
          <p:nvPr/>
        </p:nvSpPr>
        <p:spPr>
          <a:xfrm>
            <a:off x="6930986" y="3116057"/>
            <a:ext cx="252088" cy="21006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3</a:t>
            </a:r>
          </a:p>
        </p:txBody>
      </p:sp>
      <p:sp>
        <p:nvSpPr>
          <p:cNvPr id="22" name="Oval 21">
            <a:extLst>
              <a:ext uri="{FF2B5EF4-FFF2-40B4-BE49-F238E27FC236}">
                <a16:creationId xmlns:a16="http://schemas.microsoft.com/office/drawing/2014/main" id="{074C90D3-7BB3-B445-8F29-C6CDAB1B0235}"/>
              </a:ext>
            </a:extLst>
          </p:cNvPr>
          <p:cNvSpPr/>
          <p:nvPr/>
        </p:nvSpPr>
        <p:spPr>
          <a:xfrm>
            <a:off x="2729603" y="3602362"/>
            <a:ext cx="252088" cy="21006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3</a:t>
            </a:r>
          </a:p>
        </p:txBody>
      </p:sp>
      <p:sp>
        <p:nvSpPr>
          <p:cNvPr id="23" name="Oval 22">
            <a:extLst>
              <a:ext uri="{FF2B5EF4-FFF2-40B4-BE49-F238E27FC236}">
                <a16:creationId xmlns:a16="http://schemas.microsoft.com/office/drawing/2014/main" id="{0651DFC7-816D-A946-9C67-23533E4F78A1}"/>
              </a:ext>
            </a:extLst>
          </p:cNvPr>
          <p:cNvSpPr/>
          <p:nvPr/>
        </p:nvSpPr>
        <p:spPr>
          <a:xfrm>
            <a:off x="2692958" y="4141959"/>
            <a:ext cx="252088" cy="21006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3</a:t>
            </a:r>
          </a:p>
        </p:txBody>
      </p:sp>
      <p:sp>
        <p:nvSpPr>
          <p:cNvPr id="24" name="Oval 23">
            <a:extLst>
              <a:ext uri="{FF2B5EF4-FFF2-40B4-BE49-F238E27FC236}">
                <a16:creationId xmlns:a16="http://schemas.microsoft.com/office/drawing/2014/main" id="{A1903D3E-6137-2944-A4BA-454DDAB12FC9}"/>
              </a:ext>
            </a:extLst>
          </p:cNvPr>
          <p:cNvSpPr/>
          <p:nvPr/>
        </p:nvSpPr>
        <p:spPr>
          <a:xfrm>
            <a:off x="6930986" y="5743025"/>
            <a:ext cx="252088" cy="21006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3</a:t>
            </a:r>
          </a:p>
        </p:txBody>
      </p:sp>
      <p:sp>
        <p:nvSpPr>
          <p:cNvPr id="25" name="Oval 24">
            <a:extLst>
              <a:ext uri="{FF2B5EF4-FFF2-40B4-BE49-F238E27FC236}">
                <a16:creationId xmlns:a16="http://schemas.microsoft.com/office/drawing/2014/main" id="{591C4411-C2B5-AD4E-B842-21E78BBCC87E}"/>
              </a:ext>
            </a:extLst>
          </p:cNvPr>
          <p:cNvSpPr/>
          <p:nvPr/>
        </p:nvSpPr>
        <p:spPr>
          <a:xfrm>
            <a:off x="2819002" y="5480414"/>
            <a:ext cx="252088" cy="21006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3</a:t>
            </a:r>
          </a:p>
        </p:txBody>
      </p:sp>
      <p:sp>
        <p:nvSpPr>
          <p:cNvPr id="26" name="Oval 25">
            <a:extLst>
              <a:ext uri="{FF2B5EF4-FFF2-40B4-BE49-F238E27FC236}">
                <a16:creationId xmlns:a16="http://schemas.microsoft.com/office/drawing/2014/main" id="{DFBCB3A3-BC30-EB42-B7DB-ACB02F21053D}"/>
              </a:ext>
            </a:extLst>
          </p:cNvPr>
          <p:cNvSpPr/>
          <p:nvPr/>
        </p:nvSpPr>
        <p:spPr>
          <a:xfrm>
            <a:off x="6930986" y="3485781"/>
            <a:ext cx="252088" cy="210060"/>
          </a:xfrm>
          <a:prstGeom prst="ellipse">
            <a:avLst/>
          </a:prstGeom>
          <a:solidFill>
            <a:srgbClr val="00B0F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4</a:t>
            </a:r>
          </a:p>
        </p:txBody>
      </p:sp>
      <p:sp>
        <p:nvSpPr>
          <p:cNvPr id="27" name="Oval 26">
            <a:extLst>
              <a:ext uri="{FF2B5EF4-FFF2-40B4-BE49-F238E27FC236}">
                <a16:creationId xmlns:a16="http://schemas.microsoft.com/office/drawing/2014/main" id="{7FB9246A-1CBF-A942-A7F4-3A2681FDC5E1}"/>
              </a:ext>
            </a:extLst>
          </p:cNvPr>
          <p:cNvSpPr/>
          <p:nvPr/>
        </p:nvSpPr>
        <p:spPr>
          <a:xfrm>
            <a:off x="66635" y="4352019"/>
            <a:ext cx="252088" cy="210060"/>
          </a:xfrm>
          <a:prstGeom prst="ellipse">
            <a:avLst/>
          </a:prstGeom>
          <a:solidFill>
            <a:srgbClr val="00B0F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4</a:t>
            </a:r>
          </a:p>
        </p:txBody>
      </p:sp>
      <p:sp>
        <p:nvSpPr>
          <p:cNvPr id="28" name="Oval 27">
            <a:extLst>
              <a:ext uri="{FF2B5EF4-FFF2-40B4-BE49-F238E27FC236}">
                <a16:creationId xmlns:a16="http://schemas.microsoft.com/office/drawing/2014/main" id="{9BE3C9E7-BB96-8A4D-9EE2-EE3427060BA3}"/>
              </a:ext>
            </a:extLst>
          </p:cNvPr>
          <p:cNvSpPr/>
          <p:nvPr/>
        </p:nvSpPr>
        <p:spPr>
          <a:xfrm>
            <a:off x="6930986" y="1075719"/>
            <a:ext cx="252088" cy="210060"/>
          </a:xfrm>
          <a:prstGeom prst="ellipse">
            <a:avLst/>
          </a:prstGeom>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29" name="Oval 28">
            <a:extLst>
              <a:ext uri="{FF2B5EF4-FFF2-40B4-BE49-F238E27FC236}">
                <a16:creationId xmlns:a16="http://schemas.microsoft.com/office/drawing/2014/main" id="{8C6FB294-0877-3D43-9E08-73D6B0325EE4}"/>
              </a:ext>
            </a:extLst>
          </p:cNvPr>
          <p:cNvSpPr/>
          <p:nvPr/>
        </p:nvSpPr>
        <p:spPr>
          <a:xfrm>
            <a:off x="6930986" y="1303042"/>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31" name="Oval 30">
            <a:extLst>
              <a:ext uri="{FF2B5EF4-FFF2-40B4-BE49-F238E27FC236}">
                <a16:creationId xmlns:a16="http://schemas.microsoft.com/office/drawing/2014/main" id="{B6D8CE1B-B5BC-F540-8195-7D67DF6D98F6}"/>
              </a:ext>
            </a:extLst>
          </p:cNvPr>
          <p:cNvSpPr/>
          <p:nvPr/>
        </p:nvSpPr>
        <p:spPr>
          <a:xfrm>
            <a:off x="6930986" y="1606388"/>
            <a:ext cx="252088" cy="21006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3</a:t>
            </a:r>
          </a:p>
        </p:txBody>
      </p:sp>
      <p:sp>
        <p:nvSpPr>
          <p:cNvPr id="32" name="Oval 31">
            <a:extLst>
              <a:ext uri="{FF2B5EF4-FFF2-40B4-BE49-F238E27FC236}">
                <a16:creationId xmlns:a16="http://schemas.microsoft.com/office/drawing/2014/main" id="{A162B359-8E43-D649-8231-E812B03372A0}"/>
              </a:ext>
            </a:extLst>
          </p:cNvPr>
          <p:cNvSpPr/>
          <p:nvPr/>
        </p:nvSpPr>
        <p:spPr>
          <a:xfrm>
            <a:off x="6930986" y="2070732"/>
            <a:ext cx="252088" cy="21006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5</a:t>
            </a:r>
          </a:p>
        </p:txBody>
      </p:sp>
      <p:sp>
        <p:nvSpPr>
          <p:cNvPr id="33" name="Oval 32">
            <a:extLst>
              <a:ext uri="{FF2B5EF4-FFF2-40B4-BE49-F238E27FC236}">
                <a16:creationId xmlns:a16="http://schemas.microsoft.com/office/drawing/2014/main" id="{57CCD5D1-2B47-3E4B-9F7D-0E6054650C51}"/>
              </a:ext>
            </a:extLst>
          </p:cNvPr>
          <p:cNvSpPr/>
          <p:nvPr/>
        </p:nvSpPr>
        <p:spPr>
          <a:xfrm>
            <a:off x="143322" y="6211615"/>
            <a:ext cx="252088" cy="210060"/>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5</a:t>
            </a:r>
          </a:p>
        </p:txBody>
      </p:sp>
      <p:sp>
        <p:nvSpPr>
          <p:cNvPr id="34" name="TextBox 33">
            <a:extLst>
              <a:ext uri="{FF2B5EF4-FFF2-40B4-BE49-F238E27FC236}">
                <a16:creationId xmlns:a16="http://schemas.microsoft.com/office/drawing/2014/main" id="{584C8A01-4A53-6E4B-B75E-92834A597845}"/>
              </a:ext>
            </a:extLst>
          </p:cNvPr>
          <p:cNvSpPr txBox="1"/>
          <p:nvPr/>
        </p:nvSpPr>
        <p:spPr>
          <a:xfrm>
            <a:off x="395410" y="6169353"/>
            <a:ext cx="6688552" cy="646331"/>
          </a:xfrm>
          <a:prstGeom prst="rect">
            <a:avLst/>
          </a:prstGeom>
          <a:noFill/>
        </p:spPr>
        <p:txBody>
          <a:bodyPr wrap="square" rtlCol="0">
            <a:spAutoFit/>
          </a:bodyPr>
          <a:lstStyle/>
          <a:p>
            <a:r>
              <a:rPr lang="en-US" sz="1200" dirty="0">
                <a:latin typeface="+mj-lt"/>
              </a:rPr>
              <a:t>The </a:t>
            </a:r>
            <a:r>
              <a:rPr lang="en-US" sz="1200" b="1" dirty="0">
                <a:latin typeface="+mj-lt"/>
              </a:rPr>
              <a:t>docstring </a:t>
            </a:r>
            <a:r>
              <a:rPr lang="en-US" sz="1200" dirty="0">
                <a:latin typeface="+mj-lt"/>
              </a:rPr>
              <a:t>may be retrieved in 1 of two ways, either it would be passed as the 4</a:t>
            </a:r>
            <a:r>
              <a:rPr lang="en-US" sz="1200" baseline="30000" dirty="0">
                <a:latin typeface="+mj-lt"/>
              </a:rPr>
              <a:t>th</a:t>
            </a:r>
            <a:r>
              <a:rPr lang="en-US" sz="1200" dirty="0">
                <a:latin typeface="+mj-lt"/>
              </a:rPr>
              <a:t> argument in the property function OR, it will be grabbed from the  getter (“getnum”) function as is the case in this example. </a:t>
            </a:r>
            <a:r>
              <a:rPr lang="en-US" sz="1200" b="1" u="sng" dirty="0">
                <a:solidFill>
                  <a:srgbClr val="C00000"/>
                </a:solidFill>
                <a:latin typeface="+mj-lt"/>
              </a:rPr>
              <a:t>Note</a:t>
            </a:r>
            <a:r>
              <a:rPr lang="en-US" sz="1200" b="1" dirty="0">
                <a:solidFill>
                  <a:srgbClr val="C00000"/>
                </a:solidFill>
                <a:latin typeface="+mj-lt"/>
              </a:rPr>
              <a:t>: </a:t>
            </a:r>
            <a:r>
              <a:rPr lang="en-US" sz="1200" dirty="0">
                <a:latin typeface="+mj-lt"/>
              </a:rPr>
              <a:t>must get it through calling </a:t>
            </a:r>
            <a:r>
              <a:rPr lang="en-US" sz="1200" b="1" i="1" dirty="0">
                <a:latin typeface="+mj-lt"/>
              </a:rPr>
              <a:t>Class.attribute.__doc__</a:t>
            </a:r>
            <a:r>
              <a:rPr lang="en-US" sz="1200" dirty="0">
                <a:latin typeface="+mj-lt"/>
              </a:rPr>
              <a:t>, not </a:t>
            </a:r>
            <a:r>
              <a:rPr lang="en-US" sz="1200" b="1" i="1" dirty="0">
                <a:latin typeface="+mj-lt"/>
              </a:rPr>
              <a:t>instance.attribute</a:t>
            </a:r>
          </a:p>
        </p:txBody>
      </p:sp>
    </p:spTree>
    <p:extLst>
      <p:ext uri="{BB962C8B-B14F-4D97-AF65-F5344CB8AC3E}">
        <p14:creationId xmlns:p14="http://schemas.microsoft.com/office/powerpoint/2010/main" val="124479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C3106-8CAE-ED46-A872-77E797E979B0}"/>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Avoiding an Infinite Loop When Using Property</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55E952-8660-E04E-9DC4-F7B42D24ADB4}"/>
              </a:ext>
            </a:extLst>
          </p:cNvPr>
          <p:cNvSpPr>
            <a:spLocks noGrp="1"/>
          </p:cNvSpPr>
          <p:nvPr>
            <p:ph idx="1"/>
          </p:nvPr>
        </p:nvSpPr>
        <p:spPr>
          <a:xfrm>
            <a:off x="4992937" y="150980"/>
            <a:ext cx="6403973" cy="4329778"/>
          </a:xfrm>
        </p:spPr>
        <p:txBody>
          <a:bodyPr>
            <a:normAutofit/>
          </a:bodyPr>
          <a:lstStyle/>
          <a:p>
            <a:pPr>
              <a:lnSpc>
                <a:spcPct val="110000"/>
              </a:lnSpc>
            </a:pPr>
            <a:r>
              <a:rPr lang="en-US" sz="1500" dirty="0"/>
              <a:t>A </a:t>
            </a:r>
            <a:r>
              <a:rPr lang="en-US" sz="1500" b="1" i="1" dirty="0"/>
              <a:t>property</a:t>
            </a:r>
            <a:r>
              <a:rPr lang="en-US" sz="1500" dirty="0"/>
              <a:t> uses custom behavior for getting, setting and deleting data and because of how it works, the property name can't be the same as an attribute name (</a:t>
            </a:r>
            <a:r>
              <a:rPr lang="en-US" sz="1500" i="1" dirty="0"/>
              <a:t>in the same class</a:t>
            </a:r>
            <a:r>
              <a:rPr lang="en-US" sz="1500" dirty="0"/>
              <a:t>) its working on or an infinite loop is set in motion.</a:t>
            </a:r>
          </a:p>
          <a:p>
            <a:pPr>
              <a:lnSpc>
                <a:spcPct val="110000"/>
              </a:lnSpc>
            </a:pPr>
            <a:r>
              <a:rPr lang="en-US" sz="1500" dirty="0"/>
              <a:t>For instance, by having the </a:t>
            </a:r>
            <a:r>
              <a:rPr lang="en-US" sz="1500" b="1" i="1" dirty="0">
                <a:solidFill>
                  <a:srgbClr val="0432FF"/>
                </a:solidFill>
              </a:rPr>
              <a:t>setter</a:t>
            </a:r>
            <a:r>
              <a:rPr lang="en-US" sz="1500" dirty="0"/>
              <a:t> name, set the same as the attribute name its working on, you actually wind up calling the setter name again and again until you overflow the stack, because Python can’t tell the difference between the thing doing the setting and the thing being set.</a:t>
            </a:r>
          </a:p>
          <a:p>
            <a:pPr>
              <a:lnSpc>
                <a:spcPct val="110000"/>
              </a:lnSpc>
            </a:pPr>
            <a:r>
              <a:rPr lang="en-US" sz="1500" dirty="0"/>
              <a:t>The solution is to distinguish between the setter and the </a:t>
            </a:r>
            <a:r>
              <a:rPr lang="en-US" sz="1500" i="1" dirty="0"/>
              <a:t>data</a:t>
            </a:r>
            <a:r>
              <a:rPr lang="en-US" sz="1500" dirty="0"/>
              <a:t> its setting. To do this, its customary to  change the name of the data being setting</a:t>
            </a:r>
          </a:p>
          <a:p>
            <a:pPr marL="0" indent="0" fontAlgn="base">
              <a:lnSpc>
                <a:spcPct val="110000"/>
              </a:lnSpc>
              <a:buNone/>
            </a:pPr>
            <a:r>
              <a:rPr lang="en-US" sz="1500" dirty="0"/>
              <a:t> </a:t>
            </a:r>
          </a:p>
          <a:p>
            <a:pPr>
              <a:lnSpc>
                <a:spcPct val="110000"/>
              </a:lnSpc>
            </a:pPr>
            <a:endParaRPr lang="en-US" sz="1500" dirty="0"/>
          </a:p>
        </p:txBody>
      </p:sp>
      <p:pic>
        <p:nvPicPr>
          <p:cNvPr id="4" name="Picture 3">
            <a:extLst>
              <a:ext uri="{FF2B5EF4-FFF2-40B4-BE49-F238E27FC236}">
                <a16:creationId xmlns:a16="http://schemas.microsoft.com/office/drawing/2014/main" id="{22676CEC-4778-7144-8D30-1E940AC96622}"/>
              </a:ext>
            </a:extLst>
          </p:cNvPr>
          <p:cNvPicPr>
            <a:picLocks noChangeAspect="1"/>
          </p:cNvPicPr>
          <p:nvPr/>
        </p:nvPicPr>
        <p:blipFill>
          <a:blip r:embed="rId2"/>
          <a:stretch>
            <a:fillRect/>
          </a:stretch>
        </p:blipFill>
        <p:spPr>
          <a:xfrm>
            <a:off x="5564373" y="4916748"/>
            <a:ext cx="2032000" cy="660400"/>
          </a:xfrm>
          <a:prstGeom prst="rect">
            <a:avLst/>
          </a:prstGeom>
          <a:ln>
            <a:solidFill>
              <a:schemeClr val="tx1"/>
            </a:solidFill>
          </a:ln>
        </p:spPr>
      </p:pic>
      <p:pic>
        <p:nvPicPr>
          <p:cNvPr id="5" name="Picture 4">
            <a:extLst>
              <a:ext uri="{FF2B5EF4-FFF2-40B4-BE49-F238E27FC236}">
                <a16:creationId xmlns:a16="http://schemas.microsoft.com/office/drawing/2014/main" id="{EEAB9405-F50B-BB4A-93C1-72B0A3376E8F}"/>
              </a:ext>
            </a:extLst>
          </p:cNvPr>
          <p:cNvPicPr>
            <a:picLocks noChangeAspect="1"/>
          </p:cNvPicPr>
          <p:nvPr/>
        </p:nvPicPr>
        <p:blipFill>
          <a:blip r:embed="rId3"/>
          <a:stretch>
            <a:fillRect/>
          </a:stretch>
        </p:blipFill>
        <p:spPr>
          <a:xfrm>
            <a:off x="9013826" y="4885788"/>
            <a:ext cx="2167271" cy="794288"/>
          </a:xfrm>
          <a:prstGeom prst="rect">
            <a:avLst/>
          </a:prstGeom>
          <a:ln>
            <a:solidFill>
              <a:schemeClr val="tx1"/>
            </a:solidFill>
          </a:ln>
        </p:spPr>
      </p:pic>
      <p:pic>
        <p:nvPicPr>
          <p:cNvPr id="7" name="Graphic 6" descr="Smiling Face with No Fill">
            <a:extLst>
              <a:ext uri="{FF2B5EF4-FFF2-40B4-BE49-F238E27FC236}">
                <a16:creationId xmlns:a16="http://schemas.microsoft.com/office/drawing/2014/main" id="{85C873F8-5EF2-0E46-843E-2B59129A54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71011" y="4906128"/>
            <a:ext cx="581764" cy="581764"/>
          </a:xfrm>
          <a:prstGeom prst="rect">
            <a:avLst/>
          </a:prstGeom>
        </p:spPr>
      </p:pic>
      <p:pic>
        <p:nvPicPr>
          <p:cNvPr id="32" name="Graphic 31" descr="Crying Face with No Fill">
            <a:extLst>
              <a:ext uri="{FF2B5EF4-FFF2-40B4-BE49-F238E27FC236}">
                <a16:creationId xmlns:a16="http://schemas.microsoft.com/office/drawing/2014/main" id="{7BC00016-10BE-FC42-8D41-CBD609D07B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38005" y="4916748"/>
            <a:ext cx="571144" cy="571144"/>
          </a:xfrm>
          <a:prstGeom prst="rect">
            <a:avLst/>
          </a:prstGeom>
        </p:spPr>
      </p:pic>
      <p:sp>
        <p:nvSpPr>
          <p:cNvPr id="34" name="TextBox 33">
            <a:extLst>
              <a:ext uri="{FF2B5EF4-FFF2-40B4-BE49-F238E27FC236}">
                <a16:creationId xmlns:a16="http://schemas.microsoft.com/office/drawing/2014/main" id="{45BA2F1F-0DEA-C448-82F1-857D60EAEE95}"/>
              </a:ext>
            </a:extLst>
          </p:cNvPr>
          <p:cNvSpPr txBox="1"/>
          <p:nvPr/>
        </p:nvSpPr>
        <p:spPr>
          <a:xfrm>
            <a:off x="6009974" y="4549986"/>
            <a:ext cx="1061545" cy="338554"/>
          </a:xfrm>
          <a:prstGeom prst="rect">
            <a:avLst/>
          </a:prstGeom>
          <a:noFill/>
        </p:spPr>
        <p:txBody>
          <a:bodyPr wrap="square" rtlCol="0">
            <a:spAutoFit/>
          </a:bodyPr>
          <a:lstStyle/>
          <a:p>
            <a:r>
              <a:rPr lang="en-US" sz="1600" u="sng" dirty="0"/>
              <a:t>RIGHT</a:t>
            </a:r>
          </a:p>
        </p:txBody>
      </p:sp>
      <p:sp>
        <p:nvSpPr>
          <p:cNvPr id="36" name="TextBox 35">
            <a:extLst>
              <a:ext uri="{FF2B5EF4-FFF2-40B4-BE49-F238E27FC236}">
                <a16:creationId xmlns:a16="http://schemas.microsoft.com/office/drawing/2014/main" id="{F01091B5-3638-7A47-BA50-8559D9491A83}"/>
              </a:ext>
            </a:extLst>
          </p:cNvPr>
          <p:cNvSpPr txBox="1"/>
          <p:nvPr/>
        </p:nvSpPr>
        <p:spPr>
          <a:xfrm>
            <a:off x="9433418" y="4567574"/>
            <a:ext cx="1061545" cy="338554"/>
          </a:xfrm>
          <a:prstGeom prst="rect">
            <a:avLst/>
          </a:prstGeom>
          <a:noFill/>
        </p:spPr>
        <p:txBody>
          <a:bodyPr wrap="square" rtlCol="0">
            <a:spAutoFit/>
          </a:bodyPr>
          <a:lstStyle/>
          <a:p>
            <a:r>
              <a:rPr lang="en-US" sz="1600" u="sng" dirty="0"/>
              <a:t>WRONG</a:t>
            </a:r>
          </a:p>
        </p:txBody>
      </p:sp>
      <p:pic>
        <p:nvPicPr>
          <p:cNvPr id="37" name="Picture 36">
            <a:extLst>
              <a:ext uri="{FF2B5EF4-FFF2-40B4-BE49-F238E27FC236}">
                <a16:creationId xmlns:a16="http://schemas.microsoft.com/office/drawing/2014/main" id="{5B538B26-9F38-9C44-9EEF-9CDF58CEEEF4}"/>
              </a:ext>
            </a:extLst>
          </p:cNvPr>
          <p:cNvPicPr>
            <a:picLocks noChangeAspect="1"/>
          </p:cNvPicPr>
          <p:nvPr/>
        </p:nvPicPr>
        <p:blipFill>
          <a:blip r:embed="rId8"/>
          <a:stretch>
            <a:fillRect/>
          </a:stretch>
        </p:blipFill>
        <p:spPr>
          <a:xfrm>
            <a:off x="6235700" y="4095643"/>
            <a:ext cx="3797300" cy="342900"/>
          </a:xfrm>
          <a:prstGeom prst="rect">
            <a:avLst/>
          </a:prstGeom>
          <a:ln>
            <a:solidFill>
              <a:schemeClr val="tx1"/>
            </a:solidFill>
          </a:ln>
        </p:spPr>
      </p:pic>
      <p:sp>
        <p:nvSpPr>
          <p:cNvPr id="38" name="TextBox 37">
            <a:extLst>
              <a:ext uri="{FF2B5EF4-FFF2-40B4-BE49-F238E27FC236}">
                <a16:creationId xmlns:a16="http://schemas.microsoft.com/office/drawing/2014/main" id="{AA64443D-0E91-F049-8202-AAB338465CB3}"/>
              </a:ext>
            </a:extLst>
          </p:cNvPr>
          <p:cNvSpPr txBox="1"/>
          <p:nvPr/>
        </p:nvSpPr>
        <p:spPr>
          <a:xfrm>
            <a:off x="6429743" y="3741609"/>
            <a:ext cx="3512402" cy="338554"/>
          </a:xfrm>
          <a:prstGeom prst="rect">
            <a:avLst/>
          </a:prstGeom>
          <a:noFill/>
        </p:spPr>
        <p:txBody>
          <a:bodyPr wrap="square" rtlCol="0">
            <a:spAutoFit/>
          </a:bodyPr>
          <a:lstStyle/>
          <a:p>
            <a:pPr algn="ctr"/>
            <a:r>
              <a:rPr lang="en-US" sz="1600" u="sng" dirty="0"/>
              <a:t>The property name is “num”</a:t>
            </a:r>
          </a:p>
        </p:txBody>
      </p:sp>
    </p:spTree>
    <p:extLst>
      <p:ext uri="{BB962C8B-B14F-4D97-AF65-F5344CB8AC3E}">
        <p14:creationId xmlns:p14="http://schemas.microsoft.com/office/powerpoint/2010/main" val="3814537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EF93B-7873-7044-8994-7578DF9F2A83}"/>
              </a:ext>
            </a:extLst>
          </p:cNvPr>
          <p:cNvSpPr>
            <a:spLocks noGrp="1"/>
          </p:cNvSpPr>
          <p:nvPr>
            <p:ph type="title"/>
          </p:nvPr>
        </p:nvSpPr>
        <p:spPr>
          <a:xfrm>
            <a:off x="807720" y="960120"/>
            <a:ext cx="3988993" cy="4171278"/>
          </a:xfrm>
        </p:spPr>
        <p:txBody>
          <a:bodyPr>
            <a:normAutofit/>
          </a:bodyPr>
          <a:lstStyle/>
          <a:p>
            <a:r>
              <a:rPr lang="en-US" sz="5400" dirty="0">
                <a:solidFill>
                  <a:schemeClr val="tx1"/>
                </a:solidFill>
              </a:rPr>
              <a:t>What is The Property Decorator?</a:t>
            </a:r>
          </a:p>
        </p:txBody>
      </p:sp>
      <p:sp>
        <p:nvSpPr>
          <p:cNvPr id="3" name="Content Placeholder 2">
            <a:extLst>
              <a:ext uri="{FF2B5EF4-FFF2-40B4-BE49-F238E27FC236}">
                <a16:creationId xmlns:a16="http://schemas.microsoft.com/office/drawing/2014/main" id="{1405095E-18F2-1540-AD16-24434F57FB45}"/>
              </a:ext>
            </a:extLst>
          </p:cNvPr>
          <p:cNvSpPr>
            <a:spLocks noGrp="1"/>
          </p:cNvSpPr>
          <p:nvPr>
            <p:ph idx="1"/>
          </p:nvPr>
        </p:nvSpPr>
        <p:spPr>
          <a:xfrm>
            <a:off x="5118447" y="960120"/>
            <a:ext cx="6589365" cy="4171278"/>
          </a:xfrm>
        </p:spPr>
        <p:txBody>
          <a:bodyPr>
            <a:normAutofit/>
          </a:bodyPr>
          <a:lstStyle/>
          <a:p>
            <a:r>
              <a:rPr lang="en-US" dirty="0"/>
              <a:t>A </a:t>
            </a:r>
            <a:r>
              <a:rPr lang="en-US" i="1" dirty="0"/>
              <a:t>Python </a:t>
            </a:r>
            <a:r>
              <a:rPr lang="en-US" i="1" dirty="0">
                <a:solidFill>
                  <a:srgbClr val="0432FF"/>
                </a:solidFill>
              </a:rPr>
              <a:t>decorator</a:t>
            </a:r>
            <a:r>
              <a:rPr lang="en-US" i="1" dirty="0"/>
              <a:t> is a function returning another function</a:t>
            </a:r>
          </a:p>
          <a:p>
            <a:r>
              <a:rPr lang="en-US" dirty="0"/>
              <a:t>The Python </a:t>
            </a:r>
            <a:r>
              <a:rPr lang="en-US" i="1" dirty="0">
                <a:solidFill>
                  <a:srgbClr val="0432FF"/>
                </a:solidFill>
              </a:rPr>
              <a:t>Property decorator </a:t>
            </a:r>
            <a:r>
              <a:rPr lang="en-US" dirty="0"/>
              <a:t>implements the property function using it as a decorator instead of using it as a conventional built-in function as we did in our first example</a:t>
            </a:r>
          </a:p>
          <a:p>
            <a:r>
              <a:rPr lang="en-US" dirty="0"/>
              <a:t>It’s a slight bit easier to implement using less code</a:t>
            </a:r>
          </a:p>
          <a:p>
            <a:pPr marL="0" indent="0">
              <a:buNone/>
            </a:pPr>
            <a:endParaRPr lang="en-US" sz="1600" i="1" dirty="0"/>
          </a:p>
          <a:p>
            <a:pPr marL="0" indent="0">
              <a:buNone/>
            </a:pPr>
            <a:endParaRPr lang="en-US" sz="1600" i="1" dirty="0"/>
          </a:p>
        </p:txBody>
      </p:sp>
    </p:spTree>
    <p:extLst>
      <p:ext uri="{BB962C8B-B14F-4D97-AF65-F5344CB8AC3E}">
        <p14:creationId xmlns:p14="http://schemas.microsoft.com/office/powerpoint/2010/main" val="1475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64D2D5-012F-A54D-8265-8769E0944A88}"/>
              </a:ext>
            </a:extLst>
          </p:cNvPr>
          <p:cNvSpPr txBox="1"/>
          <p:nvPr/>
        </p:nvSpPr>
        <p:spPr>
          <a:xfrm>
            <a:off x="2713979" y="0"/>
            <a:ext cx="5576835" cy="461665"/>
          </a:xfrm>
          <a:prstGeom prst="rect">
            <a:avLst/>
          </a:prstGeom>
          <a:noFill/>
        </p:spPr>
        <p:txBody>
          <a:bodyPr wrap="square" rtlCol="0">
            <a:spAutoFit/>
          </a:bodyPr>
          <a:lstStyle/>
          <a:p>
            <a:pPr algn="ctr"/>
            <a:r>
              <a:rPr lang="en-US" sz="2400" dirty="0"/>
              <a:t>Python Property Decorator Explored</a:t>
            </a:r>
          </a:p>
        </p:txBody>
      </p:sp>
      <p:pic>
        <p:nvPicPr>
          <p:cNvPr id="5" name="Picture 4">
            <a:extLst>
              <a:ext uri="{FF2B5EF4-FFF2-40B4-BE49-F238E27FC236}">
                <a16:creationId xmlns:a16="http://schemas.microsoft.com/office/drawing/2014/main" id="{10B10634-56CA-8D43-AB42-C3D6EBD730C8}"/>
              </a:ext>
            </a:extLst>
          </p:cNvPr>
          <p:cNvPicPr>
            <a:picLocks noChangeAspect="1"/>
          </p:cNvPicPr>
          <p:nvPr/>
        </p:nvPicPr>
        <p:blipFill>
          <a:blip r:embed="rId2"/>
          <a:stretch>
            <a:fillRect/>
          </a:stretch>
        </p:blipFill>
        <p:spPr>
          <a:xfrm>
            <a:off x="314852" y="788275"/>
            <a:ext cx="5628058" cy="5712373"/>
          </a:xfrm>
          <a:prstGeom prst="rect">
            <a:avLst/>
          </a:prstGeom>
          <a:ln>
            <a:solidFill>
              <a:schemeClr val="tx1"/>
            </a:solidFill>
          </a:ln>
        </p:spPr>
      </p:pic>
      <p:pic>
        <p:nvPicPr>
          <p:cNvPr id="6" name="Picture 5">
            <a:extLst>
              <a:ext uri="{FF2B5EF4-FFF2-40B4-BE49-F238E27FC236}">
                <a16:creationId xmlns:a16="http://schemas.microsoft.com/office/drawing/2014/main" id="{ED03F546-9FE9-DB43-A50F-83D4AD761457}"/>
              </a:ext>
            </a:extLst>
          </p:cNvPr>
          <p:cNvPicPr>
            <a:picLocks noChangeAspect="1"/>
          </p:cNvPicPr>
          <p:nvPr/>
        </p:nvPicPr>
        <p:blipFill>
          <a:blip r:embed="rId3"/>
          <a:stretch>
            <a:fillRect/>
          </a:stretch>
        </p:blipFill>
        <p:spPr>
          <a:xfrm>
            <a:off x="6184182" y="788275"/>
            <a:ext cx="4702641" cy="1538451"/>
          </a:xfrm>
          <a:prstGeom prst="rect">
            <a:avLst/>
          </a:prstGeom>
          <a:ln>
            <a:solidFill>
              <a:schemeClr val="tx1"/>
            </a:solidFill>
          </a:ln>
        </p:spPr>
      </p:pic>
      <p:sp>
        <p:nvSpPr>
          <p:cNvPr id="7" name="TextBox 6">
            <a:extLst>
              <a:ext uri="{FF2B5EF4-FFF2-40B4-BE49-F238E27FC236}">
                <a16:creationId xmlns:a16="http://schemas.microsoft.com/office/drawing/2014/main" id="{12215C98-668D-B447-8AAF-208DBB551410}"/>
              </a:ext>
            </a:extLst>
          </p:cNvPr>
          <p:cNvSpPr txBox="1"/>
          <p:nvPr/>
        </p:nvSpPr>
        <p:spPr>
          <a:xfrm>
            <a:off x="1704926" y="455693"/>
            <a:ext cx="2905747" cy="338554"/>
          </a:xfrm>
          <a:prstGeom prst="rect">
            <a:avLst/>
          </a:prstGeom>
          <a:noFill/>
        </p:spPr>
        <p:txBody>
          <a:bodyPr wrap="square" rtlCol="0">
            <a:spAutoFit/>
          </a:bodyPr>
          <a:lstStyle/>
          <a:p>
            <a:pPr algn="ctr"/>
            <a:r>
              <a:rPr lang="en-US" sz="1600" u="sng" dirty="0">
                <a:latin typeface="Bradley Hand" pitchFamily="2" charset="77"/>
              </a:rPr>
              <a:t>Property Decorator Code</a:t>
            </a:r>
          </a:p>
        </p:txBody>
      </p:sp>
      <p:sp>
        <p:nvSpPr>
          <p:cNvPr id="8" name="TextBox 7">
            <a:extLst>
              <a:ext uri="{FF2B5EF4-FFF2-40B4-BE49-F238E27FC236}">
                <a16:creationId xmlns:a16="http://schemas.microsoft.com/office/drawing/2014/main" id="{38B75FB3-BBDA-734D-9BE2-BFFAFD4698A0}"/>
              </a:ext>
            </a:extLst>
          </p:cNvPr>
          <p:cNvSpPr txBox="1"/>
          <p:nvPr/>
        </p:nvSpPr>
        <p:spPr>
          <a:xfrm>
            <a:off x="7544117" y="455693"/>
            <a:ext cx="1933904" cy="338554"/>
          </a:xfrm>
          <a:prstGeom prst="rect">
            <a:avLst/>
          </a:prstGeom>
          <a:noFill/>
        </p:spPr>
        <p:txBody>
          <a:bodyPr wrap="square" rtlCol="0">
            <a:spAutoFit/>
          </a:bodyPr>
          <a:lstStyle/>
          <a:p>
            <a:pPr algn="ctr"/>
            <a:r>
              <a:rPr lang="en-US" sz="1600" u="sng" dirty="0">
                <a:latin typeface="Bradley Hand" pitchFamily="2" charset="77"/>
              </a:rPr>
              <a:t>Code output</a:t>
            </a:r>
          </a:p>
        </p:txBody>
      </p:sp>
      <p:sp>
        <p:nvSpPr>
          <p:cNvPr id="9" name="TextBox 8">
            <a:extLst>
              <a:ext uri="{FF2B5EF4-FFF2-40B4-BE49-F238E27FC236}">
                <a16:creationId xmlns:a16="http://schemas.microsoft.com/office/drawing/2014/main" id="{8095B725-7E0C-1340-8254-19037C66580B}"/>
              </a:ext>
            </a:extLst>
          </p:cNvPr>
          <p:cNvSpPr txBox="1"/>
          <p:nvPr/>
        </p:nvSpPr>
        <p:spPr>
          <a:xfrm>
            <a:off x="6249092" y="2653336"/>
            <a:ext cx="5764232" cy="276999"/>
          </a:xfrm>
          <a:prstGeom prst="rect">
            <a:avLst/>
          </a:prstGeom>
          <a:noFill/>
        </p:spPr>
        <p:txBody>
          <a:bodyPr wrap="square" rtlCol="0">
            <a:spAutoFit/>
          </a:bodyPr>
          <a:lstStyle/>
          <a:p>
            <a:r>
              <a:rPr lang="en-US" sz="1200" dirty="0">
                <a:latin typeface="+mj-lt"/>
              </a:rPr>
              <a:t>When you see</a:t>
            </a:r>
            <a:r>
              <a:rPr lang="en-US" sz="1200" b="1" i="1" dirty="0">
                <a:solidFill>
                  <a:srgbClr val="0432FF"/>
                </a:solidFill>
                <a:latin typeface="+mj-lt"/>
              </a:rPr>
              <a:t> @myword </a:t>
            </a:r>
            <a:r>
              <a:rPr lang="en-US" sz="1200" dirty="0">
                <a:latin typeface="+mj-lt"/>
              </a:rPr>
              <a:t>syntax, you know you are dealing with a python decorator</a:t>
            </a:r>
            <a:endParaRPr lang="en-US" sz="1200" b="1" i="1" dirty="0">
              <a:latin typeface="+mj-lt"/>
            </a:endParaRPr>
          </a:p>
        </p:txBody>
      </p:sp>
      <p:sp>
        <p:nvSpPr>
          <p:cNvPr id="10" name="Oval 9">
            <a:extLst>
              <a:ext uri="{FF2B5EF4-FFF2-40B4-BE49-F238E27FC236}">
                <a16:creationId xmlns:a16="http://schemas.microsoft.com/office/drawing/2014/main" id="{67D2E85B-B01A-8A4B-ACD5-EDF30A6F5BBE}"/>
              </a:ext>
            </a:extLst>
          </p:cNvPr>
          <p:cNvSpPr/>
          <p:nvPr/>
        </p:nvSpPr>
        <p:spPr>
          <a:xfrm>
            <a:off x="5997004" y="2653336"/>
            <a:ext cx="252088" cy="210060"/>
          </a:xfrm>
          <a:prstGeom prst="ellipse">
            <a:avLst/>
          </a:prstGeom>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1" name="Oval 10">
            <a:extLst>
              <a:ext uri="{FF2B5EF4-FFF2-40B4-BE49-F238E27FC236}">
                <a16:creationId xmlns:a16="http://schemas.microsoft.com/office/drawing/2014/main" id="{633BD4E5-9B5A-BE45-A422-849BC7DCA7AC}"/>
              </a:ext>
            </a:extLst>
          </p:cNvPr>
          <p:cNvSpPr/>
          <p:nvPr/>
        </p:nvSpPr>
        <p:spPr>
          <a:xfrm>
            <a:off x="265163" y="1812304"/>
            <a:ext cx="252088" cy="210060"/>
          </a:xfrm>
          <a:prstGeom prst="ellipse">
            <a:avLst/>
          </a:prstGeom>
          <a:scene3d>
            <a:camera prst="orthographicFront">
              <a:rot lat="0" lon="0" rev="0"/>
            </a:camera>
            <a:lightRig rig="threePt" dir="tl"/>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1</a:t>
            </a:r>
          </a:p>
        </p:txBody>
      </p:sp>
      <p:sp>
        <p:nvSpPr>
          <p:cNvPr id="12" name="TextBox 11">
            <a:extLst>
              <a:ext uri="{FF2B5EF4-FFF2-40B4-BE49-F238E27FC236}">
                <a16:creationId xmlns:a16="http://schemas.microsoft.com/office/drawing/2014/main" id="{8B2C53AC-6C6D-D140-B97F-C9E28232472E}"/>
              </a:ext>
            </a:extLst>
          </p:cNvPr>
          <p:cNvSpPr txBox="1"/>
          <p:nvPr/>
        </p:nvSpPr>
        <p:spPr>
          <a:xfrm>
            <a:off x="6249092" y="3026112"/>
            <a:ext cx="5764232" cy="461665"/>
          </a:xfrm>
          <a:prstGeom prst="rect">
            <a:avLst/>
          </a:prstGeom>
          <a:noFill/>
        </p:spPr>
        <p:txBody>
          <a:bodyPr wrap="square" rtlCol="0">
            <a:spAutoFit/>
          </a:bodyPr>
          <a:lstStyle/>
          <a:p>
            <a:r>
              <a:rPr lang="en-US" sz="1200" u="sng" dirty="0">
                <a:latin typeface="+mj-lt"/>
              </a:rPr>
              <a:t>NOTE: </a:t>
            </a:r>
            <a:r>
              <a:rPr lang="en-US" sz="1200" dirty="0">
                <a:latin typeface="+mj-lt"/>
              </a:rPr>
              <a:t>all function names (getter, setter, delete) must all be called the same in our case “propdeco” (for property decorator </a:t>
            </a:r>
            <a:r>
              <a:rPr lang="en-US" sz="1200" dirty="0">
                <a:latin typeface="+mj-lt"/>
                <a:sym typeface="Wingdings" pitchFamily="2" charset="2"/>
              </a:rPr>
              <a:t>)</a:t>
            </a:r>
            <a:endParaRPr lang="en-US" sz="1200" b="1" i="1" dirty="0">
              <a:latin typeface="+mj-lt"/>
            </a:endParaRPr>
          </a:p>
        </p:txBody>
      </p:sp>
      <p:sp>
        <p:nvSpPr>
          <p:cNvPr id="13" name="Oval 12">
            <a:extLst>
              <a:ext uri="{FF2B5EF4-FFF2-40B4-BE49-F238E27FC236}">
                <a16:creationId xmlns:a16="http://schemas.microsoft.com/office/drawing/2014/main" id="{02169AFA-ED98-E74A-9CB3-5613C6E0D0D8}"/>
              </a:ext>
            </a:extLst>
          </p:cNvPr>
          <p:cNvSpPr/>
          <p:nvPr/>
        </p:nvSpPr>
        <p:spPr>
          <a:xfrm>
            <a:off x="5997004" y="3046885"/>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14" name="Oval 13">
            <a:extLst>
              <a:ext uri="{FF2B5EF4-FFF2-40B4-BE49-F238E27FC236}">
                <a16:creationId xmlns:a16="http://schemas.microsoft.com/office/drawing/2014/main" id="{0C35D74F-E7BC-B743-BA2B-EDC681159A72}"/>
              </a:ext>
            </a:extLst>
          </p:cNvPr>
          <p:cNvSpPr/>
          <p:nvPr/>
        </p:nvSpPr>
        <p:spPr>
          <a:xfrm>
            <a:off x="265163" y="2083625"/>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15" name="Oval 14">
            <a:extLst>
              <a:ext uri="{FF2B5EF4-FFF2-40B4-BE49-F238E27FC236}">
                <a16:creationId xmlns:a16="http://schemas.microsoft.com/office/drawing/2014/main" id="{592073D7-D1FA-2949-A5D2-B63F775063E0}"/>
              </a:ext>
            </a:extLst>
          </p:cNvPr>
          <p:cNvSpPr/>
          <p:nvPr/>
        </p:nvSpPr>
        <p:spPr>
          <a:xfrm>
            <a:off x="265163" y="3107107"/>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16" name="Oval 15">
            <a:extLst>
              <a:ext uri="{FF2B5EF4-FFF2-40B4-BE49-F238E27FC236}">
                <a16:creationId xmlns:a16="http://schemas.microsoft.com/office/drawing/2014/main" id="{807A13F0-5501-0D4C-8F8C-9CE9AF1B8B0B}"/>
              </a:ext>
            </a:extLst>
          </p:cNvPr>
          <p:cNvSpPr/>
          <p:nvPr/>
        </p:nvSpPr>
        <p:spPr>
          <a:xfrm>
            <a:off x="265163" y="4130589"/>
            <a:ext cx="252088" cy="2100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200" dirty="0"/>
              <a:t>2</a:t>
            </a:r>
          </a:p>
        </p:txBody>
      </p:sp>
      <p:sp>
        <p:nvSpPr>
          <p:cNvPr id="17" name="Oval 16">
            <a:extLst>
              <a:ext uri="{FF2B5EF4-FFF2-40B4-BE49-F238E27FC236}">
                <a16:creationId xmlns:a16="http://schemas.microsoft.com/office/drawing/2014/main" id="{4693B11D-6449-EF49-85E3-A1AD610552CD}"/>
              </a:ext>
            </a:extLst>
          </p:cNvPr>
          <p:cNvSpPr/>
          <p:nvPr/>
        </p:nvSpPr>
        <p:spPr>
          <a:xfrm>
            <a:off x="5997004" y="3644461"/>
            <a:ext cx="252088" cy="21006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200" dirty="0"/>
              <a:t>3</a:t>
            </a:r>
          </a:p>
        </p:txBody>
      </p:sp>
      <p:sp>
        <p:nvSpPr>
          <p:cNvPr id="18" name="TextBox 17">
            <a:extLst>
              <a:ext uri="{FF2B5EF4-FFF2-40B4-BE49-F238E27FC236}">
                <a16:creationId xmlns:a16="http://schemas.microsoft.com/office/drawing/2014/main" id="{9A478846-240C-714D-B627-BE1CC24B620C}"/>
              </a:ext>
            </a:extLst>
          </p:cNvPr>
          <p:cNvSpPr txBox="1"/>
          <p:nvPr/>
        </p:nvSpPr>
        <p:spPr>
          <a:xfrm>
            <a:off x="6249092" y="3610845"/>
            <a:ext cx="5764232" cy="1569660"/>
          </a:xfrm>
          <a:prstGeom prst="rect">
            <a:avLst/>
          </a:prstGeom>
          <a:noFill/>
        </p:spPr>
        <p:txBody>
          <a:bodyPr wrap="square" rtlCol="0">
            <a:spAutoFit/>
          </a:bodyPr>
          <a:lstStyle/>
          <a:p>
            <a:r>
              <a:rPr lang="en-US" sz="1200" u="sng" dirty="0">
                <a:latin typeface="+mj-lt"/>
              </a:rPr>
              <a:t>NOTE:</a:t>
            </a:r>
            <a:r>
              <a:rPr lang="en-US" sz="1200" dirty="0">
                <a:latin typeface="+mj-lt"/>
              </a:rPr>
              <a:t>   the getter is preceded by the @property statement</a:t>
            </a:r>
          </a:p>
          <a:p>
            <a:endParaRPr lang="en-US" sz="1200" dirty="0">
              <a:latin typeface="+mj-lt"/>
            </a:endParaRPr>
          </a:p>
          <a:p>
            <a:r>
              <a:rPr lang="en-US" sz="1200" b="1" i="1" dirty="0">
                <a:latin typeface="+mj-lt"/>
              </a:rPr>
              <a:t>              </a:t>
            </a:r>
            <a:r>
              <a:rPr lang="en-US" sz="1200" dirty="0">
                <a:latin typeface="+mj-lt"/>
              </a:rPr>
              <a:t>the setter always takes the form of </a:t>
            </a:r>
            <a:r>
              <a:rPr lang="en-US" sz="1200" b="1" i="1" dirty="0">
                <a:latin typeface="+mj-lt"/>
              </a:rPr>
              <a:t>@function_name.setter</a:t>
            </a:r>
          </a:p>
          <a:p>
            <a:r>
              <a:rPr lang="en-US" sz="1200" dirty="0">
                <a:latin typeface="+mj-lt"/>
              </a:rPr>
              <a:t>              In our case that translates to </a:t>
            </a:r>
            <a:r>
              <a:rPr lang="en-US" sz="1200" b="1" i="1" dirty="0">
                <a:latin typeface="+mj-lt"/>
              </a:rPr>
              <a:t>@propdeco.setter</a:t>
            </a:r>
          </a:p>
          <a:p>
            <a:endParaRPr lang="en-US" sz="1200" b="1" i="1" dirty="0">
              <a:latin typeface="+mj-lt"/>
            </a:endParaRPr>
          </a:p>
          <a:p>
            <a:r>
              <a:rPr lang="en-US" sz="1200" dirty="0">
                <a:latin typeface="+mj-lt"/>
              </a:rPr>
              <a:t>              the deleter always takes the form of </a:t>
            </a:r>
            <a:r>
              <a:rPr lang="en-US" sz="1200" b="1" i="1" dirty="0">
                <a:latin typeface="+mj-lt"/>
              </a:rPr>
              <a:t>@function_name.deleter</a:t>
            </a:r>
          </a:p>
          <a:p>
            <a:r>
              <a:rPr lang="en-US" sz="1200" dirty="0">
                <a:latin typeface="+mj-lt"/>
              </a:rPr>
              <a:t>              In our case that translates to </a:t>
            </a:r>
            <a:r>
              <a:rPr lang="en-US" sz="1200" b="1" i="1" dirty="0">
                <a:latin typeface="+mj-lt"/>
              </a:rPr>
              <a:t>@propdeco.deleter</a:t>
            </a:r>
          </a:p>
          <a:p>
            <a:endParaRPr lang="en-US" sz="1200" b="1" i="1" dirty="0">
              <a:latin typeface="+mj-lt"/>
            </a:endParaRPr>
          </a:p>
        </p:txBody>
      </p:sp>
    </p:spTree>
    <p:extLst>
      <p:ext uri="{BB962C8B-B14F-4D97-AF65-F5344CB8AC3E}">
        <p14:creationId xmlns:p14="http://schemas.microsoft.com/office/powerpoint/2010/main" val="1667626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B09738-79D1-C345-BA5D-FBA568B4631B}"/>
              </a:ext>
            </a:extLst>
          </p:cNvPr>
          <p:cNvSpPr>
            <a:spLocks noGrp="1"/>
          </p:cNvSpPr>
          <p:nvPr>
            <p:ph type="title"/>
          </p:nvPr>
        </p:nvSpPr>
        <p:spPr/>
        <p:txBody>
          <a:bodyPr/>
          <a:lstStyle/>
          <a:p>
            <a:r>
              <a:rPr lang="en-US" dirty="0"/>
              <a:t>The End</a:t>
            </a:r>
          </a:p>
        </p:txBody>
      </p:sp>
      <p:sp>
        <p:nvSpPr>
          <p:cNvPr id="5" name="Text Placeholder 4">
            <a:extLst>
              <a:ext uri="{FF2B5EF4-FFF2-40B4-BE49-F238E27FC236}">
                <a16:creationId xmlns:a16="http://schemas.microsoft.com/office/drawing/2014/main" id="{311AD2ED-DE44-1B4C-8A6D-62E342A2F41D}"/>
              </a:ext>
            </a:extLst>
          </p:cNvPr>
          <p:cNvSpPr>
            <a:spLocks noGrp="1"/>
          </p:cNvSpPr>
          <p:nvPr>
            <p:ph type="body" idx="1"/>
          </p:nvPr>
        </p:nvSpPr>
        <p:spPr/>
        <p:txBody>
          <a:bodyPr/>
          <a:lstStyle/>
          <a:p>
            <a:r>
              <a:rPr lang="en-US" dirty="0"/>
              <a:t>Keep breathing and code!</a:t>
            </a:r>
          </a:p>
        </p:txBody>
      </p:sp>
      <p:pic>
        <p:nvPicPr>
          <p:cNvPr id="6" name="Picture 5">
            <a:extLst>
              <a:ext uri="{FF2B5EF4-FFF2-40B4-BE49-F238E27FC236}">
                <a16:creationId xmlns:a16="http://schemas.microsoft.com/office/drawing/2014/main" id="{0E61E42D-F909-E845-B557-40284F785CC6}"/>
              </a:ext>
            </a:extLst>
          </p:cNvPr>
          <p:cNvPicPr>
            <a:picLocks noChangeAspect="1"/>
          </p:cNvPicPr>
          <p:nvPr/>
        </p:nvPicPr>
        <p:blipFill>
          <a:blip r:embed="rId2"/>
          <a:stretch>
            <a:fillRect/>
          </a:stretch>
        </p:blipFill>
        <p:spPr>
          <a:xfrm>
            <a:off x="7220127" y="1228502"/>
            <a:ext cx="1614311" cy="1609725"/>
          </a:xfrm>
          <a:prstGeom prst="rect">
            <a:avLst/>
          </a:prstGeom>
          <a:ln>
            <a:solidFill>
              <a:srgbClr val="0432FF"/>
            </a:solidFill>
          </a:ln>
        </p:spPr>
      </p:pic>
    </p:spTree>
    <p:extLst>
      <p:ext uri="{BB962C8B-B14F-4D97-AF65-F5344CB8AC3E}">
        <p14:creationId xmlns:p14="http://schemas.microsoft.com/office/powerpoint/2010/main" val="127493740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2150</TotalTime>
  <Words>708</Words>
  <Application>Microsoft Macintosh PowerPoint</Application>
  <PresentationFormat>Widescreen</PresentationFormat>
  <Paragraphs>92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Bradley Hand</vt:lpstr>
      <vt:lpstr>Calibri Light</vt:lpstr>
      <vt:lpstr>Rockwell</vt:lpstr>
      <vt:lpstr>Wingdings</vt:lpstr>
      <vt:lpstr>Atlas</vt:lpstr>
      <vt:lpstr>Python –  Classes and the Property Function &amp;  Property Decorator</vt:lpstr>
      <vt:lpstr>What is The Property Function?</vt:lpstr>
      <vt:lpstr>PowerPoint Presentation</vt:lpstr>
      <vt:lpstr>Avoiding an Infinite Loop When Using Property</vt:lpstr>
      <vt:lpstr>What is The Property Decorator?</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Multiple Inheritance and ”Mix-ins”</dc:title>
  <dc:creator>Claudia Acerra</dc:creator>
  <cp:lastModifiedBy>Claudia Acerra</cp:lastModifiedBy>
  <cp:revision>20</cp:revision>
  <dcterms:created xsi:type="dcterms:W3CDTF">2019-01-26T00:09:39Z</dcterms:created>
  <dcterms:modified xsi:type="dcterms:W3CDTF">2019-01-27T12:35:13Z</dcterms:modified>
</cp:coreProperties>
</file>