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7.xml"/><Relationship Id="rId4" Type="http://schemas.openxmlformats.org/officeDocument/2006/relationships/image" Target="../media/image18.tiff"/></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7" Type="http://schemas.openxmlformats.org/officeDocument/2006/relationships/image" Target="../media/image10.tiff"/><Relationship Id="rId2" Type="http://schemas.openxmlformats.org/officeDocument/2006/relationships/image" Target="../media/image5.tiff"/><Relationship Id="rId1" Type="http://schemas.openxmlformats.org/officeDocument/2006/relationships/slideLayout" Target="../slideLayouts/slideLayout7.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1683982" y="4293388"/>
            <a:ext cx="8833655" cy="727748"/>
          </a:xfrm>
        </p:spPr>
        <p:txBody>
          <a:bodyPr>
            <a:normAutofit/>
          </a:bodyPr>
          <a:lstStyle/>
          <a:p>
            <a:r>
              <a:rPr lang="en-US" sz="3700" dirty="0"/>
              <a:t>Python – </a:t>
            </a:r>
            <a:r>
              <a:rPr lang="en-US" sz="3700" b="1" i="1" dirty="0"/>
              <a:t> Functions Class 2  -Scopes</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204732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8238-F02B-B541-BFAD-C19F0B567733}"/>
              </a:ext>
            </a:extLst>
          </p:cNvPr>
          <p:cNvSpPr>
            <a:spLocks noGrp="1"/>
          </p:cNvSpPr>
          <p:nvPr>
            <p:ph type="title"/>
          </p:nvPr>
        </p:nvSpPr>
        <p:spPr/>
        <p:txBody>
          <a:bodyPr/>
          <a:lstStyle/>
          <a:p>
            <a:r>
              <a:rPr lang="en-US" dirty="0"/>
              <a:t>Global statement</a:t>
            </a:r>
          </a:p>
        </p:txBody>
      </p:sp>
      <p:sp>
        <p:nvSpPr>
          <p:cNvPr id="3" name="Content Placeholder 2">
            <a:extLst>
              <a:ext uri="{FF2B5EF4-FFF2-40B4-BE49-F238E27FC236}">
                <a16:creationId xmlns:a16="http://schemas.microsoft.com/office/drawing/2014/main" id="{6B61AB8B-5613-074D-A24B-2B515E265B4D}"/>
              </a:ext>
            </a:extLst>
          </p:cNvPr>
          <p:cNvSpPr>
            <a:spLocks noGrp="1"/>
          </p:cNvSpPr>
          <p:nvPr>
            <p:ph idx="1"/>
          </p:nvPr>
        </p:nvSpPr>
        <p:spPr/>
        <p:txBody>
          <a:bodyPr>
            <a:normAutofit/>
          </a:bodyPr>
          <a:lstStyle/>
          <a:p>
            <a:r>
              <a:rPr lang="en-US" dirty="0"/>
              <a:t>The global statement (and nonlocal)  are like declaration statements in Python. They are Namespace declarations.</a:t>
            </a:r>
          </a:p>
          <a:p>
            <a:r>
              <a:rPr lang="en-US" dirty="0"/>
              <a:t>The global statement tells python that a function plans to change one or more global names that live in the enclosing module’s scope/namespace</a:t>
            </a:r>
          </a:p>
          <a:p>
            <a:r>
              <a:rPr lang="en-US" dirty="0"/>
              <a:t>Global Variable Summary:</a:t>
            </a:r>
          </a:p>
          <a:p>
            <a:pPr lvl="1"/>
            <a:r>
              <a:rPr lang="en-US" dirty="0"/>
              <a:t>Global names are variables assigned at the top level of an enclosing module file</a:t>
            </a:r>
          </a:p>
          <a:p>
            <a:pPr lvl="1"/>
            <a:r>
              <a:rPr lang="en-US" dirty="0"/>
              <a:t>Global names must be declared only if they are assigned from within a function</a:t>
            </a:r>
          </a:p>
          <a:p>
            <a:pPr lvl="1"/>
            <a:r>
              <a:rPr lang="en-US" dirty="0"/>
              <a:t>Global names may be referenced within a function without being declared</a:t>
            </a:r>
          </a:p>
          <a:p>
            <a:pPr lvl="1"/>
            <a:r>
              <a:rPr lang="en-US" dirty="0"/>
              <a:t>So global allows us to change names that live outside a def (at the top level of a file)</a:t>
            </a:r>
          </a:p>
          <a:p>
            <a:endParaRPr lang="en-US" dirty="0"/>
          </a:p>
          <a:p>
            <a:endParaRPr lang="en-US" dirty="0"/>
          </a:p>
        </p:txBody>
      </p:sp>
    </p:spTree>
    <p:extLst>
      <p:ext uri="{BB962C8B-B14F-4D97-AF65-F5344CB8AC3E}">
        <p14:creationId xmlns:p14="http://schemas.microsoft.com/office/powerpoint/2010/main" val="149407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C219-293C-8B43-9FEF-D255B06D4E9F}"/>
              </a:ext>
            </a:extLst>
          </p:cNvPr>
          <p:cNvSpPr>
            <a:spLocks noGrp="1"/>
          </p:cNvSpPr>
          <p:nvPr>
            <p:ph type="title"/>
          </p:nvPr>
        </p:nvSpPr>
        <p:spPr/>
        <p:txBody>
          <a:bodyPr/>
          <a:lstStyle/>
          <a:p>
            <a:r>
              <a:rPr lang="en-US" dirty="0"/>
              <a:t>Global statement</a:t>
            </a:r>
          </a:p>
        </p:txBody>
      </p:sp>
      <p:pic>
        <p:nvPicPr>
          <p:cNvPr id="4" name="Content Placeholder 3">
            <a:extLst>
              <a:ext uri="{FF2B5EF4-FFF2-40B4-BE49-F238E27FC236}">
                <a16:creationId xmlns:a16="http://schemas.microsoft.com/office/drawing/2014/main" id="{BA07D17D-9190-854F-A513-6E007CAE8D9F}"/>
              </a:ext>
            </a:extLst>
          </p:cNvPr>
          <p:cNvPicPr>
            <a:picLocks noGrp="1" noChangeAspect="1"/>
          </p:cNvPicPr>
          <p:nvPr>
            <p:ph idx="1"/>
          </p:nvPr>
        </p:nvPicPr>
        <p:blipFill>
          <a:blip r:embed="rId2"/>
          <a:stretch>
            <a:fillRect/>
          </a:stretch>
        </p:blipFill>
        <p:spPr>
          <a:xfrm>
            <a:off x="6755588" y="388630"/>
            <a:ext cx="3175000" cy="2209800"/>
          </a:xfrm>
          <a:prstGeom prst="rect">
            <a:avLst/>
          </a:prstGeom>
          <a:ln>
            <a:solidFill>
              <a:schemeClr val="accent1"/>
            </a:solidFill>
          </a:ln>
        </p:spPr>
      </p:pic>
      <p:sp>
        <p:nvSpPr>
          <p:cNvPr id="5" name="TextBox 4">
            <a:extLst>
              <a:ext uri="{FF2B5EF4-FFF2-40B4-BE49-F238E27FC236}">
                <a16:creationId xmlns:a16="http://schemas.microsoft.com/office/drawing/2014/main" id="{ADB2A301-D924-7748-AF53-F12A92322DD0}"/>
              </a:ext>
            </a:extLst>
          </p:cNvPr>
          <p:cNvSpPr txBox="1"/>
          <p:nvPr/>
        </p:nvSpPr>
        <p:spPr>
          <a:xfrm>
            <a:off x="4778848" y="814686"/>
            <a:ext cx="1872303" cy="2308324"/>
          </a:xfrm>
          <a:prstGeom prst="rect">
            <a:avLst/>
          </a:prstGeom>
          <a:noFill/>
        </p:spPr>
        <p:txBody>
          <a:bodyPr wrap="square" rtlCol="0">
            <a:spAutoFit/>
          </a:bodyPr>
          <a:lstStyle/>
          <a:p>
            <a:r>
              <a:rPr lang="en-US" sz="1200" dirty="0"/>
              <a:t>This</a:t>
            </a:r>
          </a:p>
          <a:p>
            <a:endParaRPr lang="en-US" sz="1200" dirty="0"/>
          </a:p>
          <a:p>
            <a:r>
              <a:rPr lang="en-US" sz="1200" dirty="0"/>
              <a:t>Is now mapped to this</a:t>
            </a:r>
          </a:p>
          <a:p>
            <a:r>
              <a:rPr lang="en-US" sz="1200" dirty="0"/>
              <a:t> </a:t>
            </a:r>
          </a:p>
          <a:p>
            <a:r>
              <a:rPr lang="en-US" sz="1200" dirty="0"/>
              <a:t>However, they are not THE SAME OBJECT</a:t>
            </a:r>
          </a:p>
          <a:p>
            <a:endParaRPr lang="en-US" sz="1200" dirty="0"/>
          </a:p>
          <a:p>
            <a:r>
              <a:rPr lang="en-US" sz="1200" dirty="0"/>
              <a:t>When I change x inside the function…</a:t>
            </a:r>
          </a:p>
          <a:p>
            <a:endParaRPr lang="en-US" sz="1200" dirty="0"/>
          </a:p>
          <a:p>
            <a:r>
              <a:rPr lang="en-US" sz="1200" dirty="0"/>
              <a:t>This changes x outside the function</a:t>
            </a:r>
          </a:p>
        </p:txBody>
      </p:sp>
      <p:cxnSp>
        <p:nvCxnSpPr>
          <p:cNvPr id="7" name="Straight Arrow Connector 6">
            <a:extLst>
              <a:ext uri="{FF2B5EF4-FFF2-40B4-BE49-F238E27FC236}">
                <a16:creationId xmlns:a16="http://schemas.microsoft.com/office/drawing/2014/main" id="{51AA3D8D-3C5E-034D-BE0F-0658010C4348}"/>
              </a:ext>
            </a:extLst>
          </p:cNvPr>
          <p:cNvCxnSpPr>
            <a:cxnSpLocks/>
          </p:cNvCxnSpPr>
          <p:nvPr/>
        </p:nvCxnSpPr>
        <p:spPr>
          <a:xfrm>
            <a:off x="5204297" y="1052509"/>
            <a:ext cx="2013625" cy="346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6BBCE12-1E9C-5D41-9842-617A6477E8F3}"/>
              </a:ext>
            </a:extLst>
          </p:cNvPr>
          <p:cNvCxnSpPr>
            <a:cxnSpLocks/>
          </p:cNvCxnSpPr>
          <p:nvPr/>
        </p:nvCxnSpPr>
        <p:spPr>
          <a:xfrm flipV="1">
            <a:off x="6478621" y="705559"/>
            <a:ext cx="278858" cy="58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089A68-2372-D740-B90B-8CB74291EF21}"/>
              </a:ext>
            </a:extLst>
          </p:cNvPr>
          <p:cNvCxnSpPr>
            <a:cxnSpLocks/>
          </p:cNvCxnSpPr>
          <p:nvPr/>
        </p:nvCxnSpPr>
        <p:spPr>
          <a:xfrm flipV="1">
            <a:off x="6478621" y="1651996"/>
            <a:ext cx="759015" cy="48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3F72CE-4363-E046-8A79-CAF80A44BBC3}"/>
              </a:ext>
            </a:extLst>
          </p:cNvPr>
          <p:cNvCxnSpPr>
            <a:cxnSpLocks/>
          </p:cNvCxnSpPr>
          <p:nvPr/>
        </p:nvCxnSpPr>
        <p:spPr>
          <a:xfrm flipV="1">
            <a:off x="6327424" y="2356280"/>
            <a:ext cx="1062612" cy="394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D2E0DB-1F9B-414F-99B2-A5B777E9F00B}"/>
              </a:ext>
            </a:extLst>
          </p:cNvPr>
          <p:cNvCxnSpPr>
            <a:cxnSpLocks/>
          </p:cNvCxnSpPr>
          <p:nvPr/>
        </p:nvCxnSpPr>
        <p:spPr>
          <a:xfrm flipV="1">
            <a:off x="7655667" y="1651996"/>
            <a:ext cx="1334033" cy="70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0F751DD4-5BA0-3A42-9E21-C98EA89DB269}"/>
              </a:ext>
            </a:extLst>
          </p:cNvPr>
          <p:cNvPicPr>
            <a:picLocks noChangeAspect="1"/>
          </p:cNvPicPr>
          <p:nvPr/>
        </p:nvPicPr>
        <p:blipFill>
          <a:blip r:embed="rId3"/>
          <a:stretch>
            <a:fillRect/>
          </a:stretch>
        </p:blipFill>
        <p:spPr>
          <a:xfrm>
            <a:off x="4727224" y="4187178"/>
            <a:ext cx="3200400" cy="2286000"/>
          </a:xfrm>
          <a:prstGeom prst="rect">
            <a:avLst/>
          </a:prstGeom>
          <a:ln>
            <a:solidFill>
              <a:schemeClr val="accent1"/>
            </a:solidFill>
          </a:ln>
        </p:spPr>
      </p:pic>
      <p:sp>
        <p:nvSpPr>
          <p:cNvPr id="24" name="TextBox 23">
            <a:extLst>
              <a:ext uri="{FF2B5EF4-FFF2-40B4-BE49-F238E27FC236}">
                <a16:creationId xmlns:a16="http://schemas.microsoft.com/office/drawing/2014/main" id="{5FF0B710-46AB-5D4D-BC5C-A4CB5E3C3A80}"/>
              </a:ext>
            </a:extLst>
          </p:cNvPr>
          <p:cNvSpPr txBox="1"/>
          <p:nvPr/>
        </p:nvSpPr>
        <p:spPr>
          <a:xfrm>
            <a:off x="7655667" y="63248"/>
            <a:ext cx="1643716" cy="369332"/>
          </a:xfrm>
          <a:prstGeom prst="rect">
            <a:avLst/>
          </a:prstGeom>
          <a:noFill/>
        </p:spPr>
        <p:txBody>
          <a:bodyPr wrap="square" rtlCol="0">
            <a:spAutoFit/>
          </a:bodyPr>
          <a:lstStyle/>
          <a:p>
            <a:r>
              <a:rPr lang="en-US" u="sng" dirty="0"/>
              <a:t>Example #1</a:t>
            </a:r>
          </a:p>
        </p:txBody>
      </p:sp>
      <p:sp>
        <p:nvSpPr>
          <p:cNvPr id="25" name="TextBox 24">
            <a:extLst>
              <a:ext uri="{FF2B5EF4-FFF2-40B4-BE49-F238E27FC236}">
                <a16:creationId xmlns:a16="http://schemas.microsoft.com/office/drawing/2014/main" id="{2E94D4C1-C397-8F49-8351-41C561692290}"/>
              </a:ext>
            </a:extLst>
          </p:cNvPr>
          <p:cNvSpPr txBox="1"/>
          <p:nvPr/>
        </p:nvSpPr>
        <p:spPr>
          <a:xfrm>
            <a:off x="5398673" y="3789839"/>
            <a:ext cx="1643716" cy="369332"/>
          </a:xfrm>
          <a:prstGeom prst="rect">
            <a:avLst/>
          </a:prstGeom>
          <a:noFill/>
        </p:spPr>
        <p:txBody>
          <a:bodyPr wrap="square" rtlCol="0">
            <a:spAutoFit/>
          </a:bodyPr>
          <a:lstStyle/>
          <a:p>
            <a:r>
              <a:rPr lang="en-US" u="sng" dirty="0"/>
              <a:t>Example #2</a:t>
            </a:r>
          </a:p>
        </p:txBody>
      </p:sp>
      <p:sp>
        <p:nvSpPr>
          <p:cNvPr id="26" name="TextBox 25">
            <a:extLst>
              <a:ext uri="{FF2B5EF4-FFF2-40B4-BE49-F238E27FC236}">
                <a16:creationId xmlns:a16="http://schemas.microsoft.com/office/drawing/2014/main" id="{A80EF211-2910-3240-BB1F-69530645EAFF}"/>
              </a:ext>
            </a:extLst>
          </p:cNvPr>
          <p:cNvSpPr txBox="1"/>
          <p:nvPr/>
        </p:nvSpPr>
        <p:spPr>
          <a:xfrm>
            <a:off x="8267238" y="4360682"/>
            <a:ext cx="2355365"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t>Here names x, y and z are all </a:t>
            </a:r>
            <a:r>
              <a:rPr lang="en-US" sz="1200" dirty="0" err="1"/>
              <a:t>globals</a:t>
            </a:r>
            <a:r>
              <a:rPr lang="en-US" sz="1200" dirty="0"/>
              <a:t> inside the function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 y and z because they are defined there</a:t>
            </a:r>
          </a:p>
          <a:p>
            <a:pPr marL="171450" indent="-171450">
              <a:buFont typeface="Arial" panose="020B0604020202020204" pitchFamily="34" charset="0"/>
              <a:buChar char="•"/>
            </a:pPr>
            <a:r>
              <a:rPr lang="en-US" sz="1200" dirty="0"/>
              <a:t>An x, because we defined it that way using the global statement</a:t>
            </a:r>
          </a:p>
        </p:txBody>
      </p:sp>
    </p:spTree>
    <p:extLst>
      <p:ext uri="{BB962C8B-B14F-4D97-AF65-F5344CB8AC3E}">
        <p14:creationId xmlns:p14="http://schemas.microsoft.com/office/powerpoint/2010/main" val="63721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D66E-F20F-0944-AF7A-D31DB95F8F35}"/>
              </a:ext>
            </a:extLst>
          </p:cNvPr>
          <p:cNvSpPr>
            <a:spLocks noGrp="1"/>
          </p:cNvSpPr>
          <p:nvPr>
            <p:ph type="title"/>
          </p:nvPr>
        </p:nvSpPr>
        <p:spPr/>
        <p:txBody>
          <a:bodyPr/>
          <a:lstStyle/>
          <a:p>
            <a:r>
              <a:rPr lang="en-US" dirty="0"/>
              <a:t>Scopes and nested functions</a:t>
            </a:r>
          </a:p>
        </p:txBody>
      </p:sp>
      <p:sp>
        <p:nvSpPr>
          <p:cNvPr id="3" name="Content Placeholder 2">
            <a:extLst>
              <a:ext uri="{FF2B5EF4-FFF2-40B4-BE49-F238E27FC236}">
                <a16:creationId xmlns:a16="http://schemas.microsoft.com/office/drawing/2014/main" id="{C8089AA8-26DE-4D4C-A0F7-B787D63D9D7F}"/>
              </a:ext>
            </a:extLst>
          </p:cNvPr>
          <p:cNvSpPr>
            <a:spLocks noGrp="1"/>
          </p:cNvSpPr>
          <p:nvPr>
            <p:ph idx="1"/>
          </p:nvPr>
        </p:nvSpPr>
        <p:spPr>
          <a:xfrm>
            <a:off x="4571999" y="249685"/>
            <a:ext cx="6964691" cy="1476756"/>
          </a:xfrm>
        </p:spPr>
        <p:txBody>
          <a:bodyPr>
            <a:normAutofit fontScale="85000" lnSpcReduction="10000"/>
          </a:bodyPr>
          <a:lstStyle/>
          <a:p>
            <a:r>
              <a:rPr lang="en-US" dirty="0">
                <a:solidFill>
                  <a:srgbClr val="0432FF"/>
                </a:solidFill>
              </a:rPr>
              <a:t>Enclosing scopes </a:t>
            </a:r>
            <a:r>
              <a:rPr lang="en-US" dirty="0"/>
              <a:t>are sometimes called </a:t>
            </a:r>
            <a:r>
              <a:rPr lang="en-US" b="1" i="1" dirty="0">
                <a:solidFill>
                  <a:srgbClr val="0432FF"/>
                </a:solidFill>
              </a:rPr>
              <a:t>statically nested scopes</a:t>
            </a:r>
          </a:p>
          <a:p>
            <a:r>
              <a:rPr lang="en-US" dirty="0"/>
              <a:t>Just like if in a function x is declared “global” it changes the value of x defined at the module level, if  x is declared nonlocal within the function it changes the name  x in the closest enclosing function’s local scope </a:t>
            </a:r>
          </a:p>
        </p:txBody>
      </p:sp>
      <p:pic>
        <p:nvPicPr>
          <p:cNvPr id="4" name="Picture 3">
            <a:extLst>
              <a:ext uri="{FF2B5EF4-FFF2-40B4-BE49-F238E27FC236}">
                <a16:creationId xmlns:a16="http://schemas.microsoft.com/office/drawing/2014/main" id="{F493996D-5531-6643-8FB3-D77F76C79F43}"/>
              </a:ext>
            </a:extLst>
          </p:cNvPr>
          <p:cNvPicPr>
            <a:picLocks noChangeAspect="1"/>
          </p:cNvPicPr>
          <p:nvPr/>
        </p:nvPicPr>
        <p:blipFill>
          <a:blip r:embed="rId2"/>
          <a:stretch>
            <a:fillRect/>
          </a:stretch>
        </p:blipFill>
        <p:spPr>
          <a:xfrm>
            <a:off x="4758474" y="1926078"/>
            <a:ext cx="2488603" cy="1725167"/>
          </a:xfrm>
          <a:prstGeom prst="rect">
            <a:avLst/>
          </a:prstGeom>
          <a:ln>
            <a:solidFill>
              <a:schemeClr val="accent1"/>
            </a:solidFill>
          </a:ln>
        </p:spPr>
      </p:pic>
      <p:sp>
        <p:nvSpPr>
          <p:cNvPr id="5" name="TextBox 4">
            <a:extLst>
              <a:ext uri="{FF2B5EF4-FFF2-40B4-BE49-F238E27FC236}">
                <a16:creationId xmlns:a16="http://schemas.microsoft.com/office/drawing/2014/main" id="{9CF1E98A-A4F8-BF49-BFF5-512EF72EA556}"/>
              </a:ext>
            </a:extLst>
          </p:cNvPr>
          <p:cNvSpPr txBox="1"/>
          <p:nvPr/>
        </p:nvSpPr>
        <p:spPr>
          <a:xfrm>
            <a:off x="7480398" y="1726441"/>
            <a:ext cx="4427156" cy="3108543"/>
          </a:xfrm>
          <a:prstGeom prst="rect">
            <a:avLst/>
          </a:prstGeom>
          <a:noFill/>
        </p:spPr>
        <p:txBody>
          <a:bodyPr wrap="square" rtlCol="0">
            <a:spAutoFit/>
          </a:bodyPr>
          <a:lstStyle/>
          <a:p>
            <a:pPr marL="171450" indent="-171450">
              <a:buFont typeface="Arial" panose="020B0604020202020204" pitchFamily="34" charset="0"/>
              <a:buChar char="•"/>
            </a:pPr>
            <a:r>
              <a:rPr lang="en-US" sz="1400" dirty="0"/>
              <a:t>Here the nested def (f2()) runs while a call to f1()  is running</a:t>
            </a:r>
          </a:p>
          <a:p>
            <a:pPr marL="171450" indent="-171450">
              <a:buFont typeface="Arial" panose="020B0604020202020204" pitchFamily="34" charset="0"/>
              <a:buChar char="•"/>
            </a:pPr>
            <a:r>
              <a:rPr lang="en-US" sz="1400" dirty="0"/>
              <a:t>f1() generates a function and assigns it the name f2 </a:t>
            </a:r>
          </a:p>
          <a:p>
            <a:pPr marL="171450" indent="-171450">
              <a:buFont typeface="Arial" panose="020B0604020202020204" pitchFamily="34" charset="0"/>
              <a:buChar char="•"/>
            </a:pPr>
            <a:r>
              <a:rPr lang="en-US" sz="1400" dirty="0"/>
              <a:t>f2 is a local variable within f1s scope</a:t>
            </a:r>
          </a:p>
          <a:p>
            <a:pPr marL="171450" indent="-171450">
              <a:buFont typeface="Arial" panose="020B0604020202020204" pitchFamily="34" charset="0"/>
              <a:buChar char="•"/>
            </a:pPr>
            <a:r>
              <a:rPr lang="en-US" sz="1400" dirty="0"/>
              <a:t>f2 is like a temp function that lives only during execution and is visible only to code in the enclosing f1</a:t>
            </a:r>
          </a:p>
          <a:p>
            <a:pPr marL="171450" indent="-171450">
              <a:buFont typeface="Arial" panose="020B0604020202020204" pitchFamily="34" charset="0"/>
              <a:buChar char="•"/>
            </a:pPr>
            <a:r>
              <a:rPr lang="en-US" sz="1400" dirty="0"/>
              <a:t>When f2 prints x, it refers to the x living in f1s namespace</a:t>
            </a:r>
          </a:p>
          <a:p>
            <a:pPr marL="171450" indent="-171450">
              <a:buFont typeface="Arial" panose="020B0604020202020204" pitchFamily="34" charset="0"/>
              <a:buChar char="•"/>
            </a:pPr>
            <a:r>
              <a:rPr lang="en-US" sz="1400" dirty="0"/>
              <a:t>Because functions can access names in all physically enclosing def statements, the x in f2 automatically maps to the x in f1- following the LEGB rules</a:t>
            </a:r>
          </a:p>
        </p:txBody>
      </p:sp>
      <p:pic>
        <p:nvPicPr>
          <p:cNvPr id="6" name="Picture 5">
            <a:extLst>
              <a:ext uri="{FF2B5EF4-FFF2-40B4-BE49-F238E27FC236}">
                <a16:creationId xmlns:a16="http://schemas.microsoft.com/office/drawing/2014/main" id="{E970FC0F-1A33-4744-911E-55E26330D4E6}"/>
              </a:ext>
            </a:extLst>
          </p:cNvPr>
          <p:cNvPicPr>
            <a:picLocks noChangeAspect="1"/>
          </p:cNvPicPr>
          <p:nvPr/>
        </p:nvPicPr>
        <p:blipFill>
          <a:blip r:embed="rId3"/>
          <a:stretch>
            <a:fillRect/>
          </a:stretch>
        </p:blipFill>
        <p:spPr>
          <a:xfrm>
            <a:off x="4613741" y="4894253"/>
            <a:ext cx="1529246" cy="1459735"/>
          </a:xfrm>
          <a:prstGeom prst="rect">
            <a:avLst/>
          </a:prstGeom>
          <a:ln>
            <a:solidFill>
              <a:schemeClr val="accent1"/>
            </a:solidFill>
          </a:ln>
        </p:spPr>
      </p:pic>
      <p:sp>
        <p:nvSpPr>
          <p:cNvPr id="7" name="TextBox 6">
            <a:extLst>
              <a:ext uri="{FF2B5EF4-FFF2-40B4-BE49-F238E27FC236}">
                <a16:creationId xmlns:a16="http://schemas.microsoft.com/office/drawing/2014/main" id="{207EF19D-8B8B-514B-9454-7D2EA1C419D6}"/>
              </a:ext>
            </a:extLst>
          </p:cNvPr>
          <p:cNvSpPr txBox="1"/>
          <p:nvPr/>
        </p:nvSpPr>
        <p:spPr>
          <a:xfrm>
            <a:off x="6142987" y="4969996"/>
            <a:ext cx="5024366" cy="1015663"/>
          </a:xfrm>
          <a:prstGeom prst="rect">
            <a:avLst/>
          </a:prstGeom>
          <a:noFill/>
        </p:spPr>
        <p:txBody>
          <a:bodyPr wrap="square" rtlCol="0">
            <a:spAutoFit/>
          </a:bodyPr>
          <a:lstStyle/>
          <a:p>
            <a:r>
              <a:rPr lang="en-US" sz="1200" dirty="0"/>
              <a:t>If we comment out f2, what returns when we run this code?</a:t>
            </a:r>
          </a:p>
          <a:p>
            <a:endParaRPr lang="en-US" sz="1200" dirty="0"/>
          </a:p>
          <a:p>
            <a:r>
              <a:rPr lang="en-US" sz="1200" dirty="0"/>
              <a:t>Answer: nothing- because the print(x) statement never gets called.</a:t>
            </a:r>
          </a:p>
          <a:p>
            <a:r>
              <a:rPr lang="en-US" sz="1200" dirty="0"/>
              <a:t>The whole nested function turns into a big paper weight- it does nothing</a:t>
            </a:r>
          </a:p>
        </p:txBody>
      </p:sp>
    </p:spTree>
    <p:extLst>
      <p:ext uri="{BB962C8B-B14F-4D97-AF65-F5344CB8AC3E}">
        <p14:creationId xmlns:p14="http://schemas.microsoft.com/office/powerpoint/2010/main" val="376094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2F84-04E4-BD48-8EE4-3DDC89204129}"/>
              </a:ext>
            </a:extLst>
          </p:cNvPr>
          <p:cNvSpPr>
            <a:spLocks noGrp="1"/>
          </p:cNvSpPr>
          <p:nvPr>
            <p:ph type="title" idx="4294967295"/>
          </p:nvPr>
        </p:nvSpPr>
        <p:spPr>
          <a:xfrm>
            <a:off x="1209981" y="-74483"/>
            <a:ext cx="8978630" cy="714269"/>
          </a:xfrm>
        </p:spPr>
        <p:txBody>
          <a:bodyPr>
            <a:normAutofit fontScale="90000"/>
          </a:bodyPr>
          <a:lstStyle/>
          <a:p>
            <a:r>
              <a:rPr lang="en-US" dirty="0"/>
              <a:t>Scopes and nested functions</a:t>
            </a:r>
          </a:p>
        </p:txBody>
      </p:sp>
      <p:sp>
        <p:nvSpPr>
          <p:cNvPr id="3" name="Content Placeholder 2">
            <a:extLst>
              <a:ext uri="{FF2B5EF4-FFF2-40B4-BE49-F238E27FC236}">
                <a16:creationId xmlns:a16="http://schemas.microsoft.com/office/drawing/2014/main" id="{ED18B961-174D-F744-B5AF-CDD978E587C3}"/>
              </a:ext>
            </a:extLst>
          </p:cNvPr>
          <p:cNvSpPr>
            <a:spLocks noGrp="1"/>
          </p:cNvSpPr>
          <p:nvPr>
            <p:ph idx="4294967295"/>
          </p:nvPr>
        </p:nvSpPr>
        <p:spPr>
          <a:xfrm>
            <a:off x="485363" y="818859"/>
            <a:ext cx="11326238" cy="728662"/>
          </a:xfrm>
        </p:spPr>
        <p:txBody>
          <a:bodyPr/>
          <a:lstStyle/>
          <a:p>
            <a:r>
              <a:rPr lang="en-US" dirty="0"/>
              <a:t>Here we see code # 1 from the previous page written in a slightly more typical way</a:t>
            </a:r>
          </a:p>
        </p:txBody>
      </p:sp>
      <p:pic>
        <p:nvPicPr>
          <p:cNvPr id="4" name="Picture 3">
            <a:extLst>
              <a:ext uri="{FF2B5EF4-FFF2-40B4-BE49-F238E27FC236}">
                <a16:creationId xmlns:a16="http://schemas.microsoft.com/office/drawing/2014/main" id="{A30425EF-5843-334A-913D-9555EDC4913E}"/>
              </a:ext>
            </a:extLst>
          </p:cNvPr>
          <p:cNvPicPr>
            <a:picLocks noChangeAspect="1"/>
          </p:cNvPicPr>
          <p:nvPr/>
        </p:nvPicPr>
        <p:blipFill>
          <a:blip r:embed="rId2"/>
          <a:stretch>
            <a:fillRect/>
          </a:stretch>
        </p:blipFill>
        <p:spPr>
          <a:xfrm>
            <a:off x="1759689" y="2109154"/>
            <a:ext cx="2693282" cy="1849464"/>
          </a:xfrm>
          <a:prstGeom prst="rect">
            <a:avLst/>
          </a:prstGeom>
          <a:ln>
            <a:solidFill>
              <a:schemeClr val="accent1"/>
            </a:solidFill>
          </a:ln>
        </p:spPr>
      </p:pic>
      <p:sp>
        <p:nvSpPr>
          <p:cNvPr id="5" name="Oval 4">
            <a:extLst>
              <a:ext uri="{FF2B5EF4-FFF2-40B4-BE49-F238E27FC236}">
                <a16:creationId xmlns:a16="http://schemas.microsoft.com/office/drawing/2014/main" id="{81058E47-5777-B141-838E-89B8B9AC2140}"/>
              </a:ext>
            </a:extLst>
          </p:cNvPr>
          <p:cNvSpPr/>
          <p:nvPr/>
        </p:nvSpPr>
        <p:spPr>
          <a:xfrm>
            <a:off x="5038928" y="1926077"/>
            <a:ext cx="204281" cy="183077"/>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6" name="Oval 5">
            <a:extLst>
              <a:ext uri="{FF2B5EF4-FFF2-40B4-BE49-F238E27FC236}">
                <a16:creationId xmlns:a16="http://schemas.microsoft.com/office/drawing/2014/main" id="{DA841D89-68A2-4A4E-8481-EF980EDBC0D8}"/>
              </a:ext>
            </a:extLst>
          </p:cNvPr>
          <p:cNvSpPr/>
          <p:nvPr/>
        </p:nvSpPr>
        <p:spPr>
          <a:xfrm>
            <a:off x="1942290" y="2613498"/>
            <a:ext cx="204281" cy="183077"/>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7" name="Oval 6">
            <a:extLst>
              <a:ext uri="{FF2B5EF4-FFF2-40B4-BE49-F238E27FC236}">
                <a16:creationId xmlns:a16="http://schemas.microsoft.com/office/drawing/2014/main" id="{4E03A5E0-4AFC-2440-BB1C-FB716FA9FE77}"/>
              </a:ext>
            </a:extLst>
          </p:cNvPr>
          <p:cNvSpPr/>
          <p:nvPr/>
        </p:nvSpPr>
        <p:spPr>
          <a:xfrm>
            <a:off x="5038928" y="2303707"/>
            <a:ext cx="204281" cy="183077"/>
          </a:xfrm>
          <a:prstGeom prst="ellipse">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8" name="Oval 7">
            <a:extLst>
              <a:ext uri="{FF2B5EF4-FFF2-40B4-BE49-F238E27FC236}">
                <a16:creationId xmlns:a16="http://schemas.microsoft.com/office/drawing/2014/main" id="{38AD0AEF-9222-0448-89B6-5B7CCB295720}"/>
              </a:ext>
            </a:extLst>
          </p:cNvPr>
          <p:cNvSpPr/>
          <p:nvPr/>
        </p:nvSpPr>
        <p:spPr>
          <a:xfrm>
            <a:off x="2311941" y="2850809"/>
            <a:ext cx="204281" cy="183077"/>
          </a:xfrm>
          <a:prstGeom prst="ellipse">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9" name="Oval 8">
            <a:extLst>
              <a:ext uri="{FF2B5EF4-FFF2-40B4-BE49-F238E27FC236}">
                <a16:creationId xmlns:a16="http://schemas.microsoft.com/office/drawing/2014/main" id="{0056B808-E4CC-ED4A-91F7-821640CA6AA8}"/>
              </a:ext>
            </a:extLst>
          </p:cNvPr>
          <p:cNvSpPr/>
          <p:nvPr/>
        </p:nvSpPr>
        <p:spPr>
          <a:xfrm>
            <a:off x="5038927" y="2717004"/>
            <a:ext cx="204281" cy="183077"/>
          </a:xfrm>
          <a:prstGeom prst="ellipse">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10" name="Oval 9">
            <a:extLst>
              <a:ext uri="{FF2B5EF4-FFF2-40B4-BE49-F238E27FC236}">
                <a16:creationId xmlns:a16="http://schemas.microsoft.com/office/drawing/2014/main" id="{709BBA88-EFC2-3B46-8A2E-F9A3CD23EC6F}"/>
              </a:ext>
            </a:extLst>
          </p:cNvPr>
          <p:cNvSpPr/>
          <p:nvPr/>
        </p:nvSpPr>
        <p:spPr>
          <a:xfrm>
            <a:off x="1942290" y="3086655"/>
            <a:ext cx="204281" cy="183077"/>
          </a:xfrm>
          <a:prstGeom prst="ellipse">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11" name="Oval 10">
            <a:extLst>
              <a:ext uri="{FF2B5EF4-FFF2-40B4-BE49-F238E27FC236}">
                <a16:creationId xmlns:a16="http://schemas.microsoft.com/office/drawing/2014/main" id="{8BA3B70A-2335-BE4A-9049-F9B7787F5605}"/>
              </a:ext>
            </a:extLst>
          </p:cNvPr>
          <p:cNvSpPr/>
          <p:nvPr/>
        </p:nvSpPr>
        <p:spPr>
          <a:xfrm>
            <a:off x="3106330" y="3521157"/>
            <a:ext cx="204281" cy="183077"/>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4</a:t>
            </a:r>
          </a:p>
        </p:txBody>
      </p:sp>
      <p:sp>
        <p:nvSpPr>
          <p:cNvPr id="12" name="Oval 11">
            <a:extLst>
              <a:ext uri="{FF2B5EF4-FFF2-40B4-BE49-F238E27FC236}">
                <a16:creationId xmlns:a16="http://schemas.microsoft.com/office/drawing/2014/main" id="{990CE1D6-0A0F-464E-9506-22CA75BDC460}"/>
              </a:ext>
            </a:extLst>
          </p:cNvPr>
          <p:cNvSpPr/>
          <p:nvPr/>
        </p:nvSpPr>
        <p:spPr>
          <a:xfrm>
            <a:off x="5038925" y="3152698"/>
            <a:ext cx="204281" cy="183077"/>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4</a:t>
            </a:r>
          </a:p>
        </p:txBody>
      </p:sp>
      <p:sp>
        <p:nvSpPr>
          <p:cNvPr id="13" name="Oval 12">
            <a:extLst>
              <a:ext uri="{FF2B5EF4-FFF2-40B4-BE49-F238E27FC236}">
                <a16:creationId xmlns:a16="http://schemas.microsoft.com/office/drawing/2014/main" id="{A0FE6709-AE11-1244-9B47-F5103026C88D}"/>
              </a:ext>
            </a:extLst>
          </p:cNvPr>
          <p:cNvSpPr/>
          <p:nvPr/>
        </p:nvSpPr>
        <p:spPr>
          <a:xfrm>
            <a:off x="5038926" y="3573740"/>
            <a:ext cx="204281" cy="18307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5</a:t>
            </a:r>
          </a:p>
        </p:txBody>
      </p:sp>
      <p:sp>
        <p:nvSpPr>
          <p:cNvPr id="14" name="Oval 13">
            <a:extLst>
              <a:ext uri="{FF2B5EF4-FFF2-40B4-BE49-F238E27FC236}">
                <a16:creationId xmlns:a16="http://schemas.microsoft.com/office/drawing/2014/main" id="{71AF0C53-6C24-7541-8298-748D6F4B6010}"/>
              </a:ext>
            </a:extLst>
          </p:cNvPr>
          <p:cNvSpPr/>
          <p:nvPr/>
        </p:nvSpPr>
        <p:spPr>
          <a:xfrm>
            <a:off x="2591059" y="3737640"/>
            <a:ext cx="204281" cy="18307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5</a:t>
            </a:r>
          </a:p>
        </p:txBody>
      </p:sp>
      <p:sp>
        <p:nvSpPr>
          <p:cNvPr id="15" name="TextBox 14">
            <a:extLst>
              <a:ext uri="{FF2B5EF4-FFF2-40B4-BE49-F238E27FC236}">
                <a16:creationId xmlns:a16="http://schemas.microsoft.com/office/drawing/2014/main" id="{7768B6BE-68AA-724B-822A-E965343211D0}"/>
              </a:ext>
            </a:extLst>
          </p:cNvPr>
          <p:cNvSpPr txBox="1"/>
          <p:nvPr/>
        </p:nvSpPr>
        <p:spPr>
          <a:xfrm>
            <a:off x="5311301" y="1857984"/>
            <a:ext cx="6527261" cy="461665"/>
          </a:xfrm>
          <a:prstGeom prst="rect">
            <a:avLst/>
          </a:prstGeom>
          <a:noFill/>
        </p:spPr>
        <p:txBody>
          <a:bodyPr wrap="square" rtlCol="0">
            <a:spAutoFit/>
          </a:bodyPr>
          <a:lstStyle/>
          <a:p>
            <a:r>
              <a:rPr lang="en-US" sz="1200" dirty="0"/>
              <a:t>The def f2() is just like the x = 88 in that it is something that gets defined within the f1 function</a:t>
            </a:r>
          </a:p>
          <a:p>
            <a:endParaRPr lang="en-US" sz="1200" dirty="0"/>
          </a:p>
        </p:txBody>
      </p:sp>
      <p:sp>
        <p:nvSpPr>
          <p:cNvPr id="16" name="TextBox 15">
            <a:extLst>
              <a:ext uri="{FF2B5EF4-FFF2-40B4-BE49-F238E27FC236}">
                <a16:creationId xmlns:a16="http://schemas.microsoft.com/office/drawing/2014/main" id="{5CC4D962-D669-844F-BBC5-627ABC316292}"/>
              </a:ext>
            </a:extLst>
          </p:cNvPr>
          <p:cNvSpPr txBox="1"/>
          <p:nvPr/>
        </p:nvSpPr>
        <p:spPr>
          <a:xfrm>
            <a:off x="5311300" y="2215777"/>
            <a:ext cx="6527261" cy="646331"/>
          </a:xfrm>
          <a:prstGeom prst="rect">
            <a:avLst/>
          </a:prstGeom>
          <a:noFill/>
        </p:spPr>
        <p:txBody>
          <a:bodyPr wrap="square" rtlCol="0">
            <a:spAutoFit/>
          </a:bodyPr>
          <a:lstStyle/>
          <a:p>
            <a:r>
              <a:rPr lang="en-US" sz="1200" dirty="0"/>
              <a:t>Then in f2 when it says print x, it of course using LEGB, stops when it finds the x in the outside function</a:t>
            </a:r>
          </a:p>
          <a:p>
            <a:endParaRPr lang="en-US" sz="1200" dirty="0"/>
          </a:p>
        </p:txBody>
      </p:sp>
      <p:sp>
        <p:nvSpPr>
          <p:cNvPr id="17" name="TextBox 16">
            <a:extLst>
              <a:ext uri="{FF2B5EF4-FFF2-40B4-BE49-F238E27FC236}">
                <a16:creationId xmlns:a16="http://schemas.microsoft.com/office/drawing/2014/main" id="{D9C439C6-8C37-724A-84E7-929F16BC22FE}"/>
              </a:ext>
            </a:extLst>
          </p:cNvPr>
          <p:cNvSpPr txBox="1"/>
          <p:nvPr/>
        </p:nvSpPr>
        <p:spPr>
          <a:xfrm>
            <a:off x="5311300" y="2635463"/>
            <a:ext cx="6527261" cy="646331"/>
          </a:xfrm>
          <a:prstGeom prst="rect">
            <a:avLst/>
          </a:prstGeom>
          <a:noFill/>
        </p:spPr>
        <p:txBody>
          <a:bodyPr wrap="square" rtlCol="0">
            <a:spAutoFit/>
          </a:bodyPr>
          <a:lstStyle/>
          <a:p>
            <a:r>
              <a:rPr lang="en-US" sz="1200" dirty="0"/>
              <a:t>The return f2 statement belongs to f1, but of course it returns what is happening in f2, which is the printing of x</a:t>
            </a:r>
          </a:p>
          <a:p>
            <a:endParaRPr lang="en-US" sz="1200" dirty="0"/>
          </a:p>
        </p:txBody>
      </p:sp>
      <p:sp>
        <p:nvSpPr>
          <p:cNvPr id="18" name="TextBox 17">
            <a:extLst>
              <a:ext uri="{FF2B5EF4-FFF2-40B4-BE49-F238E27FC236}">
                <a16:creationId xmlns:a16="http://schemas.microsoft.com/office/drawing/2014/main" id="{9F85B58E-8595-DF4E-9B2D-2252040D5622}"/>
              </a:ext>
            </a:extLst>
          </p:cNvPr>
          <p:cNvSpPr txBox="1"/>
          <p:nvPr/>
        </p:nvSpPr>
        <p:spPr>
          <a:xfrm>
            <a:off x="5284341" y="3124949"/>
            <a:ext cx="6527261" cy="646331"/>
          </a:xfrm>
          <a:prstGeom prst="rect">
            <a:avLst/>
          </a:prstGeom>
          <a:noFill/>
        </p:spPr>
        <p:txBody>
          <a:bodyPr wrap="square" rtlCol="0">
            <a:spAutoFit/>
          </a:bodyPr>
          <a:lstStyle/>
          <a:p>
            <a:r>
              <a:rPr lang="en-US" sz="1200" dirty="0"/>
              <a:t>Then we assign the name ‘action’ to represent the execution of f1() and all that goes with it (which is the </a:t>
            </a:r>
            <a:r>
              <a:rPr lang="en-US" sz="1200" dirty="0" err="1"/>
              <a:t>ongoings</a:t>
            </a:r>
            <a:r>
              <a:rPr lang="en-US" sz="1200" dirty="0"/>
              <a:t> in f2,  which </a:t>
            </a:r>
            <a:r>
              <a:rPr lang="en-US" sz="1200" dirty="0" err="1"/>
              <a:t>includeds</a:t>
            </a:r>
            <a:r>
              <a:rPr lang="en-US" sz="1200" dirty="0"/>
              <a:t> the printing of x)</a:t>
            </a:r>
          </a:p>
          <a:p>
            <a:endParaRPr lang="en-US" sz="1200" dirty="0"/>
          </a:p>
        </p:txBody>
      </p:sp>
      <p:sp>
        <p:nvSpPr>
          <p:cNvPr id="19" name="TextBox 18">
            <a:extLst>
              <a:ext uri="{FF2B5EF4-FFF2-40B4-BE49-F238E27FC236}">
                <a16:creationId xmlns:a16="http://schemas.microsoft.com/office/drawing/2014/main" id="{EF87B91F-2431-1549-871B-67DA65E8BEBC}"/>
              </a:ext>
            </a:extLst>
          </p:cNvPr>
          <p:cNvSpPr txBox="1"/>
          <p:nvPr/>
        </p:nvSpPr>
        <p:spPr>
          <a:xfrm>
            <a:off x="5284340" y="3607892"/>
            <a:ext cx="6527261" cy="461665"/>
          </a:xfrm>
          <a:prstGeom prst="rect">
            <a:avLst/>
          </a:prstGeom>
          <a:noFill/>
        </p:spPr>
        <p:txBody>
          <a:bodyPr wrap="square" rtlCol="0">
            <a:spAutoFit/>
          </a:bodyPr>
          <a:lstStyle/>
          <a:p>
            <a:r>
              <a:rPr lang="en-US" sz="1200" b="1" dirty="0"/>
              <a:t>‘action’, our variable, now becomes action() a function due to its assignment to f1()… </a:t>
            </a:r>
            <a:r>
              <a:rPr lang="en-US" sz="1200" dirty="0"/>
              <a:t>so we can call it as action()- and when we call it, we get the result we expect </a:t>
            </a:r>
            <a:r>
              <a:rPr lang="en-US" sz="1200" b="1" dirty="0">
                <a:solidFill>
                  <a:srgbClr val="0432FF"/>
                </a:solidFill>
              </a:rPr>
              <a:t>88</a:t>
            </a:r>
          </a:p>
        </p:txBody>
      </p:sp>
      <p:sp>
        <p:nvSpPr>
          <p:cNvPr id="20" name="TextBox 19">
            <a:extLst>
              <a:ext uri="{FF2B5EF4-FFF2-40B4-BE49-F238E27FC236}">
                <a16:creationId xmlns:a16="http://schemas.microsoft.com/office/drawing/2014/main" id="{CD3F26CB-F004-0C4F-8214-4215895B2953}"/>
              </a:ext>
            </a:extLst>
          </p:cNvPr>
          <p:cNvSpPr txBox="1"/>
          <p:nvPr/>
        </p:nvSpPr>
        <p:spPr>
          <a:xfrm>
            <a:off x="1286785" y="4681735"/>
            <a:ext cx="8901826" cy="1384995"/>
          </a:xfrm>
          <a:prstGeom prst="rect">
            <a:avLst/>
          </a:prstGeom>
          <a:noFill/>
        </p:spPr>
        <p:txBody>
          <a:bodyPr wrap="square" rtlCol="0">
            <a:spAutoFit/>
          </a:bodyPr>
          <a:lstStyle/>
          <a:p>
            <a:pPr marL="171450" indent="-171450">
              <a:buFont typeface="Arial" panose="020B0604020202020204" pitchFamily="34" charset="0"/>
              <a:buChar char="•"/>
            </a:pPr>
            <a:r>
              <a:rPr lang="en-US" sz="1400" dirty="0"/>
              <a:t>This type of behavior may be called a </a:t>
            </a:r>
            <a:r>
              <a:rPr lang="en-US" sz="1400" b="1" dirty="0">
                <a:solidFill>
                  <a:srgbClr val="0432FF"/>
                </a:solidFill>
              </a:rPr>
              <a:t>closure</a:t>
            </a:r>
            <a:r>
              <a:rPr lang="en-US" sz="1400" dirty="0"/>
              <a:t> (</a:t>
            </a:r>
            <a:r>
              <a:rPr lang="en-US" sz="1400" i="1" dirty="0"/>
              <a:t>this describes a functional programming technique</a:t>
            </a:r>
            <a:r>
              <a:rPr lang="en-US" sz="1400" dirty="0"/>
              <a:t>) or a </a:t>
            </a:r>
            <a:r>
              <a:rPr lang="en-US" sz="1400" b="1" dirty="0">
                <a:solidFill>
                  <a:srgbClr val="0432FF"/>
                </a:solidFill>
              </a:rPr>
              <a:t>factory function</a:t>
            </a:r>
            <a:r>
              <a:rPr lang="en-US" sz="1400" dirty="0"/>
              <a:t> (</a:t>
            </a:r>
            <a:r>
              <a:rPr lang="en-US" sz="1400" i="1" dirty="0"/>
              <a:t>this describes a design pattern</a:t>
            </a:r>
            <a:r>
              <a:rPr lang="en-US" sz="1400" dirty="0"/>
              <a:t>).</a:t>
            </a:r>
          </a:p>
          <a:p>
            <a:pPr marL="171450" indent="-171450">
              <a:buFont typeface="Arial" panose="020B0604020202020204" pitchFamily="34" charset="0"/>
              <a:buChar char="•"/>
            </a:pPr>
            <a:r>
              <a:rPr lang="en-US" sz="1400" dirty="0"/>
              <a:t>The main thing to take away is the function object(f2) remembers values in enclosing scopes(f1) regardless of whether those scopes are still present in memory.</a:t>
            </a:r>
          </a:p>
          <a:p>
            <a:pPr marL="628650" lvl="1" indent="-171450">
              <a:buFont typeface="Arial" panose="020B0604020202020204" pitchFamily="34" charset="0"/>
              <a:buChar char="•"/>
            </a:pPr>
            <a:r>
              <a:rPr lang="en-US" sz="1400" dirty="0"/>
              <a:t>In effect they have attached packets of memory (</a:t>
            </a:r>
            <a:r>
              <a:rPr lang="en-US" sz="1400" i="1" dirty="0"/>
              <a:t>AKA </a:t>
            </a:r>
            <a:r>
              <a:rPr lang="en-US" sz="1400" i="1" dirty="0">
                <a:solidFill>
                  <a:srgbClr val="0432FF"/>
                </a:solidFill>
              </a:rPr>
              <a:t>state retention</a:t>
            </a:r>
            <a:r>
              <a:rPr lang="en-US" sz="1400" dirty="0"/>
              <a:t>) which are local to each copy of the nested function created, and often provide a simple alternative to classes in this role.</a:t>
            </a:r>
          </a:p>
        </p:txBody>
      </p:sp>
      <p:cxnSp>
        <p:nvCxnSpPr>
          <p:cNvPr id="22" name="Straight Arrow Connector 21">
            <a:extLst>
              <a:ext uri="{FF2B5EF4-FFF2-40B4-BE49-F238E27FC236}">
                <a16:creationId xmlns:a16="http://schemas.microsoft.com/office/drawing/2014/main" id="{5EAECECD-EF9A-D141-8544-32259170E1EA}"/>
              </a:ext>
            </a:extLst>
          </p:cNvPr>
          <p:cNvCxnSpPr>
            <a:cxnSpLocks/>
            <a:endCxn id="4" idx="2"/>
          </p:cNvCxnSpPr>
          <p:nvPr/>
        </p:nvCxnSpPr>
        <p:spPr>
          <a:xfrm flipH="1" flipV="1">
            <a:off x="3106330" y="3958618"/>
            <a:ext cx="1455942" cy="67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249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D999-6D42-A74D-9FF0-D4EC74607C0A}"/>
              </a:ext>
            </a:extLst>
          </p:cNvPr>
          <p:cNvSpPr>
            <a:spLocks noGrp="1"/>
          </p:cNvSpPr>
          <p:nvPr>
            <p:ph type="title" idx="4294967295"/>
          </p:nvPr>
        </p:nvSpPr>
        <p:spPr>
          <a:xfrm>
            <a:off x="1906093" y="-187081"/>
            <a:ext cx="7729538" cy="1187450"/>
          </a:xfrm>
        </p:spPr>
        <p:txBody>
          <a:bodyPr/>
          <a:lstStyle/>
          <a:p>
            <a:r>
              <a:rPr lang="en-US" dirty="0"/>
              <a:t>Scopes and nested functions</a:t>
            </a:r>
          </a:p>
        </p:txBody>
      </p:sp>
      <p:pic>
        <p:nvPicPr>
          <p:cNvPr id="4" name="Picture 3">
            <a:extLst>
              <a:ext uri="{FF2B5EF4-FFF2-40B4-BE49-F238E27FC236}">
                <a16:creationId xmlns:a16="http://schemas.microsoft.com/office/drawing/2014/main" id="{E0258A3E-94FC-9D40-86C4-CDD3B4290899}"/>
              </a:ext>
            </a:extLst>
          </p:cNvPr>
          <p:cNvPicPr>
            <a:picLocks noChangeAspect="1"/>
          </p:cNvPicPr>
          <p:nvPr/>
        </p:nvPicPr>
        <p:blipFill>
          <a:blip r:embed="rId2"/>
          <a:stretch>
            <a:fillRect/>
          </a:stretch>
        </p:blipFill>
        <p:spPr>
          <a:xfrm>
            <a:off x="179412" y="932347"/>
            <a:ext cx="2647021" cy="1566604"/>
          </a:xfrm>
          <a:prstGeom prst="rect">
            <a:avLst/>
          </a:prstGeom>
          <a:ln>
            <a:solidFill>
              <a:schemeClr val="accent1"/>
            </a:solidFill>
          </a:ln>
        </p:spPr>
      </p:pic>
      <p:sp>
        <p:nvSpPr>
          <p:cNvPr id="5" name="Oval 4">
            <a:extLst>
              <a:ext uri="{FF2B5EF4-FFF2-40B4-BE49-F238E27FC236}">
                <a16:creationId xmlns:a16="http://schemas.microsoft.com/office/drawing/2014/main" id="{41FA612C-584C-664C-A691-3BD797AC5518}"/>
              </a:ext>
            </a:extLst>
          </p:cNvPr>
          <p:cNvSpPr/>
          <p:nvPr/>
        </p:nvSpPr>
        <p:spPr>
          <a:xfrm>
            <a:off x="1332688" y="2009544"/>
            <a:ext cx="204281" cy="183077"/>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6" name="Oval 5">
            <a:extLst>
              <a:ext uri="{FF2B5EF4-FFF2-40B4-BE49-F238E27FC236}">
                <a16:creationId xmlns:a16="http://schemas.microsoft.com/office/drawing/2014/main" id="{322BD852-F967-9C46-9083-8A9ACB7B6C44}"/>
              </a:ext>
            </a:extLst>
          </p:cNvPr>
          <p:cNvSpPr/>
          <p:nvPr/>
        </p:nvSpPr>
        <p:spPr>
          <a:xfrm>
            <a:off x="2968019" y="928937"/>
            <a:ext cx="204281" cy="183077"/>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7" name="TextBox 6">
            <a:extLst>
              <a:ext uri="{FF2B5EF4-FFF2-40B4-BE49-F238E27FC236}">
                <a16:creationId xmlns:a16="http://schemas.microsoft.com/office/drawing/2014/main" id="{67BCB0D2-03A2-224D-B1FA-E7FC1431E7B9}"/>
              </a:ext>
            </a:extLst>
          </p:cNvPr>
          <p:cNvSpPr txBox="1"/>
          <p:nvPr/>
        </p:nvSpPr>
        <p:spPr>
          <a:xfrm>
            <a:off x="3181476" y="881181"/>
            <a:ext cx="2970179" cy="646331"/>
          </a:xfrm>
          <a:prstGeom prst="rect">
            <a:avLst/>
          </a:prstGeom>
          <a:noFill/>
        </p:spPr>
        <p:txBody>
          <a:bodyPr wrap="square" rtlCol="0">
            <a:spAutoFit/>
          </a:bodyPr>
          <a:lstStyle/>
          <a:p>
            <a:r>
              <a:rPr lang="en-US" sz="1200" dirty="0"/>
              <a:t>F  is assigned to the call of the outer function (maker) with the argument of 2 representing parameter N</a:t>
            </a:r>
          </a:p>
        </p:txBody>
      </p:sp>
      <p:sp>
        <p:nvSpPr>
          <p:cNvPr id="8" name="Oval 7">
            <a:extLst>
              <a:ext uri="{FF2B5EF4-FFF2-40B4-BE49-F238E27FC236}">
                <a16:creationId xmlns:a16="http://schemas.microsoft.com/office/drawing/2014/main" id="{A181B767-802C-194C-BB75-E2598D8CB15F}"/>
              </a:ext>
            </a:extLst>
          </p:cNvPr>
          <p:cNvSpPr/>
          <p:nvPr/>
        </p:nvSpPr>
        <p:spPr>
          <a:xfrm>
            <a:off x="1269457" y="2254247"/>
            <a:ext cx="204281" cy="183077"/>
          </a:xfrm>
          <a:prstGeom prst="ellipse">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9" name="Oval 8">
            <a:extLst>
              <a:ext uri="{FF2B5EF4-FFF2-40B4-BE49-F238E27FC236}">
                <a16:creationId xmlns:a16="http://schemas.microsoft.com/office/drawing/2014/main" id="{3330CD59-1CE1-3543-8FFF-93BF7AF5999E}"/>
              </a:ext>
            </a:extLst>
          </p:cNvPr>
          <p:cNvSpPr/>
          <p:nvPr/>
        </p:nvSpPr>
        <p:spPr>
          <a:xfrm>
            <a:off x="2968018" y="1626957"/>
            <a:ext cx="204281" cy="183077"/>
          </a:xfrm>
          <a:prstGeom prst="ellipse">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10" name="TextBox 9">
            <a:extLst>
              <a:ext uri="{FF2B5EF4-FFF2-40B4-BE49-F238E27FC236}">
                <a16:creationId xmlns:a16="http://schemas.microsoft.com/office/drawing/2014/main" id="{C6B4FCFB-D9C3-F741-8C85-D865741838D1}"/>
              </a:ext>
            </a:extLst>
          </p:cNvPr>
          <p:cNvSpPr txBox="1"/>
          <p:nvPr/>
        </p:nvSpPr>
        <p:spPr>
          <a:xfrm>
            <a:off x="3172300" y="1579201"/>
            <a:ext cx="2902085" cy="1384995"/>
          </a:xfrm>
          <a:prstGeom prst="rect">
            <a:avLst/>
          </a:prstGeom>
          <a:noFill/>
        </p:spPr>
        <p:txBody>
          <a:bodyPr wrap="square" rtlCol="0">
            <a:spAutoFit/>
          </a:bodyPr>
          <a:lstStyle/>
          <a:p>
            <a:r>
              <a:rPr lang="en-US" sz="1200" dirty="0"/>
              <a:t>Then f (which equals maker(2)) is passed the value of 3 for variable X </a:t>
            </a:r>
          </a:p>
          <a:p>
            <a:endParaRPr lang="en-US" sz="1200" dirty="0"/>
          </a:p>
          <a:p>
            <a:r>
              <a:rPr lang="en-US" sz="1200" dirty="0"/>
              <a:t>So now maker is able to return action with a value of 3</a:t>
            </a:r>
          </a:p>
          <a:p>
            <a:r>
              <a:rPr lang="en-US" sz="1200" dirty="0"/>
              <a:t>So we have maker(2(action3)) for 3 ** 2 = 9 ( i.e. 3 * 3 )</a:t>
            </a:r>
          </a:p>
        </p:txBody>
      </p:sp>
      <p:sp>
        <p:nvSpPr>
          <p:cNvPr id="11" name="TextBox 10">
            <a:extLst>
              <a:ext uri="{FF2B5EF4-FFF2-40B4-BE49-F238E27FC236}">
                <a16:creationId xmlns:a16="http://schemas.microsoft.com/office/drawing/2014/main" id="{F5C9C4B3-BE3D-A046-8684-993C31275B7A}"/>
              </a:ext>
            </a:extLst>
          </p:cNvPr>
          <p:cNvSpPr txBox="1"/>
          <p:nvPr/>
        </p:nvSpPr>
        <p:spPr>
          <a:xfrm>
            <a:off x="179412" y="3128650"/>
            <a:ext cx="6527261"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Function action() remembers the integer 2 (</a:t>
            </a:r>
            <a:r>
              <a:rPr lang="en-US" sz="1200" i="1" dirty="0"/>
              <a:t>variable N from function maker() </a:t>
            </a:r>
            <a:r>
              <a:rPr lang="en-US" sz="1200" dirty="0"/>
              <a:t>), even though maker has returned and exited, by the time action is called.</a:t>
            </a:r>
          </a:p>
          <a:p>
            <a:pPr marL="171450" indent="-171450">
              <a:buFont typeface="Arial" panose="020B0604020202020204" pitchFamily="34" charset="0"/>
              <a:buChar char="•"/>
            </a:pPr>
            <a:r>
              <a:rPr lang="en-US" sz="1200" dirty="0"/>
              <a:t>Therefore N is retained as state information attached to the generated action()- which is how we get back its argument squared later when it is called.</a:t>
            </a:r>
          </a:p>
        </p:txBody>
      </p:sp>
      <p:pic>
        <p:nvPicPr>
          <p:cNvPr id="12" name="Picture 11">
            <a:extLst>
              <a:ext uri="{FF2B5EF4-FFF2-40B4-BE49-F238E27FC236}">
                <a16:creationId xmlns:a16="http://schemas.microsoft.com/office/drawing/2014/main" id="{6990A261-5827-5645-88B7-E92929791E4C}"/>
              </a:ext>
            </a:extLst>
          </p:cNvPr>
          <p:cNvPicPr>
            <a:picLocks noChangeAspect="1"/>
          </p:cNvPicPr>
          <p:nvPr/>
        </p:nvPicPr>
        <p:blipFill>
          <a:blip r:embed="rId3"/>
          <a:stretch>
            <a:fillRect/>
          </a:stretch>
        </p:blipFill>
        <p:spPr>
          <a:xfrm>
            <a:off x="6420252" y="881181"/>
            <a:ext cx="2355715" cy="1905639"/>
          </a:xfrm>
          <a:prstGeom prst="rect">
            <a:avLst/>
          </a:prstGeom>
          <a:ln>
            <a:solidFill>
              <a:schemeClr val="accent1"/>
            </a:solidFill>
          </a:ln>
        </p:spPr>
      </p:pic>
      <p:sp>
        <p:nvSpPr>
          <p:cNvPr id="13" name="TextBox 12">
            <a:extLst>
              <a:ext uri="{FF2B5EF4-FFF2-40B4-BE49-F238E27FC236}">
                <a16:creationId xmlns:a16="http://schemas.microsoft.com/office/drawing/2014/main" id="{59DB9322-EFA7-8948-9AA5-E323CEA843EE}"/>
              </a:ext>
            </a:extLst>
          </p:cNvPr>
          <p:cNvSpPr txBox="1"/>
          <p:nvPr/>
        </p:nvSpPr>
        <p:spPr>
          <a:xfrm>
            <a:off x="9041723" y="860468"/>
            <a:ext cx="2970179" cy="2477601"/>
          </a:xfrm>
          <a:prstGeom prst="rect">
            <a:avLst/>
          </a:prstGeom>
          <a:noFill/>
        </p:spPr>
        <p:txBody>
          <a:bodyPr wrap="square" rtlCol="0">
            <a:spAutoFit/>
          </a:bodyPr>
          <a:lstStyle/>
          <a:p>
            <a:pPr marL="171450" indent="-171450">
              <a:buFont typeface="Arial" panose="020B0604020202020204" pitchFamily="34" charset="0"/>
              <a:buChar char="•"/>
            </a:pPr>
            <a:r>
              <a:rPr lang="en-US" sz="1200" dirty="0"/>
              <a:t>And in this example we assign </a:t>
            </a:r>
            <a:r>
              <a:rPr lang="en-US" sz="1200" b="1" i="1" dirty="0">
                <a:solidFill>
                  <a:srgbClr val="0432FF"/>
                </a:solidFill>
              </a:rPr>
              <a:t>NEW</a:t>
            </a:r>
            <a:r>
              <a:rPr lang="en-US" sz="1200" dirty="0"/>
              <a:t> values for both N and X and it works just as the previous example works</a:t>
            </a:r>
          </a:p>
          <a:p>
            <a:pPr marL="171450" indent="-171450">
              <a:buFont typeface="Arial" panose="020B0604020202020204" pitchFamily="34" charset="0"/>
              <a:buChar char="•"/>
            </a:pPr>
            <a:r>
              <a:rPr lang="en-US" sz="1200" dirty="0"/>
              <a:t>But still the original values of 2 and 3 from before, also still work</a:t>
            </a:r>
          </a:p>
          <a:p>
            <a:pPr marL="171450" indent="-171450">
              <a:buFont typeface="Arial" panose="020B0604020202020204" pitchFamily="34" charset="0"/>
              <a:buChar char="•"/>
            </a:pPr>
            <a:endParaRPr lang="en-US" sz="1200" dirty="0"/>
          </a:p>
          <a:p>
            <a:r>
              <a:rPr lang="en-US" sz="1200" u="sng" dirty="0"/>
              <a:t>THIS WORKS BECAUSE:</a:t>
            </a:r>
          </a:p>
          <a:p>
            <a:pPr marL="171450" indent="-171450">
              <a:buFont typeface="Arial" panose="020B0604020202020204" pitchFamily="34" charset="0"/>
              <a:buChar char="•"/>
            </a:pPr>
            <a:r>
              <a:rPr lang="en-US" sz="1200" dirty="0"/>
              <a:t>Each call to a function factory gets its own set of state information</a:t>
            </a:r>
          </a:p>
          <a:p>
            <a:pPr marL="171450" indent="-171450">
              <a:buFont typeface="Arial" panose="020B0604020202020204" pitchFamily="34" charset="0"/>
              <a:buChar char="•"/>
            </a:pPr>
            <a:r>
              <a:rPr lang="en-US" sz="1200" dirty="0"/>
              <a:t>Enclosing scopes are often employed by the lambda function-generated expressions</a:t>
            </a:r>
            <a:r>
              <a:rPr lang="en-US" sz="1100" dirty="0"/>
              <a:t>.</a:t>
            </a:r>
          </a:p>
          <a:p>
            <a:endParaRPr lang="en-US" sz="1100" dirty="0"/>
          </a:p>
        </p:txBody>
      </p:sp>
      <p:pic>
        <p:nvPicPr>
          <p:cNvPr id="14" name="Picture 13">
            <a:extLst>
              <a:ext uri="{FF2B5EF4-FFF2-40B4-BE49-F238E27FC236}">
                <a16:creationId xmlns:a16="http://schemas.microsoft.com/office/drawing/2014/main" id="{674894B0-25E1-2643-BC79-4048825D048D}"/>
              </a:ext>
            </a:extLst>
          </p:cNvPr>
          <p:cNvPicPr>
            <a:picLocks noChangeAspect="1"/>
          </p:cNvPicPr>
          <p:nvPr/>
        </p:nvPicPr>
        <p:blipFill>
          <a:blip r:embed="rId4"/>
          <a:stretch>
            <a:fillRect/>
          </a:stretch>
        </p:blipFill>
        <p:spPr>
          <a:xfrm>
            <a:off x="7723815" y="3782603"/>
            <a:ext cx="2802998" cy="1108162"/>
          </a:xfrm>
          <a:prstGeom prst="rect">
            <a:avLst/>
          </a:prstGeom>
          <a:ln>
            <a:solidFill>
              <a:schemeClr val="accent1"/>
            </a:solidFill>
          </a:ln>
        </p:spPr>
      </p:pic>
      <p:cxnSp>
        <p:nvCxnSpPr>
          <p:cNvPr id="16" name="Straight Arrow Connector 15">
            <a:extLst>
              <a:ext uri="{FF2B5EF4-FFF2-40B4-BE49-F238E27FC236}">
                <a16:creationId xmlns:a16="http://schemas.microsoft.com/office/drawing/2014/main" id="{61490849-D982-9A49-B405-2E61E7492933}"/>
              </a:ext>
            </a:extLst>
          </p:cNvPr>
          <p:cNvCxnSpPr>
            <a:cxnSpLocks/>
            <a:endCxn id="14" idx="0"/>
          </p:cNvCxnSpPr>
          <p:nvPr/>
        </p:nvCxnSpPr>
        <p:spPr>
          <a:xfrm flipH="1">
            <a:off x="9125314" y="2964196"/>
            <a:ext cx="1263826" cy="818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9DC02-3711-FD4B-888D-92F7BC71B241}"/>
              </a:ext>
            </a:extLst>
          </p:cNvPr>
          <p:cNvSpPr txBox="1"/>
          <p:nvPr/>
        </p:nvSpPr>
        <p:spPr>
          <a:xfrm>
            <a:off x="194001" y="4398322"/>
            <a:ext cx="4975160" cy="984885"/>
          </a:xfrm>
          <a:prstGeom prst="rect">
            <a:avLst/>
          </a:prstGeom>
          <a:noFill/>
          <a:ln>
            <a:solidFill>
              <a:schemeClr val="accent1"/>
            </a:solidFill>
          </a:ln>
        </p:spPr>
        <p:txBody>
          <a:bodyPr wrap="square" rtlCol="0">
            <a:spAutoFit/>
          </a:bodyPr>
          <a:lstStyle/>
          <a:p>
            <a:r>
              <a:rPr lang="en-US" sz="1400" dirty="0"/>
              <a:t>Closure (Function Factories) vs Classes</a:t>
            </a:r>
          </a:p>
          <a:p>
            <a:r>
              <a:rPr lang="en-US" sz="1100" dirty="0"/>
              <a:t>For some, classes may seem better at state retention like this, because they make their memory more explicit with attribute assignments and support additional tools that closures do not.</a:t>
            </a:r>
          </a:p>
          <a:p>
            <a:r>
              <a:rPr lang="en-US" sz="1100" dirty="0"/>
              <a:t>Closures however, are lighter-weight if retaining state is the only goal.</a:t>
            </a:r>
          </a:p>
        </p:txBody>
      </p:sp>
      <p:sp>
        <p:nvSpPr>
          <p:cNvPr id="18" name="TextBox 17">
            <a:extLst>
              <a:ext uri="{FF2B5EF4-FFF2-40B4-BE49-F238E27FC236}">
                <a16:creationId xmlns:a16="http://schemas.microsoft.com/office/drawing/2014/main" id="{CD3B89C7-FD5F-E84A-983C-BD91F0628CD3}"/>
              </a:ext>
            </a:extLst>
          </p:cNvPr>
          <p:cNvSpPr txBox="1"/>
          <p:nvPr/>
        </p:nvSpPr>
        <p:spPr>
          <a:xfrm>
            <a:off x="8375515" y="5087566"/>
            <a:ext cx="2151298" cy="954107"/>
          </a:xfrm>
          <a:prstGeom prst="rect">
            <a:avLst/>
          </a:prstGeom>
          <a:noFill/>
        </p:spPr>
        <p:txBody>
          <a:bodyPr wrap="square" rtlCol="0">
            <a:spAutoFit/>
          </a:bodyPr>
          <a:lstStyle/>
          <a:p>
            <a:r>
              <a:rPr lang="en-US" sz="1400" dirty="0"/>
              <a:t>N = 3 and X = 4</a:t>
            </a:r>
          </a:p>
          <a:p>
            <a:endParaRPr lang="en-US" sz="1400" dirty="0"/>
          </a:p>
          <a:p>
            <a:r>
              <a:rPr lang="en-US" sz="1400" dirty="0"/>
              <a:t> so X * X * X</a:t>
            </a:r>
          </a:p>
          <a:p>
            <a:r>
              <a:rPr lang="en-US" sz="1400" dirty="0"/>
              <a:t>4 * 4 * 4 = 64</a:t>
            </a:r>
          </a:p>
        </p:txBody>
      </p:sp>
    </p:spTree>
    <p:extLst>
      <p:ext uri="{BB962C8B-B14F-4D97-AF65-F5344CB8AC3E}">
        <p14:creationId xmlns:p14="http://schemas.microsoft.com/office/powerpoint/2010/main" val="3961511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382849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CB85AB-AFB0-B741-80B2-AE3BEF739537}"/>
              </a:ext>
            </a:extLst>
          </p:cNvPr>
          <p:cNvSpPr>
            <a:spLocks noGrp="1"/>
          </p:cNvSpPr>
          <p:nvPr>
            <p:ph type="title"/>
          </p:nvPr>
        </p:nvSpPr>
        <p:spPr/>
        <p:txBody>
          <a:bodyPr/>
          <a:lstStyle/>
          <a:p>
            <a:r>
              <a:rPr lang="en-US" dirty="0"/>
              <a:t>Scopes</a:t>
            </a:r>
          </a:p>
        </p:txBody>
      </p:sp>
      <p:sp>
        <p:nvSpPr>
          <p:cNvPr id="5" name="Content Placeholder 4">
            <a:extLst>
              <a:ext uri="{FF2B5EF4-FFF2-40B4-BE49-F238E27FC236}">
                <a16:creationId xmlns:a16="http://schemas.microsoft.com/office/drawing/2014/main" id="{47502DC5-75E6-B34C-90B6-5E68B0120739}"/>
              </a:ext>
            </a:extLst>
          </p:cNvPr>
          <p:cNvSpPr>
            <a:spLocks noGrp="1"/>
          </p:cNvSpPr>
          <p:nvPr>
            <p:ph idx="1"/>
          </p:nvPr>
        </p:nvSpPr>
        <p:spPr>
          <a:xfrm>
            <a:off x="4920053" y="797669"/>
            <a:ext cx="6383315" cy="5311302"/>
          </a:xfrm>
        </p:spPr>
        <p:txBody>
          <a:bodyPr>
            <a:normAutofit fontScale="92500" lnSpcReduction="20000"/>
          </a:bodyPr>
          <a:lstStyle/>
          <a:p>
            <a:r>
              <a:rPr lang="en-US" dirty="0"/>
              <a:t>When we use a </a:t>
            </a:r>
            <a:r>
              <a:rPr lang="en-US" b="1" i="1" dirty="0"/>
              <a:t>name</a:t>
            </a:r>
            <a:r>
              <a:rPr lang="en-US" dirty="0"/>
              <a:t> in a program, Python creates, changes or looks up that name in the </a:t>
            </a:r>
            <a:r>
              <a:rPr lang="en-US" b="1" i="1" dirty="0">
                <a:solidFill>
                  <a:srgbClr val="0432FF"/>
                </a:solidFill>
              </a:rPr>
              <a:t>namespace</a:t>
            </a:r>
            <a:r>
              <a:rPr lang="en-US" dirty="0"/>
              <a:t>.   </a:t>
            </a:r>
          </a:p>
          <a:p>
            <a:r>
              <a:rPr lang="en-US" dirty="0">
                <a:solidFill>
                  <a:srgbClr val="0432FF"/>
                </a:solidFill>
              </a:rPr>
              <a:t>Namespace</a:t>
            </a:r>
            <a:r>
              <a:rPr lang="en-US" dirty="0"/>
              <a:t> is a place where names live</a:t>
            </a:r>
          </a:p>
          <a:p>
            <a:r>
              <a:rPr lang="en-US" dirty="0">
                <a:solidFill>
                  <a:srgbClr val="0432FF"/>
                </a:solidFill>
              </a:rPr>
              <a:t>Scope</a:t>
            </a:r>
            <a:r>
              <a:rPr lang="en-US" dirty="0"/>
              <a:t> refers to the namespace</a:t>
            </a:r>
          </a:p>
          <a:p>
            <a:r>
              <a:rPr lang="en-US" dirty="0"/>
              <a:t>So the location of a name’s assignment in our source code, determines the scope of the name’s visibility to our code. (</a:t>
            </a:r>
            <a:r>
              <a:rPr lang="en-US" i="1" dirty="0"/>
              <a:t>that is what parts of our code can see it</a:t>
            </a:r>
            <a:r>
              <a:rPr lang="en-US" dirty="0"/>
              <a:t>)</a:t>
            </a:r>
          </a:p>
          <a:p>
            <a:r>
              <a:rPr lang="en-US" dirty="0"/>
              <a:t>Names in Python spring into existence when they are first assigned values (and they must be assigned before they are used.)</a:t>
            </a:r>
          </a:p>
          <a:p>
            <a:r>
              <a:rPr lang="en-US" dirty="0"/>
              <a:t>Because names are not declared ahead of time, Python uses the location of the assignment of a name to associate it with (</a:t>
            </a:r>
            <a:r>
              <a:rPr lang="en-US" i="1" dirty="0"/>
              <a:t>bind it to</a:t>
            </a:r>
            <a:r>
              <a:rPr lang="en-US" dirty="0"/>
              <a:t>) a particular namespace</a:t>
            </a:r>
          </a:p>
          <a:p>
            <a:r>
              <a:rPr lang="en-US" b="1" dirty="0"/>
              <a:t>So the place where you assign a name in your source code determines the namespace it will live in and the visibility of its scope.</a:t>
            </a:r>
          </a:p>
          <a:p>
            <a:endParaRPr lang="en-US" dirty="0"/>
          </a:p>
        </p:txBody>
      </p:sp>
    </p:spTree>
    <p:extLst>
      <p:ext uri="{BB962C8B-B14F-4D97-AF65-F5344CB8AC3E}">
        <p14:creationId xmlns:p14="http://schemas.microsoft.com/office/powerpoint/2010/main" val="2154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62D4-6AA0-014D-A2EA-9FF1AF7A34C8}"/>
              </a:ext>
            </a:extLst>
          </p:cNvPr>
          <p:cNvSpPr>
            <a:spLocks noGrp="1"/>
          </p:cNvSpPr>
          <p:nvPr>
            <p:ph type="title"/>
          </p:nvPr>
        </p:nvSpPr>
        <p:spPr/>
        <p:txBody>
          <a:bodyPr/>
          <a:lstStyle/>
          <a:p>
            <a:r>
              <a:rPr lang="en-US" dirty="0"/>
              <a:t>Scope and functions</a:t>
            </a:r>
          </a:p>
        </p:txBody>
      </p:sp>
      <p:sp>
        <p:nvSpPr>
          <p:cNvPr id="3" name="Content Placeholder 2">
            <a:extLst>
              <a:ext uri="{FF2B5EF4-FFF2-40B4-BE49-F238E27FC236}">
                <a16:creationId xmlns:a16="http://schemas.microsoft.com/office/drawing/2014/main" id="{EFA09FF8-14EE-1B41-9A81-2972FBCF6F79}"/>
              </a:ext>
            </a:extLst>
          </p:cNvPr>
          <p:cNvSpPr>
            <a:spLocks noGrp="1"/>
          </p:cNvSpPr>
          <p:nvPr>
            <p:ph idx="1"/>
          </p:nvPr>
        </p:nvSpPr>
        <p:spPr/>
        <p:txBody>
          <a:bodyPr>
            <a:normAutofit/>
          </a:bodyPr>
          <a:lstStyle/>
          <a:p>
            <a:r>
              <a:rPr lang="en-US" dirty="0"/>
              <a:t>By default , all names assigned inside a function are associated with that function’s namespace and no other.</a:t>
            </a:r>
          </a:p>
          <a:p>
            <a:r>
              <a:rPr lang="en-US" dirty="0"/>
              <a:t>So if its assigned within the “</a:t>
            </a:r>
            <a:r>
              <a:rPr lang="en-US" b="1" dirty="0">
                <a:solidFill>
                  <a:srgbClr val="0432FF"/>
                </a:solidFill>
              </a:rPr>
              <a:t>def</a:t>
            </a:r>
            <a:r>
              <a:rPr lang="en-US" dirty="0"/>
              <a:t>” it can only be seen by the code within the “def”. You can’t refer to it outside the function. There will be no name collision with variables with the same names outside the function.</a:t>
            </a:r>
          </a:p>
          <a:p>
            <a:r>
              <a:rPr lang="en-US" dirty="0"/>
              <a:t>So the scope of a variable, (where it can be used) is a function of where it is assigned.</a:t>
            </a:r>
          </a:p>
          <a:p>
            <a:pPr lvl="1"/>
            <a:r>
              <a:rPr lang="en-US" dirty="0"/>
              <a:t>Variable assigned inside the def = </a:t>
            </a:r>
            <a:r>
              <a:rPr lang="en-US" dirty="0">
                <a:solidFill>
                  <a:srgbClr val="0432FF"/>
                </a:solidFill>
              </a:rPr>
              <a:t>local</a:t>
            </a:r>
          </a:p>
          <a:p>
            <a:pPr lvl="1"/>
            <a:r>
              <a:rPr lang="en-US" dirty="0"/>
              <a:t>Variable assigned to enclosing def = </a:t>
            </a:r>
            <a:r>
              <a:rPr lang="en-US" dirty="0">
                <a:solidFill>
                  <a:srgbClr val="0432FF"/>
                </a:solidFill>
              </a:rPr>
              <a:t>nonlocal</a:t>
            </a:r>
            <a:r>
              <a:rPr lang="en-US" dirty="0"/>
              <a:t> to nested functions</a:t>
            </a:r>
          </a:p>
          <a:p>
            <a:pPr lvl="1"/>
            <a:r>
              <a:rPr lang="en-US" dirty="0"/>
              <a:t>Variable assigned outside the def = </a:t>
            </a:r>
            <a:r>
              <a:rPr lang="en-US" dirty="0">
                <a:solidFill>
                  <a:srgbClr val="0432FF"/>
                </a:solidFill>
              </a:rPr>
              <a:t>global </a:t>
            </a:r>
            <a:r>
              <a:rPr lang="en-US" dirty="0"/>
              <a:t>to entire module file</a:t>
            </a:r>
          </a:p>
        </p:txBody>
      </p:sp>
    </p:spTree>
    <p:extLst>
      <p:ext uri="{BB962C8B-B14F-4D97-AF65-F5344CB8AC3E}">
        <p14:creationId xmlns:p14="http://schemas.microsoft.com/office/powerpoint/2010/main" val="266601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6F1D-A4FA-BD46-85A4-936A8F09B62F}"/>
              </a:ext>
            </a:extLst>
          </p:cNvPr>
          <p:cNvSpPr>
            <a:spLocks noGrp="1"/>
          </p:cNvSpPr>
          <p:nvPr>
            <p:ph type="title"/>
          </p:nvPr>
        </p:nvSpPr>
        <p:spPr/>
        <p:txBody>
          <a:bodyPr/>
          <a:lstStyle/>
          <a:p>
            <a:r>
              <a:rPr lang="en-US" dirty="0"/>
              <a:t>Scope and functions</a:t>
            </a:r>
          </a:p>
        </p:txBody>
      </p:sp>
      <p:sp>
        <p:nvSpPr>
          <p:cNvPr id="3" name="Content Placeholder 2">
            <a:extLst>
              <a:ext uri="{FF2B5EF4-FFF2-40B4-BE49-F238E27FC236}">
                <a16:creationId xmlns:a16="http://schemas.microsoft.com/office/drawing/2014/main" id="{75C97606-5C74-144A-9FCE-2DE32B48F820}"/>
              </a:ext>
            </a:extLst>
          </p:cNvPr>
          <p:cNvSpPr>
            <a:spLocks noGrp="1"/>
          </p:cNvSpPr>
          <p:nvPr>
            <p:ph idx="1"/>
          </p:nvPr>
        </p:nvSpPr>
        <p:spPr>
          <a:xfrm>
            <a:off x="5118447" y="803185"/>
            <a:ext cx="6281873" cy="5636525"/>
          </a:xfrm>
        </p:spPr>
        <p:txBody>
          <a:bodyPr>
            <a:normAutofit lnSpcReduction="10000"/>
          </a:bodyPr>
          <a:lstStyle/>
          <a:p>
            <a:r>
              <a:rPr lang="en-US" dirty="0"/>
              <a:t>Functions define a </a:t>
            </a:r>
            <a:r>
              <a:rPr lang="en-US" i="1" dirty="0">
                <a:solidFill>
                  <a:srgbClr val="0432FF"/>
                </a:solidFill>
              </a:rPr>
              <a:t>local scope </a:t>
            </a:r>
            <a:r>
              <a:rPr lang="en-US" dirty="0"/>
              <a:t>and modules define a </a:t>
            </a:r>
            <a:r>
              <a:rPr lang="en-US" i="1" dirty="0">
                <a:solidFill>
                  <a:srgbClr val="0432FF"/>
                </a:solidFill>
              </a:rPr>
              <a:t>global scope</a:t>
            </a:r>
          </a:p>
          <a:p>
            <a:pPr marL="571500" lvl="1" indent="-342900">
              <a:buFont typeface="+mj-lt"/>
              <a:buAutoNum type="arabicPeriod"/>
            </a:pPr>
            <a:r>
              <a:rPr lang="en-US" dirty="0"/>
              <a:t>The enclosing module is a global scope ( or namespace) assigned at the top level of the module file.</a:t>
            </a:r>
          </a:p>
          <a:p>
            <a:pPr marL="571500" lvl="1" indent="-342900">
              <a:buFont typeface="+mj-lt"/>
              <a:buAutoNum type="arabicPeriod"/>
            </a:pPr>
            <a:r>
              <a:rPr lang="en-US" dirty="0"/>
              <a:t>When you hear global think module/file. The only way to use a global name outside of the file in which it is defined is to </a:t>
            </a:r>
            <a:r>
              <a:rPr lang="en-US" b="1" i="1" dirty="0">
                <a:solidFill>
                  <a:srgbClr val="0432FF"/>
                </a:solidFill>
              </a:rPr>
              <a:t>import it.</a:t>
            </a:r>
          </a:p>
          <a:p>
            <a:pPr marL="571500" lvl="1" indent="-342900">
              <a:buFont typeface="+mj-lt"/>
              <a:buAutoNum type="arabicPeriod"/>
            </a:pPr>
            <a:r>
              <a:rPr lang="en-US" dirty="0"/>
              <a:t>Assigned names are local UNLESS declared </a:t>
            </a:r>
            <a:r>
              <a:rPr lang="en-US" dirty="0">
                <a:solidFill>
                  <a:srgbClr val="0432FF"/>
                </a:solidFill>
              </a:rPr>
              <a:t>global</a:t>
            </a:r>
            <a:r>
              <a:rPr lang="en-US" dirty="0"/>
              <a:t> or </a:t>
            </a:r>
            <a:r>
              <a:rPr lang="en-US" dirty="0">
                <a:solidFill>
                  <a:srgbClr val="0432FF"/>
                </a:solidFill>
              </a:rPr>
              <a:t>nonlocal (</a:t>
            </a:r>
            <a:r>
              <a:rPr lang="en-US" dirty="0"/>
              <a:t>through use of their keyword statement</a:t>
            </a:r>
            <a:r>
              <a:rPr lang="en-US" dirty="0">
                <a:solidFill>
                  <a:srgbClr val="0432FF"/>
                </a:solidFill>
              </a:rPr>
              <a:t>)</a:t>
            </a:r>
            <a:r>
              <a:rPr lang="en-US" dirty="0"/>
              <a:t>- if you need to assign a name that lives in an enclosing def you can do so by declaring it in a nonlocal statement.</a:t>
            </a:r>
          </a:p>
          <a:p>
            <a:pPr marL="571500" lvl="1" indent="-342900">
              <a:buFont typeface="+mj-lt"/>
              <a:buAutoNum type="arabicPeriod"/>
            </a:pPr>
            <a:r>
              <a:rPr lang="en-US" dirty="0"/>
              <a:t>Each call to a function creates a </a:t>
            </a:r>
            <a:r>
              <a:rPr lang="en-US" i="1" dirty="0"/>
              <a:t>new local scope- </a:t>
            </a:r>
            <a:r>
              <a:rPr lang="en-US" dirty="0"/>
              <a:t>that is a new </a:t>
            </a:r>
            <a:r>
              <a:rPr lang="en-US" b="1" i="1" dirty="0"/>
              <a:t>namespace</a:t>
            </a:r>
            <a:r>
              <a:rPr lang="en-US" dirty="0"/>
              <a:t> is created each time a function is called. The local scope corresponds to a function call. </a:t>
            </a:r>
            <a:r>
              <a:rPr lang="en-US" b="1" i="1" dirty="0"/>
              <a:t>So EACH ACTIVE CALL receives its own copy of the function’s local variables</a:t>
            </a:r>
            <a:r>
              <a:rPr lang="en-US" dirty="0"/>
              <a:t>.</a:t>
            </a:r>
          </a:p>
          <a:p>
            <a:pPr marL="571500" lvl="1" indent="-342900">
              <a:buFont typeface="+mj-lt"/>
              <a:buAutoNum type="arabicPeriod"/>
            </a:pPr>
            <a:r>
              <a:rPr lang="en-US" dirty="0"/>
              <a:t>If you assign a name in any way within a def, it will become local to that function by default.</a:t>
            </a:r>
          </a:p>
        </p:txBody>
      </p:sp>
    </p:spTree>
    <p:extLst>
      <p:ext uri="{BB962C8B-B14F-4D97-AF65-F5344CB8AC3E}">
        <p14:creationId xmlns:p14="http://schemas.microsoft.com/office/powerpoint/2010/main" val="78998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6BEA-850F-5D43-B9E1-4FFA62E4DC1B}"/>
              </a:ext>
            </a:extLst>
          </p:cNvPr>
          <p:cNvSpPr>
            <a:spLocks noGrp="1"/>
          </p:cNvSpPr>
          <p:nvPr>
            <p:ph type="title"/>
          </p:nvPr>
        </p:nvSpPr>
        <p:spPr/>
        <p:txBody>
          <a:bodyPr/>
          <a:lstStyle/>
          <a:p>
            <a:r>
              <a:rPr lang="en-US" dirty="0"/>
              <a:t>Name Resolution- the</a:t>
            </a:r>
            <a:r>
              <a:rPr lang="en-US" i="1" dirty="0"/>
              <a:t> “LEGB” </a:t>
            </a:r>
            <a:r>
              <a:rPr lang="en-US" dirty="0"/>
              <a:t>rule</a:t>
            </a:r>
          </a:p>
        </p:txBody>
      </p:sp>
      <p:sp>
        <p:nvSpPr>
          <p:cNvPr id="3" name="Content Placeholder 2">
            <a:extLst>
              <a:ext uri="{FF2B5EF4-FFF2-40B4-BE49-F238E27FC236}">
                <a16:creationId xmlns:a16="http://schemas.microsoft.com/office/drawing/2014/main" id="{C44A8135-8005-8945-878C-D06BD307760C}"/>
              </a:ext>
            </a:extLst>
          </p:cNvPr>
          <p:cNvSpPr>
            <a:spLocks noGrp="1"/>
          </p:cNvSpPr>
          <p:nvPr>
            <p:ph idx="1"/>
          </p:nvPr>
        </p:nvSpPr>
        <p:spPr/>
        <p:txBody>
          <a:bodyPr>
            <a:normAutofit fontScale="92500" lnSpcReduction="20000"/>
          </a:bodyPr>
          <a:lstStyle/>
          <a:p>
            <a:r>
              <a:rPr lang="en-US" dirty="0"/>
              <a:t>When you use an unqualified name inside a function, Python searches up to four scopes </a:t>
            </a:r>
            <a:r>
              <a:rPr lang="en-US" i="1" dirty="0"/>
              <a:t>in this order:</a:t>
            </a:r>
          </a:p>
          <a:p>
            <a:pPr marL="571500" lvl="1" indent="-342900">
              <a:buFont typeface="+mj-lt"/>
              <a:buAutoNum type="arabicPeriod"/>
            </a:pPr>
            <a:r>
              <a:rPr lang="en-US" b="1" dirty="0"/>
              <a:t>L</a:t>
            </a:r>
            <a:r>
              <a:rPr lang="en-US" dirty="0"/>
              <a:t> - Local</a:t>
            </a:r>
          </a:p>
          <a:p>
            <a:pPr marL="571500" lvl="1" indent="-342900">
              <a:buFont typeface="+mj-lt"/>
              <a:buAutoNum type="arabicPeriod"/>
            </a:pPr>
            <a:r>
              <a:rPr lang="en-US" b="1" dirty="0"/>
              <a:t>E</a:t>
            </a:r>
            <a:r>
              <a:rPr lang="en-US" dirty="0"/>
              <a:t> - the local scopes of any enclosing </a:t>
            </a:r>
            <a:r>
              <a:rPr lang="en-US" dirty="0" err="1"/>
              <a:t>defs</a:t>
            </a:r>
            <a:r>
              <a:rPr lang="en-US" dirty="0"/>
              <a:t> (nested functions)</a:t>
            </a:r>
          </a:p>
          <a:p>
            <a:pPr marL="571500" lvl="1" indent="-342900">
              <a:buFont typeface="+mj-lt"/>
              <a:buAutoNum type="arabicPeriod"/>
            </a:pPr>
            <a:r>
              <a:rPr lang="en-US" b="1" dirty="0"/>
              <a:t>G</a:t>
            </a:r>
            <a:r>
              <a:rPr lang="en-US" dirty="0"/>
              <a:t> - Global</a:t>
            </a:r>
          </a:p>
          <a:p>
            <a:pPr marL="571500" lvl="1" indent="-342900">
              <a:buFont typeface="+mj-lt"/>
              <a:buAutoNum type="arabicPeriod"/>
            </a:pPr>
            <a:r>
              <a:rPr lang="en-US" b="1" dirty="0"/>
              <a:t>B</a:t>
            </a:r>
            <a:r>
              <a:rPr lang="en-US" dirty="0"/>
              <a:t> - Built-in</a:t>
            </a:r>
          </a:p>
          <a:p>
            <a:r>
              <a:rPr lang="en-US" dirty="0"/>
              <a:t>It stops the first place the name is found- </a:t>
            </a:r>
            <a:r>
              <a:rPr lang="en-US" b="1" i="1" dirty="0"/>
              <a:t>The first occurrence wins!!</a:t>
            </a:r>
          </a:p>
          <a:p>
            <a:r>
              <a:rPr lang="en-US" dirty="0"/>
              <a:t>When you assign a name in a function, Python always creates or changes the name in the local scope (unless it is declared global or nonlocal in that function)</a:t>
            </a:r>
          </a:p>
          <a:p>
            <a:r>
              <a:rPr lang="en-US" dirty="0"/>
              <a:t>When you assign a name outside any function, the local scope is the same as the global scope - aka </a:t>
            </a:r>
            <a:r>
              <a:rPr lang="en-US" i="1" dirty="0"/>
              <a:t>the module’s namespace.</a:t>
            </a:r>
          </a:p>
          <a:p>
            <a:r>
              <a:rPr lang="en-US" dirty="0">
                <a:solidFill>
                  <a:srgbClr val="0432FF"/>
                </a:solidFill>
              </a:rPr>
              <a:t>For Comprehension variables, </a:t>
            </a:r>
            <a:r>
              <a:rPr lang="en-US" dirty="0"/>
              <a:t>(i.e. list, </a:t>
            </a:r>
            <a:r>
              <a:rPr lang="en-US" dirty="0" err="1"/>
              <a:t>dict</a:t>
            </a:r>
            <a:r>
              <a:rPr lang="en-US" dirty="0"/>
              <a:t>, set, generator)[“x or x in </a:t>
            </a:r>
            <a:r>
              <a:rPr lang="en-US" dirty="0" err="1"/>
              <a:t>i</a:t>
            </a:r>
            <a:r>
              <a:rPr lang="en-US" dirty="0"/>
              <a:t>]”, </a:t>
            </a:r>
            <a:r>
              <a:rPr lang="en-US" i="1" dirty="0"/>
              <a:t>all are local to the expression itself</a:t>
            </a:r>
            <a:r>
              <a:rPr lang="en-US" dirty="0"/>
              <a:t>.</a:t>
            </a:r>
          </a:p>
        </p:txBody>
      </p:sp>
    </p:spTree>
    <p:extLst>
      <p:ext uri="{BB962C8B-B14F-4D97-AF65-F5344CB8AC3E}">
        <p14:creationId xmlns:p14="http://schemas.microsoft.com/office/powerpoint/2010/main" val="205480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EC4F-7CC6-8A40-A0B9-6EDB0BC066F2}"/>
              </a:ext>
            </a:extLst>
          </p:cNvPr>
          <p:cNvSpPr>
            <a:spLocks noGrp="1"/>
          </p:cNvSpPr>
          <p:nvPr>
            <p:ph type="title"/>
          </p:nvPr>
        </p:nvSpPr>
        <p:spPr/>
        <p:txBody>
          <a:bodyPr/>
          <a:lstStyle/>
          <a:p>
            <a:r>
              <a:rPr lang="en-US" dirty="0"/>
              <a:t>Scope examples</a:t>
            </a:r>
          </a:p>
        </p:txBody>
      </p:sp>
      <p:pic>
        <p:nvPicPr>
          <p:cNvPr id="4" name="Content Placeholder 3">
            <a:extLst>
              <a:ext uri="{FF2B5EF4-FFF2-40B4-BE49-F238E27FC236}">
                <a16:creationId xmlns:a16="http://schemas.microsoft.com/office/drawing/2014/main" id="{44C8E807-AC4D-C64B-A631-AFB0979DB619}"/>
              </a:ext>
            </a:extLst>
          </p:cNvPr>
          <p:cNvPicPr>
            <a:picLocks noGrp="1" noChangeAspect="1"/>
          </p:cNvPicPr>
          <p:nvPr>
            <p:ph idx="1"/>
          </p:nvPr>
        </p:nvPicPr>
        <p:blipFill>
          <a:blip r:embed="rId2"/>
          <a:stretch>
            <a:fillRect/>
          </a:stretch>
        </p:blipFill>
        <p:spPr>
          <a:xfrm>
            <a:off x="5178616" y="823642"/>
            <a:ext cx="5994400" cy="1828800"/>
          </a:xfrm>
          <a:prstGeom prst="rect">
            <a:avLst/>
          </a:prstGeom>
          <a:ln>
            <a:solidFill>
              <a:schemeClr val="accent1"/>
            </a:solidFill>
          </a:ln>
        </p:spPr>
      </p:pic>
      <p:sp>
        <p:nvSpPr>
          <p:cNvPr id="5" name="TextBox 4">
            <a:extLst>
              <a:ext uri="{FF2B5EF4-FFF2-40B4-BE49-F238E27FC236}">
                <a16:creationId xmlns:a16="http://schemas.microsoft.com/office/drawing/2014/main" id="{25671D41-CB39-6B4A-AF00-5074F64A6B59}"/>
              </a:ext>
            </a:extLst>
          </p:cNvPr>
          <p:cNvSpPr txBox="1"/>
          <p:nvPr/>
        </p:nvSpPr>
        <p:spPr>
          <a:xfrm>
            <a:off x="5411387" y="3420729"/>
            <a:ext cx="5541957" cy="2800767"/>
          </a:xfrm>
          <a:prstGeom prst="rect">
            <a:avLst/>
          </a:prstGeom>
          <a:noFill/>
        </p:spPr>
        <p:txBody>
          <a:bodyPr wrap="square" rtlCol="0">
            <a:spAutoFit/>
          </a:bodyPr>
          <a:lstStyle/>
          <a:p>
            <a:r>
              <a:rPr lang="en-US" sz="1600" u="sng" dirty="0"/>
              <a:t>NOTE:  </a:t>
            </a:r>
            <a:r>
              <a:rPr lang="en-US" sz="1600" b="1" i="1" dirty="0" err="1"/>
              <a:t>func</a:t>
            </a:r>
            <a:r>
              <a:rPr lang="en-US" sz="1600" dirty="0"/>
              <a:t> is global because the def statement assigns a function object to the name  </a:t>
            </a:r>
            <a:r>
              <a:rPr lang="en-US" sz="1600" b="1" i="1" dirty="0" err="1"/>
              <a:t>func</a:t>
            </a:r>
            <a:r>
              <a:rPr lang="en-US" sz="1600" dirty="0"/>
              <a:t> at the top level of the module</a:t>
            </a:r>
          </a:p>
          <a:p>
            <a:endParaRPr lang="en-US" sz="1600" dirty="0"/>
          </a:p>
          <a:p>
            <a:pPr marL="171450" indent="-171450">
              <a:buFont typeface="Arial" panose="020B0604020202020204" pitchFamily="34" charset="0"/>
              <a:buChar char="•"/>
            </a:pPr>
            <a:r>
              <a:rPr lang="en-US" sz="1600" dirty="0"/>
              <a:t>Y and Z are local and exist only while the function runs.</a:t>
            </a:r>
          </a:p>
          <a:p>
            <a:pPr marL="171450" indent="-171450">
              <a:buFont typeface="Arial" panose="020B0604020202020204" pitchFamily="34" charset="0"/>
              <a:buChar char="•"/>
            </a:pPr>
            <a:r>
              <a:rPr lang="en-US" sz="1600" dirty="0"/>
              <a:t>The name-segregation scheme is in place- because local variables serve as temp names that you need only when the function is running. They are removed from memory when the function call exits and the objects they reference may be garbage collected if not referenced elsewhere.</a:t>
            </a:r>
          </a:p>
        </p:txBody>
      </p:sp>
    </p:spTree>
    <p:extLst>
      <p:ext uri="{BB962C8B-B14F-4D97-AF65-F5344CB8AC3E}">
        <p14:creationId xmlns:p14="http://schemas.microsoft.com/office/powerpoint/2010/main" val="387969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0679-CC88-1B49-8000-E4D6D5422533}"/>
              </a:ext>
            </a:extLst>
          </p:cNvPr>
          <p:cNvSpPr>
            <a:spLocks noGrp="1"/>
          </p:cNvSpPr>
          <p:nvPr>
            <p:ph type="title" idx="4294967295"/>
          </p:nvPr>
        </p:nvSpPr>
        <p:spPr>
          <a:xfrm>
            <a:off x="1546698" y="247072"/>
            <a:ext cx="7986408" cy="784765"/>
          </a:xfrm>
        </p:spPr>
        <p:txBody>
          <a:bodyPr>
            <a:normAutofit fontScale="90000"/>
          </a:bodyPr>
          <a:lstStyle/>
          <a:p>
            <a:r>
              <a:rPr lang="en-US" dirty="0"/>
              <a:t>Built-in functions scope</a:t>
            </a:r>
          </a:p>
        </p:txBody>
      </p:sp>
      <p:sp>
        <p:nvSpPr>
          <p:cNvPr id="3" name="Content Placeholder 2">
            <a:extLst>
              <a:ext uri="{FF2B5EF4-FFF2-40B4-BE49-F238E27FC236}">
                <a16:creationId xmlns:a16="http://schemas.microsoft.com/office/drawing/2014/main" id="{815A1AA0-06F9-A844-9C73-C1079C21B844}"/>
              </a:ext>
            </a:extLst>
          </p:cNvPr>
          <p:cNvSpPr>
            <a:spLocks noGrp="1"/>
          </p:cNvSpPr>
          <p:nvPr>
            <p:ph idx="4294967295"/>
          </p:nvPr>
        </p:nvSpPr>
        <p:spPr>
          <a:xfrm>
            <a:off x="330740" y="1174069"/>
            <a:ext cx="10749064" cy="649288"/>
          </a:xfrm>
        </p:spPr>
        <p:txBody>
          <a:bodyPr>
            <a:normAutofit/>
          </a:bodyPr>
          <a:lstStyle/>
          <a:p>
            <a:r>
              <a:rPr lang="en-US" dirty="0"/>
              <a:t>The built-in scope  is just a module called </a:t>
            </a:r>
            <a:r>
              <a:rPr lang="en-US" b="1" dirty="0" err="1">
                <a:solidFill>
                  <a:srgbClr val="0432FF"/>
                </a:solidFill>
              </a:rPr>
              <a:t>builtins</a:t>
            </a:r>
            <a:r>
              <a:rPr lang="en-US" dirty="0"/>
              <a:t>. You need to import it to query it.</a:t>
            </a:r>
          </a:p>
        </p:txBody>
      </p:sp>
      <p:pic>
        <p:nvPicPr>
          <p:cNvPr id="4" name="Picture 3">
            <a:extLst>
              <a:ext uri="{FF2B5EF4-FFF2-40B4-BE49-F238E27FC236}">
                <a16:creationId xmlns:a16="http://schemas.microsoft.com/office/drawing/2014/main" id="{29D5E4C3-1989-D145-A3E3-7A725E3DA88B}"/>
              </a:ext>
            </a:extLst>
          </p:cNvPr>
          <p:cNvPicPr>
            <a:picLocks noChangeAspect="1"/>
          </p:cNvPicPr>
          <p:nvPr/>
        </p:nvPicPr>
        <p:blipFill>
          <a:blip r:embed="rId2"/>
          <a:stretch>
            <a:fillRect/>
          </a:stretch>
        </p:blipFill>
        <p:spPr>
          <a:xfrm>
            <a:off x="729574" y="2174745"/>
            <a:ext cx="10197830" cy="2672607"/>
          </a:xfrm>
          <a:prstGeom prst="rect">
            <a:avLst/>
          </a:prstGeom>
          <a:ln>
            <a:solidFill>
              <a:schemeClr val="accent1"/>
            </a:solidFill>
          </a:ln>
        </p:spPr>
      </p:pic>
      <p:sp>
        <p:nvSpPr>
          <p:cNvPr id="5" name="TextBox 4">
            <a:extLst>
              <a:ext uri="{FF2B5EF4-FFF2-40B4-BE49-F238E27FC236}">
                <a16:creationId xmlns:a16="http://schemas.microsoft.com/office/drawing/2014/main" id="{4D590DAF-6EFF-9D49-B04C-9155F8274DCB}"/>
              </a:ext>
            </a:extLst>
          </p:cNvPr>
          <p:cNvSpPr txBox="1"/>
          <p:nvPr/>
        </p:nvSpPr>
        <p:spPr>
          <a:xfrm>
            <a:off x="679753" y="5453098"/>
            <a:ext cx="7033097" cy="584775"/>
          </a:xfrm>
          <a:prstGeom prst="rect">
            <a:avLst/>
          </a:prstGeom>
          <a:noFill/>
        </p:spPr>
        <p:txBody>
          <a:bodyPr wrap="square" rtlCol="0">
            <a:spAutoFit/>
          </a:bodyPr>
          <a:lstStyle/>
          <a:p>
            <a:r>
              <a:rPr lang="en-US" sz="1600" dirty="0"/>
              <a:t>The names in this list are the built in scope in Python- The first half are built-in exceptions and the 2</a:t>
            </a:r>
            <a:r>
              <a:rPr lang="en-US" sz="1600" baseline="30000" dirty="0"/>
              <a:t>nd</a:t>
            </a:r>
            <a:r>
              <a:rPr lang="en-US" sz="1600" dirty="0"/>
              <a:t> half functions</a:t>
            </a:r>
            <a:r>
              <a:rPr lang="en-US" sz="1200" dirty="0"/>
              <a:t>.</a:t>
            </a:r>
          </a:p>
        </p:txBody>
      </p:sp>
      <p:sp>
        <p:nvSpPr>
          <p:cNvPr id="6" name="TextBox 5">
            <a:extLst>
              <a:ext uri="{FF2B5EF4-FFF2-40B4-BE49-F238E27FC236}">
                <a16:creationId xmlns:a16="http://schemas.microsoft.com/office/drawing/2014/main" id="{5C622D9B-A7C7-D04E-B4A1-0D0D5106E685}"/>
              </a:ext>
            </a:extLst>
          </p:cNvPr>
          <p:cNvSpPr txBox="1"/>
          <p:nvPr/>
        </p:nvSpPr>
        <p:spPr>
          <a:xfrm>
            <a:off x="7712850" y="5530041"/>
            <a:ext cx="1801968" cy="1015663"/>
          </a:xfrm>
          <a:prstGeom prst="rect">
            <a:avLst/>
          </a:prstGeom>
          <a:noFill/>
          <a:ln>
            <a:solidFill>
              <a:schemeClr val="accent1"/>
            </a:solidFill>
          </a:ln>
        </p:spPr>
        <p:txBody>
          <a:bodyPr wrap="none" rtlCol="0">
            <a:spAutoFit/>
          </a:bodyPr>
          <a:lstStyle/>
          <a:p>
            <a:r>
              <a:rPr lang="en-US" sz="1200" dirty="0"/>
              <a:t>&lt;class '</a:t>
            </a:r>
            <a:r>
              <a:rPr lang="en-US" sz="1200" dirty="0" err="1"/>
              <a:t>dict</a:t>
            </a:r>
            <a:r>
              <a:rPr lang="en-US" sz="1200" dirty="0"/>
              <a:t>'&gt;</a:t>
            </a:r>
          </a:p>
          <a:p>
            <a:r>
              <a:rPr lang="en-US" sz="1200" dirty="0"/>
              <a:t>&gt;&gt;&gt; </a:t>
            </a:r>
            <a:r>
              <a:rPr lang="en-US" sz="1200" dirty="0" err="1"/>
              <a:t>builtins.sorted</a:t>
            </a:r>
            <a:endParaRPr lang="en-US" sz="1200" dirty="0"/>
          </a:p>
          <a:p>
            <a:r>
              <a:rPr lang="en-US" sz="1200" dirty="0"/>
              <a:t>&lt;built-in function sorted&gt;</a:t>
            </a:r>
          </a:p>
          <a:p>
            <a:r>
              <a:rPr lang="en-US" sz="1200" dirty="0"/>
              <a:t> &gt;&gt;&gt; </a:t>
            </a:r>
            <a:r>
              <a:rPr lang="en-US" sz="1200" dirty="0" err="1"/>
              <a:t>builtins.open</a:t>
            </a:r>
            <a:endParaRPr lang="en-US" sz="1200" dirty="0"/>
          </a:p>
          <a:p>
            <a:r>
              <a:rPr lang="en-US" sz="1200" dirty="0"/>
              <a:t>&lt;built-in function open&gt;</a:t>
            </a:r>
          </a:p>
        </p:txBody>
      </p:sp>
      <p:pic>
        <p:nvPicPr>
          <p:cNvPr id="7" name="Picture 6">
            <a:extLst>
              <a:ext uri="{FF2B5EF4-FFF2-40B4-BE49-F238E27FC236}">
                <a16:creationId xmlns:a16="http://schemas.microsoft.com/office/drawing/2014/main" id="{CD0A186F-3703-364B-9174-9F5720FBE6DB}"/>
              </a:ext>
            </a:extLst>
          </p:cNvPr>
          <p:cNvPicPr>
            <a:picLocks noChangeAspect="1"/>
          </p:cNvPicPr>
          <p:nvPr/>
        </p:nvPicPr>
        <p:blipFill>
          <a:blip r:embed="rId3"/>
          <a:stretch>
            <a:fillRect/>
          </a:stretch>
        </p:blipFill>
        <p:spPr>
          <a:xfrm>
            <a:off x="9708203" y="5516752"/>
            <a:ext cx="1566423" cy="660540"/>
          </a:xfrm>
          <a:prstGeom prst="rect">
            <a:avLst/>
          </a:prstGeom>
          <a:ln>
            <a:solidFill>
              <a:srgbClr val="C00000"/>
            </a:solidFill>
          </a:ln>
        </p:spPr>
      </p:pic>
    </p:spTree>
    <p:extLst>
      <p:ext uri="{BB962C8B-B14F-4D97-AF65-F5344CB8AC3E}">
        <p14:creationId xmlns:p14="http://schemas.microsoft.com/office/powerpoint/2010/main" val="239325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D21-9EA2-224C-BA2D-66D64C997536}"/>
              </a:ext>
            </a:extLst>
          </p:cNvPr>
          <p:cNvSpPr>
            <a:spLocks noGrp="1"/>
          </p:cNvSpPr>
          <p:nvPr>
            <p:ph type="title"/>
          </p:nvPr>
        </p:nvSpPr>
        <p:spPr/>
        <p:txBody>
          <a:bodyPr/>
          <a:lstStyle/>
          <a:p>
            <a:r>
              <a:rPr lang="en-US" dirty="0"/>
              <a:t>Overriding built-ins</a:t>
            </a:r>
          </a:p>
        </p:txBody>
      </p:sp>
      <p:sp>
        <p:nvSpPr>
          <p:cNvPr id="3" name="Content Placeholder 2">
            <a:extLst>
              <a:ext uri="{FF2B5EF4-FFF2-40B4-BE49-F238E27FC236}">
                <a16:creationId xmlns:a16="http://schemas.microsoft.com/office/drawing/2014/main" id="{2A86FBE9-71E8-B34E-A927-6CAF704BD3F7}"/>
              </a:ext>
            </a:extLst>
          </p:cNvPr>
          <p:cNvSpPr>
            <a:spLocks noGrp="1"/>
          </p:cNvSpPr>
          <p:nvPr>
            <p:ph idx="1"/>
          </p:nvPr>
        </p:nvSpPr>
        <p:spPr>
          <a:xfrm>
            <a:off x="4462272" y="595237"/>
            <a:ext cx="7729728" cy="854186"/>
          </a:xfrm>
        </p:spPr>
        <p:txBody>
          <a:bodyPr/>
          <a:lstStyle/>
          <a:p>
            <a:r>
              <a:rPr lang="en-US" dirty="0"/>
              <a:t>Because of the LEGB procedure names in the local scope take precedence and may override global or built-in scope names.</a:t>
            </a:r>
          </a:p>
        </p:txBody>
      </p:sp>
      <p:sp>
        <p:nvSpPr>
          <p:cNvPr id="4" name="Rectangle 3">
            <a:extLst>
              <a:ext uri="{FF2B5EF4-FFF2-40B4-BE49-F238E27FC236}">
                <a16:creationId xmlns:a16="http://schemas.microsoft.com/office/drawing/2014/main" id="{131D68B3-A3B6-1040-B4FB-0508A0C5FB64}"/>
              </a:ext>
            </a:extLst>
          </p:cNvPr>
          <p:cNvSpPr/>
          <p:nvPr/>
        </p:nvSpPr>
        <p:spPr>
          <a:xfrm>
            <a:off x="4935166" y="2065492"/>
            <a:ext cx="6096000" cy="923330"/>
          </a:xfrm>
          <a:prstGeom prst="rect">
            <a:avLst/>
          </a:prstGeom>
          <a:ln>
            <a:solidFill>
              <a:schemeClr val="accent1"/>
            </a:solidFill>
          </a:ln>
        </p:spPr>
        <p:txBody>
          <a:bodyPr>
            <a:spAutoFit/>
          </a:bodyPr>
          <a:lstStyle/>
          <a:p>
            <a:r>
              <a:rPr lang="en-US" dirty="0">
                <a:solidFill>
                  <a:srgbClr val="000000"/>
                </a:solidFill>
                <a:latin typeface="Menlo" panose="020B0609030804020204" pitchFamily="49" charset="0"/>
              </a:rPr>
              <a:t>&gt;&gt;&gt; def </a:t>
            </a:r>
            <a:r>
              <a:rPr lang="en-US" dirty="0" err="1">
                <a:solidFill>
                  <a:srgbClr val="000000"/>
                </a:solidFill>
                <a:latin typeface="Menlo" panose="020B0609030804020204" pitchFamily="49" charset="0"/>
              </a:rPr>
              <a:t>overrideMe</a:t>
            </a:r>
            <a:r>
              <a:rPr lang="en-US" dirty="0">
                <a:solidFill>
                  <a:srgbClr val="000000"/>
                </a:solidFill>
                <a:latin typeface="Menlo" panose="020B0609030804020204" pitchFamily="49" charset="0"/>
              </a:rPr>
              <a:t>():</a:t>
            </a:r>
          </a:p>
          <a:p>
            <a:r>
              <a:rPr lang="en-US" dirty="0">
                <a:solidFill>
                  <a:srgbClr val="000000"/>
                </a:solidFill>
                <a:latin typeface="Menlo" panose="020B0609030804020204" pitchFamily="49" charset="0"/>
              </a:rPr>
              <a:t>...     open = 'foo'</a:t>
            </a:r>
          </a:p>
          <a:p>
            <a:r>
              <a:rPr lang="en-US" dirty="0">
                <a:solidFill>
                  <a:srgbClr val="000000"/>
                </a:solidFill>
                <a:latin typeface="Menlo" panose="020B0609030804020204" pitchFamily="49" charset="0"/>
              </a:rPr>
              <a:t>...     open('</a:t>
            </a:r>
            <a:r>
              <a:rPr lang="en-US" dirty="0" err="1">
                <a:solidFill>
                  <a:srgbClr val="000000"/>
                </a:solidFill>
                <a:latin typeface="Menlo" panose="020B0609030804020204" pitchFamily="49" charset="0"/>
              </a:rPr>
              <a:t>data.txt</a:t>
            </a:r>
            <a:r>
              <a:rPr lang="en-US" dirty="0">
                <a:solidFill>
                  <a:srgbClr val="000000"/>
                </a:solidFill>
                <a:latin typeface="Menlo" panose="020B0609030804020204" pitchFamily="49" charset="0"/>
              </a:rPr>
              <a:t>')</a:t>
            </a:r>
          </a:p>
        </p:txBody>
      </p:sp>
      <p:sp>
        <p:nvSpPr>
          <p:cNvPr id="5" name="TextBox 4">
            <a:extLst>
              <a:ext uri="{FF2B5EF4-FFF2-40B4-BE49-F238E27FC236}">
                <a16:creationId xmlns:a16="http://schemas.microsoft.com/office/drawing/2014/main" id="{EC04513A-C4A7-9A4E-85D4-94E7D0B27328}"/>
              </a:ext>
            </a:extLst>
          </p:cNvPr>
          <p:cNvSpPr txBox="1"/>
          <p:nvPr/>
        </p:nvSpPr>
        <p:spPr>
          <a:xfrm>
            <a:off x="4935166" y="3720825"/>
            <a:ext cx="5560979" cy="923330"/>
          </a:xfrm>
          <a:prstGeom prst="rect">
            <a:avLst/>
          </a:prstGeom>
          <a:noFill/>
        </p:spPr>
        <p:txBody>
          <a:bodyPr wrap="square" rtlCol="0">
            <a:spAutoFit/>
          </a:bodyPr>
          <a:lstStyle/>
          <a:p>
            <a:r>
              <a:rPr lang="en-US" dirty="0"/>
              <a:t>This “open” is no longer the built-in- so it will not work to open files- because the local variable </a:t>
            </a:r>
            <a:r>
              <a:rPr lang="en-US" b="1" i="1" dirty="0"/>
              <a:t>open</a:t>
            </a:r>
            <a:r>
              <a:rPr lang="en-US" dirty="0"/>
              <a:t> hides it.</a:t>
            </a:r>
          </a:p>
        </p:txBody>
      </p:sp>
    </p:spTree>
    <p:extLst>
      <p:ext uri="{BB962C8B-B14F-4D97-AF65-F5344CB8AC3E}">
        <p14:creationId xmlns:p14="http://schemas.microsoft.com/office/powerpoint/2010/main" val="426856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CDA4-7EE4-8947-BFB7-3476AAAC022E}"/>
              </a:ext>
            </a:extLst>
          </p:cNvPr>
          <p:cNvSpPr>
            <a:spLocks noGrp="1"/>
          </p:cNvSpPr>
          <p:nvPr>
            <p:ph type="title" idx="4294967295"/>
          </p:nvPr>
        </p:nvSpPr>
        <p:spPr>
          <a:xfrm>
            <a:off x="1887165" y="193262"/>
            <a:ext cx="8531157" cy="700220"/>
          </a:xfrm>
        </p:spPr>
        <p:txBody>
          <a:bodyPr>
            <a:normAutofit fontScale="90000"/>
          </a:bodyPr>
          <a:lstStyle/>
          <a:p>
            <a:r>
              <a:rPr lang="en-US" dirty="0"/>
              <a:t>MORE SCOPE EXAMPLES</a:t>
            </a:r>
          </a:p>
        </p:txBody>
      </p:sp>
      <p:pic>
        <p:nvPicPr>
          <p:cNvPr id="4" name="Picture 3">
            <a:extLst>
              <a:ext uri="{FF2B5EF4-FFF2-40B4-BE49-F238E27FC236}">
                <a16:creationId xmlns:a16="http://schemas.microsoft.com/office/drawing/2014/main" id="{652C92AA-72E0-BA4E-8BEF-585F09B73FFC}"/>
              </a:ext>
            </a:extLst>
          </p:cNvPr>
          <p:cNvPicPr>
            <a:picLocks noChangeAspect="1"/>
          </p:cNvPicPr>
          <p:nvPr/>
        </p:nvPicPr>
        <p:blipFill>
          <a:blip r:embed="rId2"/>
          <a:stretch>
            <a:fillRect/>
          </a:stretch>
        </p:blipFill>
        <p:spPr>
          <a:xfrm>
            <a:off x="357731" y="2033686"/>
            <a:ext cx="1777865" cy="1214690"/>
          </a:xfrm>
          <a:prstGeom prst="rect">
            <a:avLst/>
          </a:prstGeom>
          <a:ln>
            <a:solidFill>
              <a:schemeClr val="accent1"/>
            </a:solidFill>
          </a:ln>
        </p:spPr>
      </p:pic>
      <p:sp>
        <p:nvSpPr>
          <p:cNvPr id="5" name="TextBox 4">
            <a:extLst>
              <a:ext uri="{FF2B5EF4-FFF2-40B4-BE49-F238E27FC236}">
                <a16:creationId xmlns:a16="http://schemas.microsoft.com/office/drawing/2014/main" id="{E6035302-FAEA-E843-9B03-B277138210D7}"/>
              </a:ext>
            </a:extLst>
          </p:cNvPr>
          <p:cNvSpPr txBox="1"/>
          <p:nvPr/>
        </p:nvSpPr>
        <p:spPr>
          <a:xfrm>
            <a:off x="2380921" y="2045445"/>
            <a:ext cx="2176672" cy="954107"/>
          </a:xfrm>
          <a:prstGeom prst="rect">
            <a:avLst/>
          </a:prstGeom>
          <a:noFill/>
        </p:spPr>
        <p:txBody>
          <a:bodyPr wrap="square" rtlCol="0">
            <a:spAutoFit/>
          </a:bodyPr>
          <a:lstStyle/>
          <a:p>
            <a:r>
              <a:rPr lang="en-US" sz="1400" dirty="0"/>
              <a:t> No value until is is set in the Global Scope during the call, so  it = 10000 when it prints</a:t>
            </a:r>
          </a:p>
        </p:txBody>
      </p:sp>
      <p:pic>
        <p:nvPicPr>
          <p:cNvPr id="6" name="Picture 5">
            <a:extLst>
              <a:ext uri="{FF2B5EF4-FFF2-40B4-BE49-F238E27FC236}">
                <a16:creationId xmlns:a16="http://schemas.microsoft.com/office/drawing/2014/main" id="{1C6616DF-CD91-8448-84E8-A01C521BABD0}"/>
              </a:ext>
            </a:extLst>
          </p:cNvPr>
          <p:cNvPicPr>
            <a:picLocks noChangeAspect="1"/>
          </p:cNvPicPr>
          <p:nvPr/>
        </p:nvPicPr>
        <p:blipFill>
          <a:blip r:embed="rId3"/>
          <a:stretch>
            <a:fillRect/>
          </a:stretch>
        </p:blipFill>
        <p:spPr>
          <a:xfrm>
            <a:off x="351099" y="3816488"/>
            <a:ext cx="1944622" cy="1314404"/>
          </a:xfrm>
          <a:prstGeom prst="rect">
            <a:avLst/>
          </a:prstGeom>
          <a:ln>
            <a:solidFill>
              <a:schemeClr val="accent1"/>
            </a:solidFill>
          </a:ln>
        </p:spPr>
      </p:pic>
      <p:sp>
        <p:nvSpPr>
          <p:cNvPr id="7" name="TextBox 6">
            <a:extLst>
              <a:ext uri="{FF2B5EF4-FFF2-40B4-BE49-F238E27FC236}">
                <a16:creationId xmlns:a16="http://schemas.microsoft.com/office/drawing/2014/main" id="{8A0FF395-C91F-1043-ABB4-3925B69AA515}"/>
              </a:ext>
            </a:extLst>
          </p:cNvPr>
          <p:cNvSpPr txBox="1"/>
          <p:nvPr/>
        </p:nvSpPr>
        <p:spPr>
          <a:xfrm>
            <a:off x="2380921" y="3750415"/>
            <a:ext cx="1894569" cy="1446550"/>
          </a:xfrm>
          <a:prstGeom prst="rect">
            <a:avLst/>
          </a:prstGeom>
          <a:noFill/>
        </p:spPr>
        <p:txBody>
          <a:bodyPr wrap="square" rtlCol="0">
            <a:spAutoFit/>
          </a:bodyPr>
          <a:lstStyle/>
          <a:p>
            <a:r>
              <a:rPr lang="en-US" dirty="0"/>
              <a:t> </a:t>
            </a:r>
            <a:r>
              <a:rPr lang="en-US" sz="1400" dirty="0"/>
              <a:t>The caller sets X to 10,000, but then when the function is called, it is overwritten by X in the local scope = 52 is printed</a:t>
            </a:r>
          </a:p>
        </p:txBody>
      </p:sp>
      <p:pic>
        <p:nvPicPr>
          <p:cNvPr id="8" name="Picture 7">
            <a:extLst>
              <a:ext uri="{FF2B5EF4-FFF2-40B4-BE49-F238E27FC236}">
                <a16:creationId xmlns:a16="http://schemas.microsoft.com/office/drawing/2014/main" id="{4D15C7DD-341B-6E4F-B90B-E77AC86B57B2}"/>
              </a:ext>
            </a:extLst>
          </p:cNvPr>
          <p:cNvPicPr>
            <a:picLocks noChangeAspect="1"/>
          </p:cNvPicPr>
          <p:nvPr/>
        </p:nvPicPr>
        <p:blipFill>
          <a:blip r:embed="rId4"/>
          <a:stretch>
            <a:fillRect/>
          </a:stretch>
        </p:blipFill>
        <p:spPr>
          <a:xfrm>
            <a:off x="4673363" y="2058058"/>
            <a:ext cx="1422637" cy="1129488"/>
          </a:xfrm>
          <a:prstGeom prst="rect">
            <a:avLst/>
          </a:prstGeom>
          <a:ln>
            <a:solidFill>
              <a:schemeClr val="accent1"/>
            </a:solidFill>
          </a:ln>
        </p:spPr>
      </p:pic>
      <p:sp>
        <p:nvSpPr>
          <p:cNvPr id="9" name="TextBox 8">
            <a:extLst>
              <a:ext uri="{FF2B5EF4-FFF2-40B4-BE49-F238E27FC236}">
                <a16:creationId xmlns:a16="http://schemas.microsoft.com/office/drawing/2014/main" id="{BD094C7C-56F4-064A-9800-24115D552284}"/>
              </a:ext>
            </a:extLst>
          </p:cNvPr>
          <p:cNvSpPr txBox="1"/>
          <p:nvPr/>
        </p:nvSpPr>
        <p:spPr>
          <a:xfrm>
            <a:off x="6211770" y="2171871"/>
            <a:ext cx="3119860" cy="307777"/>
          </a:xfrm>
          <a:prstGeom prst="rect">
            <a:avLst/>
          </a:prstGeom>
          <a:noFill/>
        </p:spPr>
        <p:txBody>
          <a:bodyPr wrap="square" rtlCol="0">
            <a:spAutoFit/>
          </a:bodyPr>
          <a:lstStyle/>
          <a:p>
            <a:r>
              <a:rPr lang="en-US" sz="1400" dirty="0"/>
              <a:t>This prints out 52</a:t>
            </a:r>
          </a:p>
        </p:txBody>
      </p:sp>
      <p:pic>
        <p:nvPicPr>
          <p:cNvPr id="10" name="Picture 9">
            <a:extLst>
              <a:ext uri="{FF2B5EF4-FFF2-40B4-BE49-F238E27FC236}">
                <a16:creationId xmlns:a16="http://schemas.microsoft.com/office/drawing/2014/main" id="{460D92AE-ACCC-2D48-844C-24673CC56422}"/>
              </a:ext>
            </a:extLst>
          </p:cNvPr>
          <p:cNvPicPr>
            <a:picLocks noChangeAspect="1"/>
          </p:cNvPicPr>
          <p:nvPr/>
        </p:nvPicPr>
        <p:blipFill>
          <a:blip r:embed="rId5"/>
          <a:stretch>
            <a:fillRect/>
          </a:stretch>
        </p:blipFill>
        <p:spPr>
          <a:xfrm>
            <a:off x="4612682" y="3829817"/>
            <a:ext cx="1424967" cy="1287748"/>
          </a:xfrm>
          <a:prstGeom prst="rect">
            <a:avLst/>
          </a:prstGeom>
          <a:ln>
            <a:solidFill>
              <a:schemeClr val="accent1"/>
            </a:solidFill>
          </a:ln>
        </p:spPr>
      </p:pic>
      <p:sp>
        <p:nvSpPr>
          <p:cNvPr id="11" name="TextBox 10">
            <a:extLst>
              <a:ext uri="{FF2B5EF4-FFF2-40B4-BE49-F238E27FC236}">
                <a16:creationId xmlns:a16="http://schemas.microsoft.com/office/drawing/2014/main" id="{495BCB1E-D212-3045-B82F-422D4D31F766}"/>
              </a:ext>
            </a:extLst>
          </p:cNvPr>
          <p:cNvSpPr txBox="1"/>
          <p:nvPr/>
        </p:nvSpPr>
        <p:spPr>
          <a:xfrm>
            <a:off x="6211770" y="3888914"/>
            <a:ext cx="1682323" cy="1169551"/>
          </a:xfrm>
          <a:prstGeom prst="rect">
            <a:avLst/>
          </a:prstGeom>
          <a:noFill/>
        </p:spPr>
        <p:txBody>
          <a:bodyPr wrap="square" rtlCol="0">
            <a:spAutoFit/>
          </a:bodyPr>
          <a:lstStyle/>
          <a:p>
            <a:r>
              <a:rPr lang="en-US" sz="1400" dirty="0"/>
              <a:t>This prints out 52</a:t>
            </a:r>
          </a:p>
          <a:p>
            <a:r>
              <a:rPr lang="en-US" sz="1400" dirty="0"/>
              <a:t> because the function is returning the value of X the local variable</a:t>
            </a:r>
          </a:p>
        </p:txBody>
      </p:sp>
      <p:pic>
        <p:nvPicPr>
          <p:cNvPr id="12" name="Picture 11">
            <a:extLst>
              <a:ext uri="{FF2B5EF4-FFF2-40B4-BE49-F238E27FC236}">
                <a16:creationId xmlns:a16="http://schemas.microsoft.com/office/drawing/2014/main" id="{E66F6BE4-B92E-7C4F-9651-81AB47D4B661}"/>
              </a:ext>
            </a:extLst>
          </p:cNvPr>
          <p:cNvPicPr>
            <a:picLocks noChangeAspect="1"/>
          </p:cNvPicPr>
          <p:nvPr/>
        </p:nvPicPr>
        <p:blipFill>
          <a:blip r:embed="rId6"/>
          <a:stretch>
            <a:fillRect/>
          </a:stretch>
        </p:blipFill>
        <p:spPr>
          <a:xfrm>
            <a:off x="8119190" y="2073129"/>
            <a:ext cx="1245647" cy="1471152"/>
          </a:xfrm>
          <a:prstGeom prst="rect">
            <a:avLst/>
          </a:prstGeom>
          <a:ln>
            <a:solidFill>
              <a:schemeClr val="accent1"/>
            </a:solidFill>
          </a:ln>
        </p:spPr>
      </p:pic>
      <p:sp>
        <p:nvSpPr>
          <p:cNvPr id="13" name="TextBox 12">
            <a:extLst>
              <a:ext uri="{FF2B5EF4-FFF2-40B4-BE49-F238E27FC236}">
                <a16:creationId xmlns:a16="http://schemas.microsoft.com/office/drawing/2014/main" id="{9F2528A1-0F93-C340-87BB-E3B7A3EBBD11}"/>
              </a:ext>
            </a:extLst>
          </p:cNvPr>
          <p:cNvSpPr txBox="1"/>
          <p:nvPr/>
        </p:nvSpPr>
        <p:spPr>
          <a:xfrm>
            <a:off x="9362339" y="1680817"/>
            <a:ext cx="2740180" cy="2677656"/>
          </a:xfrm>
          <a:prstGeom prst="rect">
            <a:avLst/>
          </a:prstGeom>
          <a:noFill/>
        </p:spPr>
        <p:txBody>
          <a:bodyPr wrap="square" rtlCol="0">
            <a:spAutoFit/>
          </a:bodyPr>
          <a:lstStyle/>
          <a:p>
            <a:r>
              <a:rPr lang="en-US" sz="1200" dirty="0"/>
              <a:t>This prints out 5 for X, why?</a:t>
            </a:r>
          </a:p>
          <a:p>
            <a:r>
              <a:rPr lang="en-US" sz="1200" dirty="0"/>
              <a:t>The name X on the outside of the function is not the same as the X within the </a:t>
            </a:r>
            <a:r>
              <a:rPr lang="en-US" sz="1200" dirty="0" err="1"/>
              <a:t>func</a:t>
            </a:r>
            <a:r>
              <a:rPr lang="en-US" sz="1200" dirty="0"/>
              <a:t>().</a:t>
            </a:r>
          </a:p>
          <a:p>
            <a:endParaRPr lang="en-US" sz="1200" dirty="0"/>
          </a:p>
          <a:p>
            <a:r>
              <a:rPr lang="en-US" sz="1200" dirty="0" err="1"/>
              <a:t>func</a:t>
            </a:r>
            <a:r>
              <a:rPr lang="en-US" sz="1200" dirty="0"/>
              <a:t>() is return 52- because that returns the value of the X object inside the function.</a:t>
            </a:r>
          </a:p>
          <a:p>
            <a:r>
              <a:rPr lang="en-US" sz="1200" dirty="0"/>
              <a:t>But print(X)- returns the value</a:t>
            </a:r>
          </a:p>
          <a:p>
            <a:r>
              <a:rPr lang="en-US" sz="1200" dirty="0"/>
              <a:t>Of the global X outside the function The only one it knows about because print is run outside the function in the global namespace- Proving they are two different X’s/</a:t>
            </a:r>
          </a:p>
        </p:txBody>
      </p:sp>
      <p:pic>
        <p:nvPicPr>
          <p:cNvPr id="14" name="Picture 13">
            <a:extLst>
              <a:ext uri="{FF2B5EF4-FFF2-40B4-BE49-F238E27FC236}">
                <a16:creationId xmlns:a16="http://schemas.microsoft.com/office/drawing/2014/main" id="{D69BB485-D0DE-1642-833B-7C4D0ECE9EC5}"/>
              </a:ext>
            </a:extLst>
          </p:cNvPr>
          <p:cNvPicPr>
            <a:picLocks noChangeAspect="1"/>
          </p:cNvPicPr>
          <p:nvPr/>
        </p:nvPicPr>
        <p:blipFill>
          <a:blip r:embed="rId7"/>
          <a:stretch>
            <a:fillRect/>
          </a:stretch>
        </p:blipFill>
        <p:spPr>
          <a:xfrm>
            <a:off x="8050276" y="3888915"/>
            <a:ext cx="1312063" cy="1568556"/>
          </a:xfrm>
          <a:prstGeom prst="rect">
            <a:avLst/>
          </a:prstGeom>
          <a:ln>
            <a:solidFill>
              <a:schemeClr val="accent1"/>
            </a:solidFill>
          </a:ln>
        </p:spPr>
      </p:pic>
      <p:sp>
        <p:nvSpPr>
          <p:cNvPr id="15" name="TextBox 14">
            <a:extLst>
              <a:ext uri="{FF2B5EF4-FFF2-40B4-BE49-F238E27FC236}">
                <a16:creationId xmlns:a16="http://schemas.microsoft.com/office/drawing/2014/main" id="{07B8BDA1-CFEB-5940-A01E-153CDD6CFA6B}"/>
              </a:ext>
            </a:extLst>
          </p:cNvPr>
          <p:cNvSpPr txBox="1"/>
          <p:nvPr/>
        </p:nvSpPr>
        <p:spPr>
          <a:xfrm>
            <a:off x="9362339" y="4530790"/>
            <a:ext cx="1682323" cy="738664"/>
          </a:xfrm>
          <a:prstGeom prst="rect">
            <a:avLst/>
          </a:prstGeom>
          <a:noFill/>
        </p:spPr>
        <p:txBody>
          <a:bodyPr wrap="square" rtlCol="0">
            <a:spAutoFit/>
          </a:bodyPr>
          <a:lstStyle/>
          <a:p>
            <a:r>
              <a:rPr lang="en-US" sz="1400" dirty="0"/>
              <a:t>This prints out 5 and then 52 as you would expect</a:t>
            </a:r>
          </a:p>
        </p:txBody>
      </p:sp>
    </p:spTree>
    <p:extLst>
      <p:ext uri="{BB962C8B-B14F-4D97-AF65-F5344CB8AC3E}">
        <p14:creationId xmlns:p14="http://schemas.microsoft.com/office/powerpoint/2010/main" val="404234450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2675</TotalTime>
  <Words>1925</Words>
  <Application>Microsoft Macintosh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 Light</vt:lpstr>
      <vt:lpstr>Menlo</vt:lpstr>
      <vt:lpstr>Rockwell</vt:lpstr>
      <vt:lpstr>Wingdings</vt:lpstr>
      <vt:lpstr>Atlas</vt:lpstr>
      <vt:lpstr>Python –  Functions Class 2  -Scopes</vt:lpstr>
      <vt:lpstr>Scopes</vt:lpstr>
      <vt:lpstr>Scope and functions</vt:lpstr>
      <vt:lpstr>Scope and functions</vt:lpstr>
      <vt:lpstr>Name Resolution- the “LEGB” rule</vt:lpstr>
      <vt:lpstr>Scope examples</vt:lpstr>
      <vt:lpstr>Built-in functions scope</vt:lpstr>
      <vt:lpstr>Overriding built-ins</vt:lpstr>
      <vt:lpstr>MORE SCOPE EXAMPLES</vt:lpstr>
      <vt:lpstr>Global statement</vt:lpstr>
      <vt:lpstr>Global statement</vt:lpstr>
      <vt:lpstr>Scopes and nested functions</vt:lpstr>
      <vt:lpstr>Scopes and nested functions</vt:lpstr>
      <vt:lpstr>Scopes and nested functions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Functions Class 1</dc:title>
  <dc:creator>Claudia Acerra</dc:creator>
  <cp:lastModifiedBy>Claudia Acerra</cp:lastModifiedBy>
  <cp:revision>18</cp:revision>
  <dcterms:created xsi:type="dcterms:W3CDTF">2019-01-13T00:19:23Z</dcterms:created>
  <dcterms:modified xsi:type="dcterms:W3CDTF">2019-01-14T20:55:00Z</dcterms:modified>
</cp:coreProperties>
</file>