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74" r:id="rId3"/>
    <p:sldId id="269" r:id="rId4"/>
    <p:sldId id="275" r:id="rId5"/>
    <p:sldId id="276" r:id="rId6"/>
    <p:sldId id="277" r:id="rId7"/>
    <p:sldId id="278" r:id="rId8"/>
    <p:sldId id="279" r:id="rId9"/>
    <p:sldId id="280"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74"/>
  </p:normalViewPr>
  <p:slideViewPr>
    <p:cSldViewPr snapToGrid="0" snapToObjects="1">
      <p:cViewPr>
        <p:scale>
          <a:sx n="140" d="100"/>
          <a:sy n="140" d="100"/>
        </p:scale>
        <p:origin x="320"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1/21/19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1/21/19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1/21/19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1/21/19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7.xml"/><Relationship Id="rId5" Type="http://schemas.openxmlformats.org/officeDocument/2006/relationships/image" Target="../media/image5.tiff"/><Relationship Id="rId4"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tiff"/><Relationship Id="rId7" Type="http://schemas.openxmlformats.org/officeDocument/2006/relationships/image" Target="../media/image13.png"/><Relationship Id="rId2" Type="http://schemas.openxmlformats.org/officeDocument/2006/relationships/image" Target="../media/image8.tiff"/><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tiff"/></Relationships>
</file>

<file path=ppt/slides/_rels/slide7.xml.rels><?xml version="1.0" encoding="UTF-8" standalone="yes"?>
<Relationships xmlns="http://schemas.openxmlformats.org/package/2006/relationships"><Relationship Id="rId3" Type="http://schemas.openxmlformats.org/officeDocument/2006/relationships/image" Target="../media/image16.tiff"/><Relationship Id="rId7" Type="http://schemas.openxmlformats.org/officeDocument/2006/relationships/image" Target="../media/image20.tiff"/><Relationship Id="rId2" Type="http://schemas.openxmlformats.org/officeDocument/2006/relationships/image" Target="../media/image15.tiff"/><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tiff"/></Relationships>
</file>

<file path=ppt/slides/_rels/slide8.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image" Target="../media/image21.tiff"/><Relationship Id="rId1" Type="http://schemas.openxmlformats.org/officeDocument/2006/relationships/slideLayout" Target="../slideLayouts/slideLayout7.xml"/><Relationship Id="rId4" Type="http://schemas.openxmlformats.org/officeDocument/2006/relationships/image" Target="../media/image23.tiff"/></Relationships>
</file>

<file path=ppt/slides/_rels/slide9.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image" Target="../media/image21.tiff"/><Relationship Id="rId1" Type="http://schemas.openxmlformats.org/officeDocument/2006/relationships/slideLayout" Target="../slideLayouts/slideLayout7.xml"/><Relationship Id="rId4" Type="http://schemas.openxmlformats.org/officeDocument/2006/relationships/image" Target="../media/image23.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9" name="Rectangle 88">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D61DBF3F-09D5-324C-B6CB-94DC5FE07478}"/>
              </a:ext>
            </a:extLst>
          </p:cNvPr>
          <p:cNvPicPr>
            <a:picLocks noChangeAspect="1"/>
          </p:cNvPicPr>
          <p:nvPr/>
        </p:nvPicPr>
        <p:blipFill>
          <a:blip r:embed="rId2"/>
          <a:stretch>
            <a:fillRect/>
          </a:stretch>
        </p:blipFill>
        <p:spPr>
          <a:xfrm>
            <a:off x="4352383" y="321731"/>
            <a:ext cx="3486173" cy="3477458"/>
          </a:xfrm>
          <a:prstGeom prst="rect">
            <a:avLst/>
          </a:prstGeom>
          <a:ln w="12700">
            <a:noFill/>
          </a:ln>
        </p:spPr>
      </p:pic>
      <p:grpSp>
        <p:nvGrpSpPr>
          <p:cNvPr id="91" name="Group 90">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92"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EFDD10B-83A4-414A-9A8F-DCC904A8115F}"/>
              </a:ext>
            </a:extLst>
          </p:cNvPr>
          <p:cNvSpPr>
            <a:spLocks noGrp="1"/>
          </p:cNvSpPr>
          <p:nvPr>
            <p:ph type="ctrTitle"/>
          </p:nvPr>
        </p:nvSpPr>
        <p:spPr>
          <a:xfrm>
            <a:off x="1683982" y="4293388"/>
            <a:ext cx="8833655" cy="727748"/>
          </a:xfrm>
        </p:spPr>
        <p:txBody>
          <a:bodyPr>
            <a:normAutofit/>
          </a:bodyPr>
          <a:lstStyle/>
          <a:p>
            <a:r>
              <a:rPr lang="en-US" sz="3700" dirty="0"/>
              <a:t>Python – </a:t>
            </a:r>
            <a:r>
              <a:rPr lang="en-US" sz="3700" b="1" i="1" dirty="0"/>
              <a:t> Methods &amp; Much More</a:t>
            </a:r>
            <a:endParaRPr lang="en-US" sz="3700" dirty="0"/>
          </a:p>
        </p:txBody>
      </p:sp>
      <p:sp>
        <p:nvSpPr>
          <p:cNvPr id="3" name="Subtitle 2">
            <a:extLst>
              <a:ext uri="{FF2B5EF4-FFF2-40B4-BE49-F238E27FC236}">
                <a16:creationId xmlns:a16="http://schemas.microsoft.com/office/drawing/2014/main" id="{966A6418-9885-1144-A3A8-69BD426F662C}"/>
              </a:ext>
            </a:extLst>
          </p:cNvPr>
          <p:cNvSpPr>
            <a:spLocks noGrp="1"/>
          </p:cNvSpPr>
          <p:nvPr>
            <p:ph type="subTitle" idx="1"/>
          </p:nvPr>
        </p:nvSpPr>
        <p:spPr>
          <a:xfrm>
            <a:off x="1683983" y="5021137"/>
            <a:ext cx="8833654" cy="522636"/>
          </a:xfrm>
        </p:spPr>
        <p:txBody>
          <a:bodyPr>
            <a:normAutofit/>
          </a:bodyPr>
          <a:lstStyle/>
          <a:p>
            <a:r>
              <a:rPr lang="en-US" sz="1600" dirty="0"/>
              <a:t>From the Python Made Easy Series- based on Python 3.7</a:t>
            </a:r>
          </a:p>
          <a:p>
            <a:endParaRPr lang="en-US" sz="1600" dirty="0"/>
          </a:p>
        </p:txBody>
      </p:sp>
    </p:spTree>
    <p:extLst>
      <p:ext uri="{BB962C8B-B14F-4D97-AF65-F5344CB8AC3E}">
        <p14:creationId xmlns:p14="http://schemas.microsoft.com/office/powerpoint/2010/main" val="189868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09738-79D1-C345-BA5D-FBA568B4631B}"/>
              </a:ext>
            </a:extLst>
          </p:cNvPr>
          <p:cNvSpPr>
            <a:spLocks noGrp="1"/>
          </p:cNvSpPr>
          <p:nvPr>
            <p:ph type="title"/>
          </p:nvPr>
        </p:nvSpPr>
        <p:spPr/>
        <p:txBody>
          <a:bodyPr/>
          <a:lstStyle/>
          <a:p>
            <a:r>
              <a:rPr lang="en-US" dirty="0"/>
              <a:t>The End</a:t>
            </a:r>
          </a:p>
        </p:txBody>
      </p:sp>
      <p:sp>
        <p:nvSpPr>
          <p:cNvPr id="5" name="Text Placeholder 4">
            <a:extLst>
              <a:ext uri="{FF2B5EF4-FFF2-40B4-BE49-F238E27FC236}">
                <a16:creationId xmlns:a16="http://schemas.microsoft.com/office/drawing/2014/main" id="{311AD2ED-DE44-1B4C-8A6D-62E342A2F41D}"/>
              </a:ext>
            </a:extLst>
          </p:cNvPr>
          <p:cNvSpPr>
            <a:spLocks noGrp="1"/>
          </p:cNvSpPr>
          <p:nvPr>
            <p:ph type="body" idx="1"/>
          </p:nvPr>
        </p:nvSpPr>
        <p:spPr/>
        <p:txBody>
          <a:bodyPr/>
          <a:lstStyle/>
          <a:p>
            <a:r>
              <a:rPr lang="en-US" dirty="0"/>
              <a:t>Keep breathing and code!</a:t>
            </a:r>
          </a:p>
        </p:txBody>
      </p:sp>
      <p:pic>
        <p:nvPicPr>
          <p:cNvPr id="6" name="Picture 5">
            <a:extLst>
              <a:ext uri="{FF2B5EF4-FFF2-40B4-BE49-F238E27FC236}">
                <a16:creationId xmlns:a16="http://schemas.microsoft.com/office/drawing/2014/main" id="{0E61E42D-F909-E845-B557-40284F785CC6}"/>
              </a:ext>
            </a:extLst>
          </p:cNvPr>
          <p:cNvPicPr>
            <a:picLocks noChangeAspect="1"/>
          </p:cNvPicPr>
          <p:nvPr/>
        </p:nvPicPr>
        <p:blipFill>
          <a:blip r:embed="rId2"/>
          <a:stretch>
            <a:fillRect/>
          </a:stretch>
        </p:blipFill>
        <p:spPr>
          <a:xfrm>
            <a:off x="7220127" y="1228502"/>
            <a:ext cx="1614311" cy="1609725"/>
          </a:xfrm>
          <a:prstGeom prst="rect">
            <a:avLst/>
          </a:prstGeom>
          <a:ln>
            <a:solidFill>
              <a:srgbClr val="0432FF"/>
            </a:solidFill>
          </a:ln>
        </p:spPr>
      </p:pic>
    </p:spTree>
    <p:extLst>
      <p:ext uri="{BB962C8B-B14F-4D97-AF65-F5344CB8AC3E}">
        <p14:creationId xmlns:p14="http://schemas.microsoft.com/office/powerpoint/2010/main" val="329776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91DC4-8617-6749-A04E-2FB19D172EE9}"/>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rPr>
              <a:t>What do I need to Know?</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8A2A9D-537B-EA49-969B-07D33488C9CD}"/>
              </a:ext>
            </a:extLst>
          </p:cNvPr>
          <p:cNvSpPr>
            <a:spLocks noGrp="1"/>
          </p:cNvSpPr>
          <p:nvPr>
            <p:ph idx="1"/>
          </p:nvPr>
        </p:nvSpPr>
        <p:spPr>
          <a:xfrm>
            <a:off x="4983164" y="960120"/>
            <a:ext cx="5511800" cy="4171278"/>
          </a:xfrm>
        </p:spPr>
        <p:txBody>
          <a:bodyPr>
            <a:normAutofit/>
          </a:bodyPr>
          <a:lstStyle/>
          <a:p>
            <a:r>
              <a:rPr lang="en-US" dirty="0"/>
              <a:t>To make the best use of the content in this module, you should already understand what is presented in the:</a:t>
            </a:r>
          </a:p>
          <a:p>
            <a:pPr lvl="1"/>
            <a:r>
              <a:rPr lang="en-US" sz="1800" dirty="0"/>
              <a:t> </a:t>
            </a:r>
            <a:r>
              <a:rPr lang="en-US" sz="1800" b="1" dirty="0"/>
              <a:t>“Intro to Object-Oriented Programming (Course 22)” </a:t>
            </a:r>
            <a:r>
              <a:rPr lang="en-US" sz="1800" dirty="0"/>
              <a:t>and </a:t>
            </a:r>
          </a:p>
          <a:p>
            <a:pPr lvl="1"/>
            <a:r>
              <a:rPr lang="en-US" sz="1800" b="1" dirty="0"/>
              <a:t>“Python Classes-An Introduction (Course 23)”.  </a:t>
            </a:r>
            <a:r>
              <a:rPr lang="en-US" sz="1800" dirty="0"/>
              <a:t>This Course will build on those two classes.</a:t>
            </a:r>
          </a:p>
          <a:p>
            <a:pPr lvl="2"/>
            <a:r>
              <a:rPr lang="en-US" sz="1800" dirty="0"/>
              <a:t>Go to the YouTube </a:t>
            </a:r>
            <a:r>
              <a:rPr lang="en-US" sz="1800" u="sng" dirty="0"/>
              <a:t>Yogi Coder Channel </a:t>
            </a:r>
            <a:r>
              <a:rPr lang="en-US" sz="1800" dirty="0"/>
              <a:t>and view the </a:t>
            </a:r>
            <a:r>
              <a:rPr lang="en-US" sz="1800" b="1" i="1" dirty="0"/>
              <a:t>“Python Made Easy Series” </a:t>
            </a:r>
            <a:r>
              <a:rPr lang="en-US" sz="1800" dirty="0"/>
              <a:t>Playlist.</a:t>
            </a:r>
          </a:p>
        </p:txBody>
      </p:sp>
    </p:spTree>
    <p:extLst>
      <p:ext uri="{BB962C8B-B14F-4D97-AF65-F5344CB8AC3E}">
        <p14:creationId xmlns:p14="http://schemas.microsoft.com/office/powerpoint/2010/main" val="1021380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4581B-382C-824D-A54A-2CD2163B1BDB}"/>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Refresher on methods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76D789-9E6D-BE46-B82F-09308F48F6E0}"/>
              </a:ext>
            </a:extLst>
          </p:cNvPr>
          <p:cNvSpPr>
            <a:spLocks noGrp="1"/>
          </p:cNvSpPr>
          <p:nvPr>
            <p:ph idx="1"/>
          </p:nvPr>
        </p:nvSpPr>
        <p:spPr>
          <a:xfrm>
            <a:off x="4983163" y="266699"/>
            <a:ext cx="6563377" cy="5199411"/>
          </a:xfrm>
        </p:spPr>
        <p:txBody>
          <a:bodyPr>
            <a:normAutofit fontScale="92500" lnSpcReduction="10000"/>
          </a:bodyPr>
          <a:lstStyle/>
          <a:p>
            <a:pPr>
              <a:lnSpc>
                <a:spcPct val="110000"/>
              </a:lnSpc>
            </a:pPr>
            <a:r>
              <a:rPr lang="en-US" dirty="0"/>
              <a:t>Methods are just function objects created by def statements nested in a class statement body</a:t>
            </a:r>
          </a:p>
          <a:p>
            <a:pPr>
              <a:lnSpc>
                <a:spcPct val="110000"/>
              </a:lnSpc>
            </a:pPr>
            <a:r>
              <a:rPr lang="en-US" dirty="0"/>
              <a:t>Methods provide behavior for instance objects to inherit.</a:t>
            </a:r>
          </a:p>
          <a:p>
            <a:pPr>
              <a:lnSpc>
                <a:spcPct val="110000"/>
              </a:lnSpc>
            </a:pPr>
            <a:r>
              <a:rPr lang="en-US" dirty="0"/>
              <a:t>Methods work in exactly the same way as functions except that a methods first argument always received the instance object (“self”).</a:t>
            </a:r>
          </a:p>
          <a:p>
            <a:pPr>
              <a:lnSpc>
                <a:spcPct val="110000"/>
              </a:lnSpc>
            </a:pPr>
            <a:r>
              <a:rPr lang="en-US" dirty="0"/>
              <a:t>Therefore Python always automatically maps instance ,ethos calls to a class’s method function.   So if we call a method through our instance like this:</a:t>
            </a:r>
          </a:p>
          <a:p>
            <a:pPr marL="1255713" lvl="6" indent="0">
              <a:lnSpc>
                <a:spcPct val="110000"/>
              </a:lnSpc>
              <a:buNone/>
            </a:pPr>
            <a:r>
              <a:rPr lang="en-US" sz="1800" dirty="0"/>
              <a:t>		</a:t>
            </a:r>
            <a:r>
              <a:rPr lang="en-US" sz="1800" b="1" dirty="0" err="1"/>
              <a:t>myinstance.method</a:t>
            </a:r>
            <a:r>
              <a:rPr lang="en-US" sz="1800" b="1" dirty="0"/>
              <a:t>(arg1, agr2)</a:t>
            </a:r>
          </a:p>
          <a:p>
            <a:pPr marL="1255713" lvl="6" indent="0">
              <a:lnSpc>
                <a:spcPct val="110000"/>
              </a:lnSpc>
              <a:buNone/>
            </a:pPr>
            <a:r>
              <a:rPr lang="en-US" sz="1800" dirty="0"/>
              <a:t>Behind the scenes Python receives it as follows:</a:t>
            </a:r>
          </a:p>
          <a:p>
            <a:pPr marL="1255713" lvl="6" indent="0">
              <a:lnSpc>
                <a:spcPct val="110000"/>
              </a:lnSpc>
              <a:buNone/>
            </a:pPr>
            <a:r>
              <a:rPr lang="en-US" sz="1800" dirty="0"/>
              <a:t>		</a:t>
            </a:r>
            <a:r>
              <a:rPr lang="en-US" sz="1800" b="1" dirty="0" err="1"/>
              <a:t>class.method</a:t>
            </a:r>
            <a:r>
              <a:rPr lang="en-US" sz="1800" b="1" dirty="0"/>
              <a:t>(</a:t>
            </a:r>
            <a:r>
              <a:rPr lang="en-US" sz="1800" b="1" dirty="0" err="1"/>
              <a:t>myinstance</a:t>
            </a:r>
            <a:r>
              <a:rPr lang="en-US" sz="1800" b="1" dirty="0"/>
              <a:t>, arg1, arg2)</a:t>
            </a:r>
          </a:p>
          <a:p>
            <a:pPr lvl="1">
              <a:lnSpc>
                <a:spcPct val="110000"/>
              </a:lnSpc>
            </a:pPr>
            <a:r>
              <a:rPr lang="en-US" sz="1800" dirty="0"/>
              <a:t>So Python determines the class by locating the method name</a:t>
            </a:r>
          </a:p>
          <a:p>
            <a:pPr lvl="1">
              <a:lnSpc>
                <a:spcPct val="110000"/>
              </a:lnSpc>
            </a:pPr>
            <a:r>
              <a:rPr lang="en-US" sz="1800" dirty="0"/>
              <a:t>The ‘self’ argument is very significant as it is the methods link. back to the instance that is the subject of the call</a:t>
            </a:r>
          </a:p>
          <a:p>
            <a:pPr marL="1255713" lvl="6" indent="0">
              <a:lnSpc>
                <a:spcPct val="110000"/>
              </a:lnSpc>
              <a:buNone/>
            </a:pPr>
            <a:endParaRPr lang="en-US" sz="1400" dirty="0"/>
          </a:p>
        </p:txBody>
      </p:sp>
    </p:spTree>
    <p:extLst>
      <p:ext uri="{BB962C8B-B14F-4D97-AF65-F5344CB8AC3E}">
        <p14:creationId xmlns:p14="http://schemas.microsoft.com/office/powerpoint/2010/main" val="379798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EF0EED2-76C6-2C40-B2DF-2864A5576A67}"/>
              </a:ext>
            </a:extLst>
          </p:cNvPr>
          <p:cNvPicPr>
            <a:picLocks noChangeAspect="1"/>
          </p:cNvPicPr>
          <p:nvPr/>
        </p:nvPicPr>
        <p:blipFill>
          <a:blip r:embed="rId2"/>
          <a:stretch>
            <a:fillRect/>
          </a:stretch>
        </p:blipFill>
        <p:spPr>
          <a:xfrm>
            <a:off x="3868025" y="4200057"/>
            <a:ext cx="3776359" cy="1335659"/>
          </a:xfrm>
          <a:prstGeom prst="rect">
            <a:avLst/>
          </a:prstGeom>
          <a:ln>
            <a:solidFill>
              <a:schemeClr val="tx1"/>
            </a:solidFill>
          </a:ln>
        </p:spPr>
      </p:pic>
      <p:sp>
        <p:nvSpPr>
          <p:cNvPr id="4" name="TextBox 3">
            <a:extLst>
              <a:ext uri="{FF2B5EF4-FFF2-40B4-BE49-F238E27FC236}">
                <a16:creationId xmlns:a16="http://schemas.microsoft.com/office/drawing/2014/main" id="{2D2E643C-6DD2-E04F-BC9A-02E34852E6B9}"/>
              </a:ext>
            </a:extLst>
          </p:cNvPr>
          <p:cNvSpPr txBox="1"/>
          <p:nvPr/>
        </p:nvSpPr>
        <p:spPr>
          <a:xfrm>
            <a:off x="4670591" y="0"/>
            <a:ext cx="5359941" cy="830997"/>
          </a:xfrm>
          <a:prstGeom prst="rect">
            <a:avLst/>
          </a:prstGeom>
          <a:noFill/>
        </p:spPr>
        <p:txBody>
          <a:bodyPr wrap="square" rtlCol="0">
            <a:spAutoFit/>
          </a:bodyPr>
          <a:lstStyle/>
          <a:p>
            <a:r>
              <a:rPr lang="en-US" sz="2400" dirty="0"/>
              <a:t>Customizing Behavior in Subclasses</a:t>
            </a:r>
          </a:p>
          <a:p>
            <a:pPr algn="ctr"/>
            <a:r>
              <a:rPr lang="en-US" sz="2400" dirty="0"/>
              <a:t>Augmenting Methods</a:t>
            </a:r>
          </a:p>
        </p:txBody>
      </p:sp>
      <p:pic>
        <p:nvPicPr>
          <p:cNvPr id="5" name="Picture 4">
            <a:extLst>
              <a:ext uri="{FF2B5EF4-FFF2-40B4-BE49-F238E27FC236}">
                <a16:creationId xmlns:a16="http://schemas.microsoft.com/office/drawing/2014/main" id="{CB35D9FD-96A8-7845-94F0-E6797AB11516}"/>
              </a:ext>
            </a:extLst>
          </p:cNvPr>
          <p:cNvPicPr>
            <a:picLocks noChangeAspect="1"/>
          </p:cNvPicPr>
          <p:nvPr/>
        </p:nvPicPr>
        <p:blipFill>
          <a:blip r:embed="rId3"/>
          <a:stretch>
            <a:fillRect/>
          </a:stretch>
        </p:blipFill>
        <p:spPr>
          <a:xfrm>
            <a:off x="244375" y="77821"/>
            <a:ext cx="3538470" cy="6702357"/>
          </a:xfrm>
          <a:prstGeom prst="rect">
            <a:avLst/>
          </a:prstGeom>
          <a:ln>
            <a:solidFill>
              <a:schemeClr val="tx1"/>
            </a:solidFill>
          </a:ln>
        </p:spPr>
      </p:pic>
      <p:pic>
        <p:nvPicPr>
          <p:cNvPr id="6" name="Picture 5">
            <a:extLst>
              <a:ext uri="{FF2B5EF4-FFF2-40B4-BE49-F238E27FC236}">
                <a16:creationId xmlns:a16="http://schemas.microsoft.com/office/drawing/2014/main" id="{956EB86F-F4CC-324D-B712-6626980640C2}"/>
              </a:ext>
            </a:extLst>
          </p:cNvPr>
          <p:cNvPicPr>
            <a:picLocks noChangeAspect="1"/>
          </p:cNvPicPr>
          <p:nvPr/>
        </p:nvPicPr>
        <p:blipFill>
          <a:blip r:embed="rId4"/>
          <a:stretch>
            <a:fillRect/>
          </a:stretch>
        </p:blipFill>
        <p:spPr>
          <a:xfrm>
            <a:off x="3946982" y="1482810"/>
            <a:ext cx="3618446" cy="1858121"/>
          </a:xfrm>
          <a:prstGeom prst="rect">
            <a:avLst/>
          </a:prstGeom>
          <a:ln>
            <a:solidFill>
              <a:schemeClr val="tx1"/>
            </a:solidFill>
          </a:ln>
        </p:spPr>
      </p:pic>
      <p:sp>
        <p:nvSpPr>
          <p:cNvPr id="8" name="TextBox 7">
            <a:extLst>
              <a:ext uri="{FF2B5EF4-FFF2-40B4-BE49-F238E27FC236}">
                <a16:creationId xmlns:a16="http://schemas.microsoft.com/office/drawing/2014/main" id="{076B5629-34FA-F240-80FB-96A5EFB4FF6C}"/>
              </a:ext>
            </a:extLst>
          </p:cNvPr>
          <p:cNvSpPr txBox="1"/>
          <p:nvPr/>
        </p:nvSpPr>
        <p:spPr>
          <a:xfrm>
            <a:off x="3946982" y="1011677"/>
            <a:ext cx="3416856" cy="523220"/>
          </a:xfrm>
          <a:prstGeom prst="rect">
            <a:avLst/>
          </a:prstGeom>
          <a:noFill/>
        </p:spPr>
        <p:txBody>
          <a:bodyPr wrap="square" rtlCol="0">
            <a:spAutoFit/>
          </a:bodyPr>
          <a:lstStyle/>
          <a:p>
            <a:pPr algn="ctr"/>
            <a:r>
              <a:rPr lang="en-US" sz="1400" u="sng" dirty="0" err="1"/>
              <a:t>SuperClass’s</a:t>
            </a:r>
            <a:r>
              <a:rPr lang="en-US" sz="1400" u="sng" dirty="0"/>
              <a:t> (Employee) ‘</a:t>
            </a:r>
            <a:r>
              <a:rPr lang="en-US" sz="1400" u="sng" dirty="0" err="1"/>
              <a:t>pay_raise</a:t>
            </a:r>
            <a:r>
              <a:rPr lang="en-US" sz="1400" u="sng" dirty="0"/>
              <a:t>’ method</a:t>
            </a:r>
          </a:p>
        </p:txBody>
      </p:sp>
      <p:sp>
        <p:nvSpPr>
          <p:cNvPr id="9" name="TextBox 8">
            <a:extLst>
              <a:ext uri="{FF2B5EF4-FFF2-40B4-BE49-F238E27FC236}">
                <a16:creationId xmlns:a16="http://schemas.microsoft.com/office/drawing/2014/main" id="{2F720A18-E17B-A340-AB45-3FE8888656F6}"/>
              </a:ext>
            </a:extLst>
          </p:cNvPr>
          <p:cNvSpPr txBox="1"/>
          <p:nvPr/>
        </p:nvSpPr>
        <p:spPr>
          <a:xfrm>
            <a:off x="3946982" y="3512949"/>
            <a:ext cx="3416856" cy="523220"/>
          </a:xfrm>
          <a:prstGeom prst="rect">
            <a:avLst/>
          </a:prstGeom>
          <a:noFill/>
        </p:spPr>
        <p:txBody>
          <a:bodyPr wrap="square" rtlCol="0">
            <a:spAutoFit/>
          </a:bodyPr>
          <a:lstStyle/>
          <a:p>
            <a:pPr algn="ctr"/>
            <a:r>
              <a:rPr lang="en-US" sz="1400" u="sng" dirty="0" err="1"/>
              <a:t>SubClass’s</a:t>
            </a:r>
            <a:r>
              <a:rPr lang="en-US" sz="1400" u="sng" dirty="0"/>
              <a:t> (Boss) augmented ‘</a:t>
            </a:r>
            <a:r>
              <a:rPr lang="en-US" sz="1400" u="sng" dirty="0" err="1"/>
              <a:t>pay_raise</a:t>
            </a:r>
            <a:r>
              <a:rPr lang="en-US" sz="1400" u="sng" dirty="0"/>
              <a:t>’ method</a:t>
            </a:r>
          </a:p>
        </p:txBody>
      </p:sp>
      <p:pic>
        <p:nvPicPr>
          <p:cNvPr id="10" name="Picture 9">
            <a:extLst>
              <a:ext uri="{FF2B5EF4-FFF2-40B4-BE49-F238E27FC236}">
                <a16:creationId xmlns:a16="http://schemas.microsoft.com/office/drawing/2014/main" id="{FAD90A17-8F14-8C4E-AEE4-4F928CBF171A}"/>
              </a:ext>
            </a:extLst>
          </p:cNvPr>
          <p:cNvPicPr>
            <a:picLocks noChangeAspect="1"/>
          </p:cNvPicPr>
          <p:nvPr/>
        </p:nvPicPr>
        <p:blipFill>
          <a:blip r:embed="rId5"/>
          <a:stretch>
            <a:fillRect/>
          </a:stretch>
        </p:blipFill>
        <p:spPr>
          <a:xfrm>
            <a:off x="7938708" y="1464619"/>
            <a:ext cx="3174332" cy="1528382"/>
          </a:xfrm>
          <a:prstGeom prst="rect">
            <a:avLst/>
          </a:prstGeom>
          <a:ln>
            <a:solidFill>
              <a:schemeClr val="tx1"/>
            </a:solidFill>
          </a:ln>
        </p:spPr>
      </p:pic>
      <p:sp>
        <p:nvSpPr>
          <p:cNvPr id="11" name="TextBox 10">
            <a:extLst>
              <a:ext uri="{FF2B5EF4-FFF2-40B4-BE49-F238E27FC236}">
                <a16:creationId xmlns:a16="http://schemas.microsoft.com/office/drawing/2014/main" id="{B4524DBB-79F6-DD4E-A89E-67B11A7AD18C}"/>
              </a:ext>
            </a:extLst>
          </p:cNvPr>
          <p:cNvSpPr txBox="1"/>
          <p:nvPr/>
        </p:nvSpPr>
        <p:spPr>
          <a:xfrm>
            <a:off x="7565428" y="1044255"/>
            <a:ext cx="3416856" cy="307777"/>
          </a:xfrm>
          <a:prstGeom prst="rect">
            <a:avLst/>
          </a:prstGeom>
          <a:noFill/>
        </p:spPr>
        <p:txBody>
          <a:bodyPr wrap="square" rtlCol="0">
            <a:spAutoFit/>
          </a:bodyPr>
          <a:lstStyle/>
          <a:p>
            <a:pPr algn="ctr"/>
            <a:r>
              <a:rPr lang="en-US" sz="1400" u="sng" dirty="0">
                <a:latin typeface="Bradley Hand" pitchFamily="2" charset="77"/>
              </a:rPr>
              <a:t>Code output</a:t>
            </a:r>
          </a:p>
        </p:txBody>
      </p:sp>
      <p:sp>
        <p:nvSpPr>
          <p:cNvPr id="12" name="TextBox 11">
            <a:extLst>
              <a:ext uri="{FF2B5EF4-FFF2-40B4-BE49-F238E27FC236}">
                <a16:creationId xmlns:a16="http://schemas.microsoft.com/office/drawing/2014/main" id="{A4C23866-6E11-4548-AEFB-B5DC838D6367}"/>
              </a:ext>
            </a:extLst>
          </p:cNvPr>
          <p:cNvSpPr txBox="1"/>
          <p:nvPr/>
        </p:nvSpPr>
        <p:spPr>
          <a:xfrm>
            <a:off x="8101610" y="3666837"/>
            <a:ext cx="3857844" cy="2677656"/>
          </a:xfrm>
          <a:prstGeom prst="rect">
            <a:avLst/>
          </a:prstGeom>
          <a:noFill/>
        </p:spPr>
        <p:txBody>
          <a:bodyPr wrap="square" rtlCol="0">
            <a:spAutoFit/>
          </a:bodyPr>
          <a:lstStyle/>
          <a:p>
            <a:r>
              <a:rPr lang="en-US" sz="1200" dirty="0"/>
              <a:t>Here we augment the </a:t>
            </a:r>
            <a:r>
              <a:rPr lang="en-US" sz="1200" dirty="0" err="1"/>
              <a:t>pay_raise</a:t>
            </a:r>
            <a:r>
              <a:rPr lang="en-US" sz="1200" dirty="0"/>
              <a:t>() method from the super class in our sub-class ‘Boss’</a:t>
            </a:r>
          </a:p>
          <a:p>
            <a:endParaRPr lang="en-US" sz="1200" dirty="0"/>
          </a:p>
          <a:p>
            <a:r>
              <a:rPr lang="en-US" sz="1200" dirty="0"/>
              <a:t>We do this because we want to use the majority of the logic and change it </a:t>
            </a:r>
            <a:r>
              <a:rPr lang="en-US" sz="1200" i="1" dirty="0"/>
              <a:t>just a bit </a:t>
            </a:r>
            <a:r>
              <a:rPr lang="en-US" sz="1200" dirty="0"/>
              <a:t>for the boss.</a:t>
            </a:r>
          </a:p>
          <a:p>
            <a:endParaRPr lang="en-US" sz="1200" dirty="0"/>
          </a:p>
          <a:p>
            <a:r>
              <a:rPr lang="en-US" sz="1200" dirty="0"/>
              <a:t>The boss gets an extra bonus that the regular employees don’t get a raise time. </a:t>
            </a:r>
            <a:r>
              <a:rPr lang="en-US" sz="1200" dirty="0">
                <a:sym typeface="Wingdings" pitchFamily="2" charset="2"/>
              </a:rPr>
              <a:t></a:t>
            </a:r>
            <a:endParaRPr lang="en-US" sz="1200" dirty="0"/>
          </a:p>
          <a:p>
            <a:endParaRPr lang="en-US" sz="1200" dirty="0"/>
          </a:p>
          <a:p>
            <a:r>
              <a:rPr lang="en-US" sz="1200" dirty="0"/>
              <a:t>Here instead of recreating the logic for the </a:t>
            </a:r>
            <a:r>
              <a:rPr lang="en-US" sz="1200" dirty="0" err="1"/>
              <a:t>pay_raise</a:t>
            </a:r>
            <a:r>
              <a:rPr lang="en-US" sz="1200" dirty="0"/>
              <a:t> method in the subclass, we simply call it and make our enhancements accordingly. This way when we need to make modifications we only need to do it in the SuperClass ( one time only)</a:t>
            </a:r>
          </a:p>
        </p:txBody>
      </p:sp>
      <p:sp>
        <p:nvSpPr>
          <p:cNvPr id="13" name="Oval 12">
            <a:extLst>
              <a:ext uri="{FF2B5EF4-FFF2-40B4-BE49-F238E27FC236}">
                <a16:creationId xmlns:a16="http://schemas.microsoft.com/office/drawing/2014/main" id="{3B305D29-34A5-C24A-BD17-A354257544AE}"/>
              </a:ext>
            </a:extLst>
          </p:cNvPr>
          <p:cNvSpPr/>
          <p:nvPr/>
        </p:nvSpPr>
        <p:spPr>
          <a:xfrm>
            <a:off x="7938708" y="5389123"/>
            <a:ext cx="162902" cy="132002"/>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14" name="Oval 13">
            <a:extLst>
              <a:ext uri="{FF2B5EF4-FFF2-40B4-BE49-F238E27FC236}">
                <a16:creationId xmlns:a16="http://schemas.microsoft.com/office/drawing/2014/main" id="{C071851A-E48E-CD4C-AE04-91E7A18CC240}"/>
              </a:ext>
            </a:extLst>
          </p:cNvPr>
          <p:cNvSpPr/>
          <p:nvPr/>
        </p:nvSpPr>
        <p:spPr>
          <a:xfrm>
            <a:off x="4068725" y="5177187"/>
            <a:ext cx="162902" cy="132002"/>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15" name="Oval 14">
            <a:extLst>
              <a:ext uri="{FF2B5EF4-FFF2-40B4-BE49-F238E27FC236}">
                <a16:creationId xmlns:a16="http://schemas.microsoft.com/office/drawing/2014/main" id="{16A7A67D-AB54-B046-A251-0A7E1063B6DC}"/>
              </a:ext>
            </a:extLst>
          </p:cNvPr>
          <p:cNvSpPr/>
          <p:nvPr/>
        </p:nvSpPr>
        <p:spPr>
          <a:xfrm>
            <a:off x="5548865" y="5347939"/>
            <a:ext cx="162902" cy="132002"/>
          </a:xfrm>
          <a:prstGeom prst="ellipse">
            <a:avLst/>
          </a:prstGeom>
          <a:solidFill>
            <a:schemeClr val="accent6">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2</a:t>
            </a:r>
          </a:p>
        </p:txBody>
      </p:sp>
      <p:sp>
        <p:nvSpPr>
          <p:cNvPr id="16" name="Oval 15">
            <a:extLst>
              <a:ext uri="{FF2B5EF4-FFF2-40B4-BE49-F238E27FC236}">
                <a16:creationId xmlns:a16="http://schemas.microsoft.com/office/drawing/2014/main" id="{12943270-CCCF-CF4A-803C-CEC70422F3FF}"/>
              </a:ext>
            </a:extLst>
          </p:cNvPr>
          <p:cNvSpPr/>
          <p:nvPr/>
        </p:nvSpPr>
        <p:spPr>
          <a:xfrm>
            <a:off x="3833973" y="5645272"/>
            <a:ext cx="162902" cy="132002"/>
          </a:xfrm>
          <a:prstGeom prst="ellipse">
            <a:avLst/>
          </a:prstGeom>
          <a:solidFill>
            <a:schemeClr val="accent6">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2</a:t>
            </a:r>
          </a:p>
        </p:txBody>
      </p:sp>
      <p:sp>
        <p:nvSpPr>
          <p:cNvPr id="17" name="Rectangle 16">
            <a:extLst>
              <a:ext uri="{FF2B5EF4-FFF2-40B4-BE49-F238E27FC236}">
                <a16:creationId xmlns:a16="http://schemas.microsoft.com/office/drawing/2014/main" id="{A4120478-5633-1748-A90C-B771C94F657A}"/>
              </a:ext>
            </a:extLst>
          </p:cNvPr>
          <p:cNvSpPr/>
          <p:nvPr/>
        </p:nvSpPr>
        <p:spPr>
          <a:xfrm>
            <a:off x="3986892" y="5579849"/>
            <a:ext cx="3900688" cy="1200329"/>
          </a:xfrm>
          <a:prstGeom prst="rect">
            <a:avLst/>
          </a:prstGeom>
        </p:spPr>
        <p:txBody>
          <a:bodyPr wrap="square">
            <a:spAutoFit/>
          </a:bodyPr>
          <a:lstStyle/>
          <a:p>
            <a:r>
              <a:rPr lang="en-US" sz="1200" dirty="0"/>
              <a:t>Notice how we explicitly call the </a:t>
            </a:r>
            <a:r>
              <a:rPr lang="en-US" sz="1200" dirty="0" err="1">
                <a:solidFill>
                  <a:srgbClr val="0432FF"/>
                </a:solidFill>
              </a:rPr>
              <a:t>pay_raise</a:t>
            </a:r>
            <a:r>
              <a:rPr lang="en-US" sz="1200" dirty="0">
                <a:solidFill>
                  <a:srgbClr val="0432FF"/>
                </a:solidFill>
              </a:rPr>
              <a:t> </a:t>
            </a:r>
            <a:r>
              <a:rPr lang="en-US" sz="1200" dirty="0"/>
              <a:t>method from </a:t>
            </a:r>
            <a:r>
              <a:rPr lang="en-US" sz="1200" i="1" dirty="0"/>
              <a:t>Employee. </a:t>
            </a:r>
            <a:r>
              <a:rPr lang="en-US" sz="1200" dirty="0"/>
              <a:t> We still need the “self” argument to link to the caller.</a:t>
            </a:r>
          </a:p>
          <a:p>
            <a:r>
              <a:rPr lang="en-US" sz="1200" dirty="0"/>
              <a:t>We are actually adding the returned output to our new bonus amount in the Boss class (that is the augmentation piece)</a:t>
            </a:r>
          </a:p>
        </p:txBody>
      </p:sp>
    </p:spTree>
    <p:extLst>
      <p:ext uri="{BB962C8B-B14F-4D97-AF65-F5344CB8AC3E}">
        <p14:creationId xmlns:p14="http://schemas.microsoft.com/office/powerpoint/2010/main" val="146953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9861E5-7A47-8242-B389-F90BD996497C}"/>
              </a:ext>
            </a:extLst>
          </p:cNvPr>
          <p:cNvSpPr txBox="1"/>
          <p:nvPr/>
        </p:nvSpPr>
        <p:spPr>
          <a:xfrm>
            <a:off x="667336" y="-24798"/>
            <a:ext cx="9552560" cy="461665"/>
          </a:xfrm>
          <a:prstGeom prst="rect">
            <a:avLst/>
          </a:prstGeom>
          <a:noFill/>
        </p:spPr>
        <p:txBody>
          <a:bodyPr wrap="square" rtlCol="0">
            <a:spAutoFit/>
          </a:bodyPr>
          <a:lstStyle/>
          <a:p>
            <a:pPr algn="ctr"/>
            <a:r>
              <a:rPr lang="en-US" sz="2400" dirty="0"/>
              <a:t>Python Introspection Tools</a:t>
            </a:r>
          </a:p>
        </p:txBody>
      </p:sp>
      <p:sp>
        <p:nvSpPr>
          <p:cNvPr id="3" name="TextBox 2">
            <a:extLst>
              <a:ext uri="{FF2B5EF4-FFF2-40B4-BE49-F238E27FC236}">
                <a16:creationId xmlns:a16="http://schemas.microsoft.com/office/drawing/2014/main" id="{528C5C5E-A07C-4A43-892A-54C99D75BCFB}"/>
              </a:ext>
            </a:extLst>
          </p:cNvPr>
          <p:cNvSpPr txBox="1"/>
          <p:nvPr/>
        </p:nvSpPr>
        <p:spPr>
          <a:xfrm>
            <a:off x="447472" y="415498"/>
            <a:ext cx="10710154" cy="461665"/>
          </a:xfrm>
          <a:prstGeom prst="rect">
            <a:avLst/>
          </a:prstGeom>
          <a:noFill/>
        </p:spPr>
        <p:txBody>
          <a:bodyPr wrap="square" rtlCol="0">
            <a:spAutoFit/>
          </a:bodyPr>
          <a:lstStyle/>
          <a:p>
            <a:r>
              <a:rPr lang="en-US" sz="1200" dirty="0"/>
              <a:t>Python </a:t>
            </a:r>
            <a:r>
              <a:rPr lang="en-US" sz="1200" b="1" i="1" dirty="0">
                <a:solidFill>
                  <a:srgbClr val="0432FF"/>
                </a:solidFill>
              </a:rPr>
              <a:t>introspection tools </a:t>
            </a:r>
            <a:r>
              <a:rPr lang="en-US" sz="1200" dirty="0"/>
              <a:t>are special attributes and functions that give us ‘under the hood’ access to an objects’ implementation. This will include things like, which class an object is associated with, what is an objects’ superclass, what are the attributes associated with an object.</a:t>
            </a:r>
          </a:p>
        </p:txBody>
      </p:sp>
      <p:pic>
        <p:nvPicPr>
          <p:cNvPr id="5" name="Picture 4">
            <a:extLst>
              <a:ext uri="{FF2B5EF4-FFF2-40B4-BE49-F238E27FC236}">
                <a16:creationId xmlns:a16="http://schemas.microsoft.com/office/drawing/2014/main" id="{B80071CB-29EC-CA43-80E0-5627E2507F98}"/>
              </a:ext>
            </a:extLst>
          </p:cNvPr>
          <p:cNvPicPr>
            <a:picLocks noChangeAspect="1"/>
          </p:cNvPicPr>
          <p:nvPr/>
        </p:nvPicPr>
        <p:blipFill>
          <a:blip r:embed="rId2"/>
          <a:stretch>
            <a:fillRect/>
          </a:stretch>
        </p:blipFill>
        <p:spPr>
          <a:xfrm>
            <a:off x="447472" y="1235183"/>
            <a:ext cx="9749816" cy="2054894"/>
          </a:xfrm>
          <a:prstGeom prst="rect">
            <a:avLst/>
          </a:prstGeom>
          <a:ln>
            <a:solidFill>
              <a:schemeClr val="tx1"/>
            </a:solidFill>
          </a:ln>
        </p:spPr>
      </p:pic>
      <p:pic>
        <p:nvPicPr>
          <p:cNvPr id="6" name="Picture 5">
            <a:extLst>
              <a:ext uri="{FF2B5EF4-FFF2-40B4-BE49-F238E27FC236}">
                <a16:creationId xmlns:a16="http://schemas.microsoft.com/office/drawing/2014/main" id="{0E95835D-7B55-1A41-AEC0-7BC5985215B4}"/>
              </a:ext>
            </a:extLst>
          </p:cNvPr>
          <p:cNvPicPr>
            <a:picLocks noChangeAspect="1"/>
          </p:cNvPicPr>
          <p:nvPr/>
        </p:nvPicPr>
        <p:blipFill>
          <a:blip r:embed="rId3"/>
          <a:stretch>
            <a:fillRect/>
          </a:stretch>
        </p:blipFill>
        <p:spPr>
          <a:xfrm>
            <a:off x="447472" y="3786596"/>
            <a:ext cx="6559144" cy="2142969"/>
          </a:xfrm>
          <a:prstGeom prst="rect">
            <a:avLst/>
          </a:prstGeom>
          <a:ln>
            <a:solidFill>
              <a:schemeClr val="tx1"/>
            </a:solidFill>
          </a:ln>
        </p:spPr>
      </p:pic>
      <p:sp>
        <p:nvSpPr>
          <p:cNvPr id="7" name="TextBox 6">
            <a:extLst>
              <a:ext uri="{FF2B5EF4-FFF2-40B4-BE49-F238E27FC236}">
                <a16:creationId xmlns:a16="http://schemas.microsoft.com/office/drawing/2014/main" id="{FAECCEC1-DFAE-9841-9CBD-67AA0E8A3841}"/>
              </a:ext>
            </a:extLst>
          </p:cNvPr>
          <p:cNvSpPr txBox="1"/>
          <p:nvPr/>
        </p:nvSpPr>
        <p:spPr>
          <a:xfrm>
            <a:off x="2108211" y="3384448"/>
            <a:ext cx="3416856" cy="307777"/>
          </a:xfrm>
          <a:prstGeom prst="rect">
            <a:avLst/>
          </a:prstGeom>
          <a:noFill/>
        </p:spPr>
        <p:txBody>
          <a:bodyPr wrap="square" rtlCol="0">
            <a:spAutoFit/>
          </a:bodyPr>
          <a:lstStyle/>
          <a:p>
            <a:pPr algn="ctr"/>
            <a:r>
              <a:rPr lang="en-US" sz="1400" u="sng" dirty="0">
                <a:latin typeface="Bradley Hand" pitchFamily="2" charset="77"/>
              </a:rPr>
              <a:t>Code output</a:t>
            </a:r>
          </a:p>
        </p:txBody>
      </p:sp>
      <p:sp>
        <p:nvSpPr>
          <p:cNvPr id="8" name="TextBox 7">
            <a:extLst>
              <a:ext uri="{FF2B5EF4-FFF2-40B4-BE49-F238E27FC236}">
                <a16:creationId xmlns:a16="http://schemas.microsoft.com/office/drawing/2014/main" id="{1000C18C-8F98-3947-8267-216FAEBAEB10}"/>
              </a:ext>
            </a:extLst>
          </p:cNvPr>
          <p:cNvSpPr txBox="1"/>
          <p:nvPr/>
        </p:nvSpPr>
        <p:spPr>
          <a:xfrm>
            <a:off x="2280066" y="892552"/>
            <a:ext cx="3416856" cy="307777"/>
          </a:xfrm>
          <a:prstGeom prst="rect">
            <a:avLst/>
          </a:prstGeom>
          <a:noFill/>
        </p:spPr>
        <p:txBody>
          <a:bodyPr wrap="square" rtlCol="0">
            <a:spAutoFit/>
          </a:bodyPr>
          <a:lstStyle/>
          <a:p>
            <a:pPr algn="ctr"/>
            <a:r>
              <a:rPr lang="en-US" sz="1400" u="sng" dirty="0">
                <a:latin typeface="Bradley Hand" pitchFamily="2" charset="77"/>
              </a:rPr>
              <a:t>Code</a:t>
            </a:r>
          </a:p>
        </p:txBody>
      </p:sp>
      <p:sp>
        <p:nvSpPr>
          <p:cNvPr id="9" name="Oval 8">
            <a:extLst>
              <a:ext uri="{FF2B5EF4-FFF2-40B4-BE49-F238E27FC236}">
                <a16:creationId xmlns:a16="http://schemas.microsoft.com/office/drawing/2014/main" id="{406C9236-EDE6-7942-B373-675799EE6C67}"/>
              </a:ext>
            </a:extLst>
          </p:cNvPr>
          <p:cNvSpPr/>
          <p:nvPr/>
        </p:nvSpPr>
        <p:spPr>
          <a:xfrm>
            <a:off x="7345321" y="3519051"/>
            <a:ext cx="162902" cy="132002"/>
          </a:xfrm>
          <a:prstGeom prst="ellipse">
            <a:avLst/>
          </a:prstGeom>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10" name="Oval 9">
            <a:extLst>
              <a:ext uri="{FF2B5EF4-FFF2-40B4-BE49-F238E27FC236}">
                <a16:creationId xmlns:a16="http://schemas.microsoft.com/office/drawing/2014/main" id="{183F0758-E3FB-1841-AF38-46A598F394A9}"/>
              </a:ext>
            </a:extLst>
          </p:cNvPr>
          <p:cNvSpPr/>
          <p:nvPr/>
        </p:nvSpPr>
        <p:spPr>
          <a:xfrm>
            <a:off x="8103202" y="1389287"/>
            <a:ext cx="162902" cy="132002"/>
          </a:xfrm>
          <a:prstGeom prst="ellipse">
            <a:avLst/>
          </a:prstGeom>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11" name="TextBox 10">
            <a:extLst>
              <a:ext uri="{FF2B5EF4-FFF2-40B4-BE49-F238E27FC236}">
                <a16:creationId xmlns:a16="http://schemas.microsoft.com/office/drawing/2014/main" id="{93810B63-3672-B64D-AF04-779524D1707F}"/>
              </a:ext>
            </a:extLst>
          </p:cNvPr>
          <p:cNvSpPr txBox="1"/>
          <p:nvPr/>
        </p:nvSpPr>
        <p:spPr>
          <a:xfrm>
            <a:off x="7580258" y="3446552"/>
            <a:ext cx="3496437" cy="646331"/>
          </a:xfrm>
          <a:prstGeom prst="rect">
            <a:avLst/>
          </a:prstGeom>
          <a:noFill/>
        </p:spPr>
        <p:txBody>
          <a:bodyPr wrap="square" rtlCol="0">
            <a:spAutoFit/>
          </a:bodyPr>
          <a:lstStyle/>
          <a:p>
            <a:r>
              <a:rPr lang="en-US" sz="1200" dirty="0"/>
              <a:t>The </a:t>
            </a:r>
            <a:r>
              <a:rPr lang="en-US" sz="1200" dirty="0">
                <a:solidFill>
                  <a:srgbClr val="0432FF"/>
                </a:solidFill>
              </a:rPr>
              <a:t>instance.__class__ </a:t>
            </a:r>
            <a:r>
              <a:rPr lang="en-US" sz="1200" dirty="0"/>
              <a:t>attributes, shows which class an instance was created from. </a:t>
            </a:r>
            <a:r>
              <a:rPr lang="en-US" sz="1200" dirty="0">
                <a:solidFill>
                  <a:srgbClr val="0432FF"/>
                </a:solidFill>
              </a:rPr>
              <a:t>__name__, </a:t>
            </a:r>
            <a:r>
              <a:rPr lang="en-US" sz="1200" dirty="0"/>
              <a:t>will return the name of the class.</a:t>
            </a:r>
          </a:p>
        </p:txBody>
      </p:sp>
      <p:sp>
        <p:nvSpPr>
          <p:cNvPr id="12" name="Oval 11">
            <a:extLst>
              <a:ext uri="{FF2B5EF4-FFF2-40B4-BE49-F238E27FC236}">
                <a16:creationId xmlns:a16="http://schemas.microsoft.com/office/drawing/2014/main" id="{9B23EEF1-B9C5-E649-ADCD-EFF0760295F7}"/>
              </a:ext>
            </a:extLst>
          </p:cNvPr>
          <p:cNvSpPr/>
          <p:nvPr/>
        </p:nvSpPr>
        <p:spPr>
          <a:xfrm>
            <a:off x="7345321" y="4125276"/>
            <a:ext cx="162902" cy="132002"/>
          </a:xfrm>
          <a:prstGeom prst="ellipse">
            <a:avLst/>
          </a:prstGeom>
          <a:solidFill>
            <a:srgbClr val="0070C0"/>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2</a:t>
            </a:r>
          </a:p>
        </p:txBody>
      </p:sp>
      <p:sp>
        <p:nvSpPr>
          <p:cNvPr id="13" name="Oval 12">
            <a:extLst>
              <a:ext uri="{FF2B5EF4-FFF2-40B4-BE49-F238E27FC236}">
                <a16:creationId xmlns:a16="http://schemas.microsoft.com/office/drawing/2014/main" id="{50208D8F-55ED-8440-B917-0DBD09ABD60E}"/>
              </a:ext>
            </a:extLst>
          </p:cNvPr>
          <p:cNvSpPr/>
          <p:nvPr/>
        </p:nvSpPr>
        <p:spPr>
          <a:xfrm>
            <a:off x="10115837" y="1781611"/>
            <a:ext cx="162902" cy="132002"/>
          </a:xfrm>
          <a:prstGeom prst="ellipse">
            <a:avLst/>
          </a:prstGeom>
          <a:solidFill>
            <a:srgbClr val="0070C0"/>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2</a:t>
            </a:r>
          </a:p>
        </p:txBody>
      </p:sp>
      <p:sp>
        <p:nvSpPr>
          <p:cNvPr id="14" name="TextBox 13">
            <a:extLst>
              <a:ext uri="{FF2B5EF4-FFF2-40B4-BE49-F238E27FC236}">
                <a16:creationId xmlns:a16="http://schemas.microsoft.com/office/drawing/2014/main" id="{A5D71D01-CDC4-CB4E-A274-43A94ACA688A}"/>
              </a:ext>
            </a:extLst>
          </p:cNvPr>
          <p:cNvSpPr txBox="1"/>
          <p:nvPr/>
        </p:nvSpPr>
        <p:spPr>
          <a:xfrm>
            <a:off x="7580258" y="4092271"/>
            <a:ext cx="3496437" cy="461665"/>
          </a:xfrm>
          <a:prstGeom prst="rect">
            <a:avLst/>
          </a:prstGeom>
          <a:noFill/>
        </p:spPr>
        <p:txBody>
          <a:bodyPr wrap="square" rtlCol="0">
            <a:spAutoFit/>
          </a:bodyPr>
          <a:lstStyle/>
          <a:p>
            <a:r>
              <a:rPr lang="en-US" sz="1200" dirty="0"/>
              <a:t>The </a:t>
            </a:r>
            <a:r>
              <a:rPr lang="en-US" sz="1200" dirty="0">
                <a:solidFill>
                  <a:srgbClr val="0432FF"/>
                </a:solidFill>
              </a:rPr>
              <a:t>__bases__ </a:t>
            </a:r>
            <a:r>
              <a:rPr lang="en-US" sz="1200" dirty="0"/>
              <a:t>sequence will return the objects’ superclass</a:t>
            </a:r>
          </a:p>
        </p:txBody>
      </p:sp>
      <p:sp>
        <p:nvSpPr>
          <p:cNvPr id="15" name="Oval 14">
            <a:extLst>
              <a:ext uri="{FF2B5EF4-FFF2-40B4-BE49-F238E27FC236}">
                <a16:creationId xmlns:a16="http://schemas.microsoft.com/office/drawing/2014/main" id="{74F2614A-2E9D-074A-8D0C-704A413670F9}"/>
              </a:ext>
            </a:extLst>
          </p:cNvPr>
          <p:cNvSpPr/>
          <p:nvPr/>
        </p:nvSpPr>
        <p:spPr>
          <a:xfrm>
            <a:off x="7345321" y="4742207"/>
            <a:ext cx="162902" cy="132002"/>
          </a:xfrm>
          <a:prstGeom prst="ellipse">
            <a:avLst/>
          </a:prstGeom>
          <a:solidFill>
            <a:srgbClr val="00B050"/>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3</a:t>
            </a:r>
          </a:p>
        </p:txBody>
      </p:sp>
      <p:sp>
        <p:nvSpPr>
          <p:cNvPr id="16" name="Oval 15">
            <a:extLst>
              <a:ext uri="{FF2B5EF4-FFF2-40B4-BE49-F238E27FC236}">
                <a16:creationId xmlns:a16="http://schemas.microsoft.com/office/drawing/2014/main" id="{98566A69-5929-0E45-AEDC-70D146E44011}"/>
              </a:ext>
            </a:extLst>
          </p:cNvPr>
          <p:cNvSpPr/>
          <p:nvPr/>
        </p:nvSpPr>
        <p:spPr>
          <a:xfrm>
            <a:off x="5443616" y="2003218"/>
            <a:ext cx="162902" cy="132002"/>
          </a:xfrm>
          <a:prstGeom prst="ellipse">
            <a:avLst/>
          </a:prstGeom>
          <a:solidFill>
            <a:srgbClr val="00B050"/>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3</a:t>
            </a:r>
          </a:p>
        </p:txBody>
      </p:sp>
      <p:sp>
        <p:nvSpPr>
          <p:cNvPr id="17" name="TextBox 16">
            <a:extLst>
              <a:ext uri="{FF2B5EF4-FFF2-40B4-BE49-F238E27FC236}">
                <a16:creationId xmlns:a16="http://schemas.microsoft.com/office/drawing/2014/main" id="{5FEC91F1-7463-1243-A036-E48B589885B5}"/>
              </a:ext>
            </a:extLst>
          </p:cNvPr>
          <p:cNvSpPr txBox="1"/>
          <p:nvPr/>
        </p:nvSpPr>
        <p:spPr>
          <a:xfrm>
            <a:off x="7548595" y="4653684"/>
            <a:ext cx="3496437" cy="461665"/>
          </a:xfrm>
          <a:prstGeom prst="rect">
            <a:avLst/>
          </a:prstGeom>
          <a:noFill/>
        </p:spPr>
        <p:txBody>
          <a:bodyPr wrap="square" rtlCol="0">
            <a:spAutoFit/>
          </a:bodyPr>
          <a:lstStyle/>
          <a:p>
            <a:r>
              <a:rPr lang="en-US" sz="1200" dirty="0"/>
              <a:t>The </a:t>
            </a:r>
            <a:r>
              <a:rPr lang="en-US" sz="1200" dirty="0">
                <a:solidFill>
                  <a:srgbClr val="0432FF"/>
                </a:solidFill>
              </a:rPr>
              <a:t>object.__dict__ </a:t>
            </a:r>
            <a:r>
              <a:rPr lang="en-US" sz="1200" dirty="0"/>
              <a:t>attribute returns a dictionary of </a:t>
            </a:r>
            <a:r>
              <a:rPr lang="en-US" sz="1200" i="1" dirty="0"/>
              <a:t>attribute </a:t>
            </a:r>
            <a:r>
              <a:rPr lang="en-US" sz="1200" dirty="0"/>
              <a:t>and </a:t>
            </a:r>
            <a:r>
              <a:rPr lang="en-US" sz="1200" i="1" dirty="0"/>
              <a:t>value</a:t>
            </a:r>
            <a:r>
              <a:rPr lang="en-US" sz="1200" dirty="0"/>
              <a:t> </a:t>
            </a:r>
          </a:p>
        </p:txBody>
      </p:sp>
      <p:sp>
        <p:nvSpPr>
          <p:cNvPr id="18" name="Oval 17">
            <a:extLst>
              <a:ext uri="{FF2B5EF4-FFF2-40B4-BE49-F238E27FC236}">
                <a16:creationId xmlns:a16="http://schemas.microsoft.com/office/drawing/2014/main" id="{794E6CC7-AF93-4546-84C5-F7FB0F5C3650}"/>
              </a:ext>
            </a:extLst>
          </p:cNvPr>
          <p:cNvSpPr/>
          <p:nvPr/>
        </p:nvSpPr>
        <p:spPr>
          <a:xfrm>
            <a:off x="7345321" y="5293137"/>
            <a:ext cx="162902" cy="132002"/>
          </a:xfrm>
          <a:prstGeom prst="ellipse">
            <a:avLst/>
          </a:prstGeom>
          <a:solidFill>
            <a:schemeClr val="accent2">
              <a:lumMod val="75000"/>
            </a:schemeClr>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4</a:t>
            </a:r>
          </a:p>
        </p:txBody>
      </p:sp>
      <p:sp>
        <p:nvSpPr>
          <p:cNvPr id="19" name="Oval 18">
            <a:extLst>
              <a:ext uri="{FF2B5EF4-FFF2-40B4-BE49-F238E27FC236}">
                <a16:creationId xmlns:a16="http://schemas.microsoft.com/office/drawing/2014/main" id="{74F1CEC1-825D-0042-89A8-44BDCF97F38B}"/>
              </a:ext>
            </a:extLst>
          </p:cNvPr>
          <p:cNvSpPr/>
          <p:nvPr/>
        </p:nvSpPr>
        <p:spPr>
          <a:xfrm>
            <a:off x="6132504" y="2751764"/>
            <a:ext cx="162902" cy="132002"/>
          </a:xfrm>
          <a:prstGeom prst="ellipse">
            <a:avLst/>
          </a:prstGeom>
          <a:solidFill>
            <a:schemeClr val="accent2">
              <a:lumMod val="75000"/>
            </a:schemeClr>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4</a:t>
            </a:r>
          </a:p>
        </p:txBody>
      </p:sp>
      <p:sp>
        <p:nvSpPr>
          <p:cNvPr id="20" name="TextBox 19">
            <a:extLst>
              <a:ext uri="{FF2B5EF4-FFF2-40B4-BE49-F238E27FC236}">
                <a16:creationId xmlns:a16="http://schemas.microsoft.com/office/drawing/2014/main" id="{F1D284D0-5958-DE44-A9BD-D1E04845D0F4}"/>
              </a:ext>
            </a:extLst>
          </p:cNvPr>
          <p:cNvSpPr txBox="1"/>
          <p:nvPr/>
        </p:nvSpPr>
        <p:spPr>
          <a:xfrm>
            <a:off x="7580257" y="5293137"/>
            <a:ext cx="3496437" cy="1015663"/>
          </a:xfrm>
          <a:prstGeom prst="rect">
            <a:avLst/>
          </a:prstGeom>
          <a:noFill/>
        </p:spPr>
        <p:txBody>
          <a:bodyPr wrap="square" rtlCol="0">
            <a:spAutoFit/>
          </a:bodyPr>
          <a:lstStyle/>
          <a:p>
            <a:r>
              <a:rPr lang="en-US" sz="1200" dirty="0"/>
              <a:t>The </a:t>
            </a:r>
            <a:r>
              <a:rPr lang="en-US" sz="1200" dirty="0">
                <a:solidFill>
                  <a:srgbClr val="0432FF"/>
                </a:solidFill>
              </a:rPr>
              <a:t>getattr() method </a:t>
            </a:r>
            <a:r>
              <a:rPr lang="en-US" sz="1200" dirty="0"/>
              <a:t>returns the value of the named attribute of an object. If its not found, it will return the default value provided to the function</a:t>
            </a:r>
          </a:p>
          <a:p>
            <a:r>
              <a:rPr lang="en-US" sz="1200" dirty="0"/>
              <a:t> -</a:t>
            </a:r>
            <a:r>
              <a:rPr lang="en-US" sz="1200" b="1" dirty="0"/>
              <a:t>Syntax </a:t>
            </a:r>
            <a:r>
              <a:rPr lang="en-US" sz="1200" dirty="0">
                <a:solidFill>
                  <a:srgbClr val="0432FF"/>
                </a:solidFill>
              </a:rPr>
              <a:t>getattr</a:t>
            </a:r>
            <a:r>
              <a:rPr lang="en-US" sz="1200" dirty="0"/>
              <a:t>(object, name)</a:t>
            </a:r>
          </a:p>
        </p:txBody>
      </p:sp>
    </p:spTree>
    <p:extLst>
      <p:ext uri="{BB962C8B-B14F-4D97-AF65-F5344CB8AC3E}">
        <p14:creationId xmlns:p14="http://schemas.microsoft.com/office/powerpoint/2010/main" val="111773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B23A26-5239-5E49-AED7-6519F1A80299}"/>
              </a:ext>
            </a:extLst>
          </p:cNvPr>
          <p:cNvSpPr txBox="1"/>
          <p:nvPr/>
        </p:nvSpPr>
        <p:spPr>
          <a:xfrm>
            <a:off x="667336" y="-24798"/>
            <a:ext cx="9552560" cy="461665"/>
          </a:xfrm>
          <a:prstGeom prst="rect">
            <a:avLst/>
          </a:prstGeom>
          <a:noFill/>
        </p:spPr>
        <p:txBody>
          <a:bodyPr wrap="square" rtlCol="0">
            <a:spAutoFit/>
          </a:bodyPr>
          <a:lstStyle/>
          <a:p>
            <a:pPr algn="ctr"/>
            <a:r>
              <a:rPr lang="en-US" sz="2400" dirty="0"/>
              <a:t>Python Introspection Tools – Getting Instance Attributes Only</a:t>
            </a:r>
          </a:p>
        </p:txBody>
      </p:sp>
      <p:pic>
        <p:nvPicPr>
          <p:cNvPr id="3" name="Picture 2">
            <a:extLst>
              <a:ext uri="{FF2B5EF4-FFF2-40B4-BE49-F238E27FC236}">
                <a16:creationId xmlns:a16="http://schemas.microsoft.com/office/drawing/2014/main" id="{711317E4-A008-B347-9214-F87772F45797}"/>
              </a:ext>
            </a:extLst>
          </p:cNvPr>
          <p:cNvPicPr>
            <a:picLocks noChangeAspect="1"/>
          </p:cNvPicPr>
          <p:nvPr/>
        </p:nvPicPr>
        <p:blipFill>
          <a:blip r:embed="rId2"/>
          <a:stretch>
            <a:fillRect/>
          </a:stretch>
        </p:blipFill>
        <p:spPr>
          <a:xfrm>
            <a:off x="139185" y="1051829"/>
            <a:ext cx="6921500" cy="1828800"/>
          </a:xfrm>
          <a:prstGeom prst="rect">
            <a:avLst/>
          </a:prstGeom>
          <a:ln>
            <a:solidFill>
              <a:schemeClr val="tx1"/>
            </a:solidFill>
          </a:ln>
        </p:spPr>
      </p:pic>
      <p:pic>
        <p:nvPicPr>
          <p:cNvPr id="4" name="Picture 3">
            <a:extLst>
              <a:ext uri="{FF2B5EF4-FFF2-40B4-BE49-F238E27FC236}">
                <a16:creationId xmlns:a16="http://schemas.microsoft.com/office/drawing/2014/main" id="{8DA06BA2-D006-D349-B25F-0EE6AB399C37}"/>
              </a:ext>
            </a:extLst>
          </p:cNvPr>
          <p:cNvPicPr>
            <a:picLocks noChangeAspect="1"/>
          </p:cNvPicPr>
          <p:nvPr/>
        </p:nvPicPr>
        <p:blipFill>
          <a:blip r:embed="rId3"/>
          <a:stretch>
            <a:fillRect/>
          </a:stretch>
        </p:blipFill>
        <p:spPr>
          <a:xfrm>
            <a:off x="139185" y="3495591"/>
            <a:ext cx="5283200" cy="736600"/>
          </a:xfrm>
          <a:prstGeom prst="rect">
            <a:avLst/>
          </a:prstGeom>
          <a:ln>
            <a:solidFill>
              <a:schemeClr val="tx1"/>
            </a:solidFill>
          </a:ln>
        </p:spPr>
      </p:pic>
      <p:sp>
        <p:nvSpPr>
          <p:cNvPr id="5" name="TextBox 4">
            <a:extLst>
              <a:ext uri="{FF2B5EF4-FFF2-40B4-BE49-F238E27FC236}">
                <a16:creationId xmlns:a16="http://schemas.microsoft.com/office/drawing/2014/main" id="{7AB24AFC-AF7F-F24E-9A82-4DBDD2EA2884}"/>
              </a:ext>
            </a:extLst>
          </p:cNvPr>
          <p:cNvSpPr txBox="1"/>
          <p:nvPr/>
        </p:nvSpPr>
        <p:spPr>
          <a:xfrm>
            <a:off x="284206" y="575071"/>
            <a:ext cx="5721178" cy="338554"/>
          </a:xfrm>
          <a:prstGeom prst="rect">
            <a:avLst/>
          </a:prstGeom>
          <a:noFill/>
        </p:spPr>
        <p:txBody>
          <a:bodyPr wrap="square" rtlCol="0">
            <a:spAutoFit/>
          </a:bodyPr>
          <a:lstStyle/>
          <a:p>
            <a:pPr algn="ctr"/>
            <a:r>
              <a:rPr lang="en-US" sz="1600" u="sng" dirty="0"/>
              <a:t>Two ways to get </a:t>
            </a:r>
            <a:r>
              <a:rPr lang="en-US" sz="1600" u="sng" dirty="0">
                <a:solidFill>
                  <a:srgbClr val="0432FF"/>
                </a:solidFill>
              </a:rPr>
              <a:t>Instance</a:t>
            </a:r>
            <a:r>
              <a:rPr lang="en-US" sz="1600" u="sng" dirty="0"/>
              <a:t> Attributes </a:t>
            </a:r>
            <a:r>
              <a:rPr lang="en-US" sz="1600" i="1" u="sng" dirty="0"/>
              <a:t>Only</a:t>
            </a:r>
          </a:p>
        </p:txBody>
      </p:sp>
      <p:sp>
        <p:nvSpPr>
          <p:cNvPr id="6" name="Oval 5">
            <a:extLst>
              <a:ext uri="{FF2B5EF4-FFF2-40B4-BE49-F238E27FC236}">
                <a16:creationId xmlns:a16="http://schemas.microsoft.com/office/drawing/2014/main" id="{4E5E0863-19BC-8B46-BEC9-7B523902F002}"/>
              </a:ext>
            </a:extLst>
          </p:cNvPr>
          <p:cNvSpPr/>
          <p:nvPr/>
        </p:nvSpPr>
        <p:spPr>
          <a:xfrm>
            <a:off x="4305559" y="3495591"/>
            <a:ext cx="162902" cy="132002"/>
          </a:xfrm>
          <a:prstGeom prst="ellipse">
            <a:avLst/>
          </a:prstGeom>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7" name="Oval 6">
            <a:extLst>
              <a:ext uri="{FF2B5EF4-FFF2-40B4-BE49-F238E27FC236}">
                <a16:creationId xmlns:a16="http://schemas.microsoft.com/office/drawing/2014/main" id="{B79F2651-05C7-564B-9447-1B54EB3F55EB}"/>
              </a:ext>
            </a:extLst>
          </p:cNvPr>
          <p:cNvSpPr/>
          <p:nvPr/>
        </p:nvSpPr>
        <p:spPr>
          <a:xfrm>
            <a:off x="2625555" y="1683266"/>
            <a:ext cx="162902" cy="132002"/>
          </a:xfrm>
          <a:prstGeom prst="ellipse">
            <a:avLst/>
          </a:prstGeom>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8" name="Oval 7">
            <a:extLst>
              <a:ext uri="{FF2B5EF4-FFF2-40B4-BE49-F238E27FC236}">
                <a16:creationId xmlns:a16="http://schemas.microsoft.com/office/drawing/2014/main" id="{17A4D373-BF09-544E-B346-1C4BE08B9361}"/>
              </a:ext>
            </a:extLst>
          </p:cNvPr>
          <p:cNvSpPr/>
          <p:nvPr/>
        </p:nvSpPr>
        <p:spPr>
          <a:xfrm>
            <a:off x="7060685" y="2424163"/>
            <a:ext cx="162902" cy="132002"/>
          </a:xfrm>
          <a:prstGeom prst="ellipse">
            <a:avLst/>
          </a:prstGeom>
          <a:solidFill>
            <a:srgbClr val="0070C0"/>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2</a:t>
            </a:r>
          </a:p>
        </p:txBody>
      </p:sp>
      <p:sp>
        <p:nvSpPr>
          <p:cNvPr id="10" name="Oval 9">
            <a:extLst>
              <a:ext uri="{FF2B5EF4-FFF2-40B4-BE49-F238E27FC236}">
                <a16:creationId xmlns:a16="http://schemas.microsoft.com/office/drawing/2014/main" id="{BA88B643-B9DB-EC4A-890C-DFDB43B52FB9}"/>
              </a:ext>
            </a:extLst>
          </p:cNvPr>
          <p:cNvSpPr/>
          <p:nvPr/>
        </p:nvSpPr>
        <p:spPr>
          <a:xfrm>
            <a:off x="5280714" y="3797890"/>
            <a:ext cx="162902" cy="132002"/>
          </a:xfrm>
          <a:prstGeom prst="ellipse">
            <a:avLst/>
          </a:prstGeom>
          <a:solidFill>
            <a:srgbClr val="0070C0"/>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2</a:t>
            </a:r>
          </a:p>
        </p:txBody>
      </p:sp>
      <p:sp>
        <p:nvSpPr>
          <p:cNvPr id="11" name="TextBox 10">
            <a:extLst>
              <a:ext uri="{FF2B5EF4-FFF2-40B4-BE49-F238E27FC236}">
                <a16:creationId xmlns:a16="http://schemas.microsoft.com/office/drawing/2014/main" id="{CD833ABB-16AC-8E4E-8543-EBCF7AFBDAFA}"/>
              </a:ext>
            </a:extLst>
          </p:cNvPr>
          <p:cNvSpPr txBox="1"/>
          <p:nvPr/>
        </p:nvSpPr>
        <p:spPr>
          <a:xfrm>
            <a:off x="7389341" y="2424163"/>
            <a:ext cx="3286897" cy="1938992"/>
          </a:xfrm>
          <a:prstGeom prst="rect">
            <a:avLst/>
          </a:prstGeom>
          <a:noFill/>
        </p:spPr>
        <p:txBody>
          <a:bodyPr wrap="square" rtlCol="0">
            <a:spAutoFit/>
          </a:bodyPr>
          <a:lstStyle/>
          <a:p>
            <a:r>
              <a:rPr lang="en-US" sz="1200" dirty="0"/>
              <a:t>Using a generator  with a conditional statement, we can exclude those attributes that start with “__”, so that we are sure to see only the instance attributes</a:t>
            </a:r>
          </a:p>
          <a:p>
            <a:r>
              <a:rPr lang="en-US" sz="1200" b="1" u="sng" dirty="0"/>
              <a:t>So we get this</a:t>
            </a:r>
            <a:r>
              <a:rPr lang="en-US" sz="1200" dirty="0"/>
              <a:t>:</a:t>
            </a:r>
          </a:p>
          <a:p>
            <a:endParaRPr lang="en-US" sz="1200" dirty="0"/>
          </a:p>
          <a:p>
            <a:endParaRPr lang="en-US" sz="1200" dirty="0"/>
          </a:p>
          <a:p>
            <a:endParaRPr lang="en-US" sz="1200" dirty="0"/>
          </a:p>
          <a:p>
            <a:endParaRPr lang="en-US" sz="1200" dirty="0"/>
          </a:p>
          <a:p>
            <a:r>
              <a:rPr lang="en-US" sz="1200" u="sng" dirty="0"/>
              <a:t>Instead of this:</a:t>
            </a:r>
          </a:p>
        </p:txBody>
      </p:sp>
      <p:pic>
        <p:nvPicPr>
          <p:cNvPr id="12" name="Picture 11">
            <a:extLst>
              <a:ext uri="{FF2B5EF4-FFF2-40B4-BE49-F238E27FC236}">
                <a16:creationId xmlns:a16="http://schemas.microsoft.com/office/drawing/2014/main" id="{D83FF0FD-2BCB-2941-A901-17263DDC5EA2}"/>
              </a:ext>
            </a:extLst>
          </p:cNvPr>
          <p:cNvPicPr>
            <a:picLocks noChangeAspect="1"/>
          </p:cNvPicPr>
          <p:nvPr/>
        </p:nvPicPr>
        <p:blipFill>
          <a:blip r:embed="rId4"/>
          <a:stretch>
            <a:fillRect/>
          </a:stretch>
        </p:blipFill>
        <p:spPr>
          <a:xfrm>
            <a:off x="139185" y="5057790"/>
            <a:ext cx="9194800" cy="1333500"/>
          </a:xfrm>
          <a:prstGeom prst="rect">
            <a:avLst/>
          </a:prstGeom>
          <a:ln>
            <a:solidFill>
              <a:schemeClr val="tx1"/>
            </a:solidFill>
          </a:ln>
        </p:spPr>
      </p:pic>
      <p:pic>
        <p:nvPicPr>
          <p:cNvPr id="14" name="Graphic 13" descr="Arrow: U-turn with tail">
            <a:extLst>
              <a:ext uri="{FF2B5EF4-FFF2-40B4-BE49-F238E27FC236}">
                <a16:creationId xmlns:a16="http://schemas.microsoft.com/office/drawing/2014/main" id="{C13D3482-DB49-634B-B2EC-329D4FFCBB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502069" flipV="1">
            <a:off x="8439227" y="3026132"/>
            <a:ext cx="1005570" cy="1070919"/>
          </a:xfrm>
          <a:prstGeom prst="rect">
            <a:avLst/>
          </a:prstGeom>
        </p:spPr>
      </p:pic>
      <p:pic>
        <p:nvPicPr>
          <p:cNvPr id="19" name="Graphic 18" descr="Arrow: Slight curve">
            <a:extLst>
              <a:ext uri="{FF2B5EF4-FFF2-40B4-BE49-F238E27FC236}">
                <a16:creationId xmlns:a16="http://schemas.microsoft.com/office/drawing/2014/main" id="{C2DEE798-58A9-2744-AF58-17F4CD1AC6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6799346">
            <a:off x="6766386" y="4094744"/>
            <a:ext cx="914400" cy="914400"/>
          </a:xfrm>
          <a:prstGeom prst="rect">
            <a:avLst/>
          </a:prstGeom>
        </p:spPr>
      </p:pic>
    </p:spTree>
    <p:extLst>
      <p:ext uri="{BB962C8B-B14F-4D97-AF65-F5344CB8AC3E}">
        <p14:creationId xmlns:p14="http://schemas.microsoft.com/office/powerpoint/2010/main" val="315607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44E090-631B-C347-A5E4-1013DE867B0A}"/>
              </a:ext>
            </a:extLst>
          </p:cNvPr>
          <p:cNvSpPr txBox="1"/>
          <p:nvPr/>
        </p:nvSpPr>
        <p:spPr>
          <a:xfrm>
            <a:off x="667336" y="-24798"/>
            <a:ext cx="9552560" cy="461665"/>
          </a:xfrm>
          <a:prstGeom prst="rect">
            <a:avLst/>
          </a:prstGeom>
          <a:noFill/>
        </p:spPr>
        <p:txBody>
          <a:bodyPr wrap="square" rtlCol="0">
            <a:spAutoFit/>
          </a:bodyPr>
          <a:lstStyle/>
          <a:p>
            <a:pPr algn="ctr"/>
            <a:r>
              <a:rPr lang="en-US" sz="2400" dirty="0"/>
              <a:t>Storing Objects in DBs</a:t>
            </a:r>
          </a:p>
        </p:txBody>
      </p:sp>
      <p:sp>
        <p:nvSpPr>
          <p:cNvPr id="3" name="TextBox 2">
            <a:extLst>
              <a:ext uri="{FF2B5EF4-FFF2-40B4-BE49-F238E27FC236}">
                <a16:creationId xmlns:a16="http://schemas.microsoft.com/office/drawing/2014/main" id="{AD40B147-4334-ED4D-B95F-750960E63013}"/>
              </a:ext>
            </a:extLst>
          </p:cNvPr>
          <p:cNvSpPr txBox="1"/>
          <p:nvPr/>
        </p:nvSpPr>
        <p:spPr>
          <a:xfrm>
            <a:off x="0" y="597159"/>
            <a:ext cx="4942703" cy="307777"/>
          </a:xfrm>
          <a:prstGeom prst="rect">
            <a:avLst/>
          </a:prstGeom>
          <a:noFill/>
        </p:spPr>
        <p:txBody>
          <a:bodyPr wrap="square" rtlCol="0">
            <a:spAutoFit/>
          </a:bodyPr>
          <a:lstStyle/>
          <a:p>
            <a:r>
              <a:rPr lang="en-US" sz="1400" u="sng" dirty="0"/>
              <a:t>How to make instance objects persistent (permanent)</a:t>
            </a:r>
          </a:p>
        </p:txBody>
      </p:sp>
      <p:pic>
        <p:nvPicPr>
          <p:cNvPr id="4" name="Picture 3">
            <a:extLst>
              <a:ext uri="{FF2B5EF4-FFF2-40B4-BE49-F238E27FC236}">
                <a16:creationId xmlns:a16="http://schemas.microsoft.com/office/drawing/2014/main" id="{560B96A0-86C9-8F46-AB16-0B0CE4DA89DC}"/>
              </a:ext>
            </a:extLst>
          </p:cNvPr>
          <p:cNvPicPr>
            <a:picLocks noChangeAspect="1"/>
          </p:cNvPicPr>
          <p:nvPr/>
        </p:nvPicPr>
        <p:blipFill>
          <a:blip r:embed="rId2"/>
          <a:stretch>
            <a:fillRect/>
          </a:stretch>
        </p:blipFill>
        <p:spPr>
          <a:xfrm>
            <a:off x="5873579" y="1533297"/>
            <a:ext cx="5105400" cy="254000"/>
          </a:xfrm>
          <a:prstGeom prst="rect">
            <a:avLst/>
          </a:prstGeom>
          <a:ln>
            <a:solidFill>
              <a:schemeClr val="tx1"/>
            </a:solidFill>
          </a:ln>
        </p:spPr>
      </p:pic>
      <p:pic>
        <p:nvPicPr>
          <p:cNvPr id="5" name="Picture 4">
            <a:extLst>
              <a:ext uri="{FF2B5EF4-FFF2-40B4-BE49-F238E27FC236}">
                <a16:creationId xmlns:a16="http://schemas.microsoft.com/office/drawing/2014/main" id="{9A4495F0-4DBD-5046-8709-542F912162A8}"/>
              </a:ext>
            </a:extLst>
          </p:cNvPr>
          <p:cNvPicPr>
            <a:picLocks noChangeAspect="1"/>
          </p:cNvPicPr>
          <p:nvPr/>
        </p:nvPicPr>
        <p:blipFill>
          <a:blip r:embed="rId3"/>
          <a:stretch>
            <a:fillRect/>
          </a:stretch>
        </p:blipFill>
        <p:spPr>
          <a:xfrm>
            <a:off x="306288" y="1533297"/>
            <a:ext cx="3355429" cy="4637017"/>
          </a:xfrm>
          <a:prstGeom prst="rect">
            <a:avLst/>
          </a:prstGeom>
          <a:ln>
            <a:solidFill>
              <a:schemeClr val="tx1"/>
            </a:solidFill>
          </a:ln>
        </p:spPr>
      </p:pic>
      <p:sp>
        <p:nvSpPr>
          <p:cNvPr id="6" name="TextBox 5">
            <a:extLst>
              <a:ext uri="{FF2B5EF4-FFF2-40B4-BE49-F238E27FC236}">
                <a16:creationId xmlns:a16="http://schemas.microsoft.com/office/drawing/2014/main" id="{37AD1F9B-E376-4D49-BC7D-B33E8CE54772}"/>
              </a:ext>
            </a:extLst>
          </p:cNvPr>
          <p:cNvSpPr txBox="1"/>
          <p:nvPr/>
        </p:nvSpPr>
        <p:spPr>
          <a:xfrm>
            <a:off x="306288" y="1065228"/>
            <a:ext cx="2959443" cy="307777"/>
          </a:xfrm>
          <a:prstGeom prst="rect">
            <a:avLst/>
          </a:prstGeom>
          <a:noFill/>
        </p:spPr>
        <p:txBody>
          <a:bodyPr wrap="square" rtlCol="0">
            <a:spAutoFit/>
          </a:bodyPr>
          <a:lstStyle/>
          <a:p>
            <a:pPr algn="ctr"/>
            <a:r>
              <a:rPr lang="en-US" sz="1400" u="sng" dirty="0"/>
              <a:t>‘makedb.py’ file</a:t>
            </a:r>
          </a:p>
        </p:txBody>
      </p:sp>
      <p:sp>
        <p:nvSpPr>
          <p:cNvPr id="7" name="TextBox 6">
            <a:extLst>
              <a:ext uri="{FF2B5EF4-FFF2-40B4-BE49-F238E27FC236}">
                <a16:creationId xmlns:a16="http://schemas.microsoft.com/office/drawing/2014/main" id="{1023DFE4-4DD1-CA4C-AC3F-8022893EE9B4}"/>
              </a:ext>
            </a:extLst>
          </p:cNvPr>
          <p:cNvSpPr txBox="1"/>
          <p:nvPr/>
        </p:nvSpPr>
        <p:spPr>
          <a:xfrm>
            <a:off x="6797705" y="1065228"/>
            <a:ext cx="2959443" cy="307777"/>
          </a:xfrm>
          <a:prstGeom prst="rect">
            <a:avLst/>
          </a:prstGeom>
          <a:noFill/>
        </p:spPr>
        <p:txBody>
          <a:bodyPr wrap="square" rtlCol="0">
            <a:spAutoFit/>
          </a:bodyPr>
          <a:lstStyle/>
          <a:p>
            <a:pPr algn="ctr"/>
            <a:r>
              <a:rPr lang="en-US" sz="1400" u="sng" dirty="0"/>
              <a:t>Creates the  ‘employdb.db’ file</a:t>
            </a:r>
          </a:p>
        </p:txBody>
      </p:sp>
      <p:sp>
        <p:nvSpPr>
          <p:cNvPr id="8" name="Oval 7">
            <a:extLst>
              <a:ext uri="{FF2B5EF4-FFF2-40B4-BE49-F238E27FC236}">
                <a16:creationId xmlns:a16="http://schemas.microsoft.com/office/drawing/2014/main" id="{6F1AFB3E-5A96-5D47-BD80-AADDF2A7883F}"/>
              </a:ext>
            </a:extLst>
          </p:cNvPr>
          <p:cNvSpPr/>
          <p:nvPr/>
        </p:nvSpPr>
        <p:spPr>
          <a:xfrm>
            <a:off x="4469828" y="2025843"/>
            <a:ext cx="162902" cy="132002"/>
          </a:xfrm>
          <a:prstGeom prst="ellipse">
            <a:avLst/>
          </a:prstGeom>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9" name="TextBox 8">
            <a:extLst>
              <a:ext uri="{FF2B5EF4-FFF2-40B4-BE49-F238E27FC236}">
                <a16:creationId xmlns:a16="http://schemas.microsoft.com/office/drawing/2014/main" id="{3B54B5CB-4B49-324B-8784-BF24CC8B40D7}"/>
              </a:ext>
            </a:extLst>
          </p:cNvPr>
          <p:cNvSpPr txBox="1"/>
          <p:nvPr/>
        </p:nvSpPr>
        <p:spPr>
          <a:xfrm>
            <a:off x="4686919" y="1966745"/>
            <a:ext cx="6036276" cy="461665"/>
          </a:xfrm>
          <a:prstGeom prst="rect">
            <a:avLst/>
          </a:prstGeom>
          <a:noFill/>
        </p:spPr>
        <p:txBody>
          <a:bodyPr wrap="square" rtlCol="0">
            <a:spAutoFit/>
          </a:bodyPr>
          <a:lstStyle/>
          <a:p>
            <a:r>
              <a:rPr lang="en-US" sz="1200" dirty="0"/>
              <a:t>Import our two classes  (</a:t>
            </a:r>
            <a:r>
              <a:rPr lang="en-US" sz="1200" i="1" dirty="0"/>
              <a:t>Employee</a:t>
            </a:r>
            <a:r>
              <a:rPr lang="en-US" sz="1200" dirty="0"/>
              <a:t> and </a:t>
            </a:r>
            <a:r>
              <a:rPr lang="en-US" sz="1200" i="1" dirty="0"/>
              <a:t>Boss</a:t>
            </a:r>
            <a:r>
              <a:rPr lang="en-US" sz="1200" dirty="0"/>
              <a:t>) from our </a:t>
            </a:r>
            <a:r>
              <a:rPr lang="en-US" sz="1200" b="1" i="1" dirty="0"/>
              <a:t>methodstuff </a:t>
            </a:r>
            <a:r>
              <a:rPr lang="en-US" sz="1200" dirty="0"/>
              <a:t>module (this is the file in which these two classes live) </a:t>
            </a:r>
          </a:p>
        </p:txBody>
      </p:sp>
      <p:sp>
        <p:nvSpPr>
          <p:cNvPr id="10" name="Oval 9">
            <a:extLst>
              <a:ext uri="{FF2B5EF4-FFF2-40B4-BE49-F238E27FC236}">
                <a16:creationId xmlns:a16="http://schemas.microsoft.com/office/drawing/2014/main" id="{41991306-A522-1E4E-B2FC-C00ADE95FA5D}"/>
              </a:ext>
            </a:extLst>
          </p:cNvPr>
          <p:cNvSpPr/>
          <p:nvPr/>
        </p:nvSpPr>
        <p:spPr>
          <a:xfrm>
            <a:off x="3661717" y="1543758"/>
            <a:ext cx="162902" cy="132002"/>
          </a:xfrm>
          <a:prstGeom prst="ellipse">
            <a:avLst/>
          </a:prstGeom>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11" name="TextBox 10">
            <a:extLst>
              <a:ext uri="{FF2B5EF4-FFF2-40B4-BE49-F238E27FC236}">
                <a16:creationId xmlns:a16="http://schemas.microsoft.com/office/drawing/2014/main" id="{FF5CFFB7-4171-EF42-95B9-FAC0A876D19D}"/>
              </a:ext>
            </a:extLst>
          </p:cNvPr>
          <p:cNvSpPr txBox="1"/>
          <p:nvPr/>
        </p:nvSpPr>
        <p:spPr>
          <a:xfrm>
            <a:off x="4605468" y="539734"/>
            <a:ext cx="7380586" cy="646331"/>
          </a:xfrm>
          <a:prstGeom prst="rect">
            <a:avLst/>
          </a:prstGeom>
          <a:noFill/>
        </p:spPr>
        <p:txBody>
          <a:bodyPr wrap="square" rtlCol="0">
            <a:spAutoFit/>
          </a:bodyPr>
          <a:lstStyle/>
          <a:p>
            <a:r>
              <a:rPr lang="en-US" sz="1200" dirty="0"/>
              <a:t>Using the python </a:t>
            </a:r>
            <a:r>
              <a:rPr lang="en-US" sz="1200" dirty="0">
                <a:solidFill>
                  <a:srgbClr val="0432FF"/>
                </a:solidFill>
              </a:rPr>
              <a:t>“shelve” </a:t>
            </a:r>
            <a:r>
              <a:rPr lang="en-US" sz="1200" dirty="0"/>
              <a:t>module allows us to store </a:t>
            </a:r>
            <a:r>
              <a:rPr lang="en-US" sz="1200" b="1" i="1" dirty="0"/>
              <a:t>pickle</a:t>
            </a:r>
            <a:r>
              <a:rPr lang="en-US" sz="1200" dirty="0"/>
              <a:t> (serializes python objects to/from a string of bytes) and </a:t>
            </a:r>
            <a:r>
              <a:rPr lang="en-US" sz="1200" b="1" i="1" dirty="0"/>
              <a:t>dbm </a:t>
            </a:r>
            <a:r>
              <a:rPr lang="en-US" sz="1200" dirty="0"/>
              <a:t>(implements an access-by-key filesystem for storing strings) objects on a file by key in a .db file.</a:t>
            </a:r>
          </a:p>
        </p:txBody>
      </p:sp>
      <p:pic>
        <p:nvPicPr>
          <p:cNvPr id="12" name="Picture 11">
            <a:extLst>
              <a:ext uri="{FF2B5EF4-FFF2-40B4-BE49-F238E27FC236}">
                <a16:creationId xmlns:a16="http://schemas.microsoft.com/office/drawing/2014/main" id="{3C0B04A5-AA29-104B-852F-F7C2F5B206A4}"/>
              </a:ext>
            </a:extLst>
          </p:cNvPr>
          <p:cNvPicPr>
            <a:picLocks noChangeAspect="1"/>
          </p:cNvPicPr>
          <p:nvPr/>
        </p:nvPicPr>
        <p:blipFill>
          <a:blip r:embed="rId4"/>
          <a:stretch>
            <a:fillRect/>
          </a:stretch>
        </p:blipFill>
        <p:spPr>
          <a:xfrm>
            <a:off x="3907586" y="5195800"/>
            <a:ext cx="3797471" cy="998787"/>
          </a:xfrm>
          <a:prstGeom prst="rect">
            <a:avLst/>
          </a:prstGeom>
          <a:ln>
            <a:solidFill>
              <a:schemeClr val="tx1"/>
            </a:solidFill>
          </a:ln>
        </p:spPr>
      </p:pic>
      <p:sp>
        <p:nvSpPr>
          <p:cNvPr id="13" name="TextBox 12">
            <a:extLst>
              <a:ext uri="{FF2B5EF4-FFF2-40B4-BE49-F238E27FC236}">
                <a16:creationId xmlns:a16="http://schemas.microsoft.com/office/drawing/2014/main" id="{4AAFF6AE-E001-7D40-A3BA-CF140D596238}"/>
              </a:ext>
            </a:extLst>
          </p:cNvPr>
          <p:cNvSpPr txBox="1"/>
          <p:nvPr/>
        </p:nvSpPr>
        <p:spPr>
          <a:xfrm>
            <a:off x="3824619" y="4888023"/>
            <a:ext cx="3416856" cy="307777"/>
          </a:xfrm>
          <a:prstGeom prst="rect">
            <a:avLst/>
          </a:prstGeom>
          <a:noFill/>
        </p:spPr>
        <p:txBody>
          <a:bodyPr wrap="square" rtlCol="0">
            <a:spAutoFit/>
          </a:bodyPr>
          <a:lstStyle/>
          <a:p>
            <a:pPr algn="ctr"/>
            <a:r>
              <a:rPr lang="en-US" sz="1400" u="sng" dirty="0">
                <a:latin typeface="Bradley Hand" pitchFamily="2" charset="77"/>
              </a:rPr>
              <a:t>Code output</a:t>
            </a:r>
          </a:p>
        </p:txBody>
      </p:sp>
      <p:sp>
        <p:nvSpPr>
          <p:cNvPr id="14" name="Oval 13">
            <a:extLst>
              <a:ext uri="{FF2B5EF4-FFF2-40B4-BE49-F238E27FC236}">
                <a16:creationId xmlns:a16="http://schemas.microsoft.com/office/drawing/2014/main" id="{C5475DAE-1825-A441-947F-728BE4433577}"/>
              </a:ext>
            </a:extLst>
          </p:cNvPr>
          <p:cNvSpPr/>
          <p:nvPr/>
        </p:nvSpPr>
        <p:spPr>
          <a:xfrm>
            <a:off x="4469828" y="2497691"/>
            <a:ext cx="162902" cy="132002"/>
          </a:xfrm>
          <a:prstGeom prst="ellipse">
            <a:avLst/>
          </a:prstGeom>
          <a:solidFill>
            <a:schemeClr val="accent4">
              <a:lumMod val="50000"/>
            </a:schemeClr>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2</a:t>
            </a:r>
          </a:p>
        </p:txBody>
      </p:sp>
      <p:sp>
        <p:nvSpPr>
          <p:cNvPr id="15" name="Oval 14">
            <a:extLst>
              <a:ext uri="{FF2B5EF4-FFF2-40B4-BE49-F238E27FC236}">
                <a16:creationId xmlns:a16="http://schemas.microsoft.com/office/drawing/2014/main" id="{129BB0C7-0E6C-8E40-A81E-0BEF75BE2D39}"/>
              </a:ext>
            </a:extLst>
          </p:cNvPr>
          <p:cNvSpPr/>
          <p:nvPr/>
        </p:nvSpPr>
        <p:spPr>
          <a:xfrm>
            <a:off x="1475295" y="1787297"/>
            <a:ext cx="162902" cy="132002"/>
          </a:xfrm>
          <a:prstGeom prst="ellipse">
            <a:avLst/>
          </a:prstGeom>
          <a:solidFill>
            <a:schemeClr val="accent4">
              <a:lumMod val="50000"/>
            </a:schemeClr>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2</a:t>
            </a:r>
          </a:p>
        </p:txBody>
      </p:sp>
      <p:sp>
        <p:nvSpPr>
          <p:cNvPr id="16" name="TextBox 15">
            <a:extLst>
              <a:ext uri="{FF2B5EF4-FFF2-40B4-BE49-F238E27FC236}">
                <a16:creationId xmlns:a16="http://schemas.microsoft.com/office/drawing/2014/main" id="{BD3C099A-9704-3D43-8CA9-74C614EA2D60}"/>
              </a:ext>
            </a:extLst>
          </p:cNvPr>
          <p:cNvSpPr txBox="1"/>
          <p:nvPr/>
        </p:nvSpPr>
        <p:spPr>
          <a:xfrm>
            <a:off x="4686919" y="2465622"/>
            <a:ext cx="6036276" cy="276999"/>
          </a:xfrm>
          <a:prstGeom prst="rect">
            <a:avLst/>
          </a:prstGeom>
          <a:noFill/>
        </p:spPr>
        <p:txBody>
          <a:bodyPr wrap="square" rtlCol="0">
            <a:spAutoFit/>
          </a:bodyPr>
          <a:lstStyle/>
          <a:p>
            <a:r>
              <a:rPr lang="en-US" sz="1200" dirty="0"/>
              <a:t>Import the shelve module</a:t>
            </a:r>
          </a:p>
        </p:txBody>
      </p:sp>
      <p:sp>
        <p:nvSpPr>
          <p:cNvPr id="17" name="Oval 16">
            <a:extLst>
              <a:ext uri="{FF2B5EF4-FFF2-40B4-BE49-F238E27FC236}">
                <a16:creationId xmlns:a16="http://schemas.microsoft.com/office/drawing/2014/main" id="{6934723F-5F35-3846-98F9-7E06C08FC218}"/>
              </a:ext>
            </a:extLst>
          </p:cNvPr>
          <p:cNvSpPr/>
          <p:nvPr/>
        </p:nvSpPr>
        <p:spPr>
          <a:xfrm>
            <a:off x="4469828" y="2950465"/>
            <a:ext cx="162902" cy="132002"/>
          </a:xfrm>
          <a:prstGeom prst="ellipse">
            <a:avLst/>
          </a:prstGeom>
          <a:solidFill>
            <a:schemeClr val="accent3">
              <a:lumMod val="75000"/>
            </a:schemeClr>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3</a:t>
            </a:r>
          </a:p>
        </p:txBody>
      </p:sp>
      <p:sp>
        <p:nvSpPr>
          <p:cNvPr id="18" name="Oval 17">
            <a:extLst>
              <a:ext uri="{FF2B5EF4-FFF2-40B4-BE49-F238E27FC236}">
                <a16:creationId xmlns:a16="http://schemas.microsoft.com/office/drawing/2014/main" id="{62AADAAB-4B96-564F-A96B-FCBB278931FC}"/>
              </a:ext>
            </a:extLst>
          </p:cNvPr>
          <p:cNvSpPr/>
          <p:nvPr/>
        </p:nvSpPr>
        <p:spPr>
          <a:xfrm>
            <a:off x="3718543" y="2485661"/>
            <a:ext cx="162902" cy="132002"/>
          </a:xfrm>
          <a:prstGeom prst="ellipse">
            <a:avLst/>
          </a:prstGeom>
          <a:solidFill>
            <a:schemeClr val="accent3">
              <a:lumMod val="75000"/>
            </a:schemeClr>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3</a:t>
            </a:r>
          </a:p>
        </p:txBody>
      </p:sp>
      <p:sp>
        <p:nvSpPr>
          <p:cNvPr id="19" name="TextBox 18">
            <a:extLst>
              <a:ext uri="{FF2B5EF4-FFF2-40B4-BE49-F238E27FC236}">
                <a16:creationId xmlns:a16="http://schemas.microsoft.com/office/drawing/2014/main" id="{8DD8A914-D9B3-AD41-9C9D-0674E1A04C7F}"/>
              </a:ext>
            </a:extLst>
          </p:cNvPr>
          <p:cNvSpPr txBox="1"/>
          <p:nvPr/>
        </p:nvSpPr>
        <p:spPr>
          <a:xfrm>
            <a:off x="4686919" y="2853121"/>
            <a:ext cx="6036276" cy="276999"/>
          </a:xfrm>
          <a:prstGeom prst="rect">
            <a:avLst/>
          </a:prstGeom>
          <a:noFill/>
        </p:spPr>
        <p:txBody>
          <a:bodyPr wrap="square" rtlCol="0">
            <a:spAutoFit/>
          </a:bodyPr>
          <a:lstStyle/>
          <a:p>
            <a:r>
              <a:rPr lang="en-US" sz="1200" dirty="0"/>
              <a:t>Create three new objects against  the two classes we have imported</a:t>
            </a:r>
          </a:p>
        </p:txBody>
      </p:sp>
      <p:sp>
        <p:nvSpPr>
          <p:cNvPr id="20" name="Oval 19">
            <a:extLst>
              <a:ext uri="{FF2B5EF4-FFF2-40B4-BE49-F238E27FC236}">
                <a16:creationId xmlns:a16="http://schemas.microsoft.com/office/drawing/2014/main" id="{10BD3797-4027-D641-BF70-1821EC788CBD}"/>
              </a:ext>
            </a:extLst>
          </p:cNvPr>
          <p:cNvSpPr/>
          <p:nvPr/>
        </p:nvSpPr>
        <p:spPr>
          <a:xfrm>
            <a:off x="4469828" y="3337238"/>
            <a:ext cx="162902" cy="132002"/>
          </a:xfrm>
          <a:prstGeom prst="ellipse">
            <a:avLst/>
          </a:prstGeom>
          <a:solidFill>
            <a:schemeClr val="accent6">
              <a:lumMod val="75000"/>
            </a:schemeClr>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4</a:t>
            </a:r>
          </a:p>
        </p:txBody>
      </p:sp>
      <p:sp>
        <p:nvSpPr>
          <p:cNvPr id="21" name="Oval 20">
            <a:extLst>
              <a:ext uri="{FF2B5EF4-FFF2-40B4-BE49-F238E27FC236}">
                <a16:creationId xmlns:a16="http://schemas.microsoft.com/office/drawing/2014/main" id="{5BD4FFA8-B888-D048-ABF8-52A0B1E46A94}"/>
              </a:ext>
            </a:extLst>
          </p:cNvPr>
          <p:cNvSpPr/>
          <p:nvPr/>
        </p:nvSpPr>
        <p:spPr>
          <a:xfrm>
            <a:off x="2760398" y="3205236"/>
            <a:ext cx="162902" cy="132002"/>
          </a:xfrm>
          <a:prstGeom prst="ellipse">
            <a:avLst/>
          </a:prstGeom>
          <a:solidFill>
            <a:schemeClr val="accent6">
              <a:lumMod val="75000"/>
            </a:schemeClr>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4</a:t>
            </a:r>
          </a:p>
        </p:txBody>
      </p:sp>
      <p:sp>
        <p:nvSpPr>
          <p:cNvPr id="22" name="TextBox 21">
            <a:extLst>
              <a:ext uri="{FF2B5EF4-FFF2-40B4-BE49-F238E27FC236}">
                <a16:creationId xmlns:a16="http://schemas.microsoft.com/office/drawing/2014/main" id="{F645EA20-C749-3545-B360-E9A8C0A01FC4}"/>
              </a:ext>
            </a:extLst>
          </p:cNvPr>
          <p:cNvSpPr txBox="1"/>
          <p:nvPr/>
        </p:nvSpPr>
        <p:spPr>
          <a:xfrm>
            <a:off x="4686919" y="3290500"/>
            <a:ext cx="6036276" cy="276999"/>
          </a:xfrm>
          <a:prstGeom prst="rect">
            <a:avLst/>
          </a:prstGeom>
          <a:noFill/>
        </p:spPr>
        <p:txBody>
          <a:bodyPr wrap="square" rtlCol="0">
            <a:spAutoFit/>
          </a:bodyPr>
          <a:lstStyle/>
          <a:p>
            <a:r>
              <a:rPr lang="en-US" sz="1200" dirty="0"/>
              <a:t>Create a db object using shelve and called it ‘employdb’. This will store the data</a:t>
            </a:r>
          </a:p>
        </p:txBody>
      </p:sp>
      <p:sp>
        <p:nvSpPr>
          <p:cNvPr id="23" name="Oval 22">
            <a:extLst>
              <a:ext uri="{FF2B5EF4-FFF2-40B4-BE49-F238E27FC236}">
                <a16:creationId xmlns:a16="http://schemas.microsoft.com/office/drawing/2014/main" id="{EB50DAF6-64E4-B449-A6C5-D23ABF6C927C}"/>
              </a:ext>
            </a:extLst>
          </p:cNvPr>
          <p:cNvSpPr/>
          <p:nvPr/>
        </p:nvSpPr>
        <p:spPr>
          <a:xfrm>
            <a:off x="4469828" y="3686842"/>
            <a:ext cx="162902" cy="132002"/>
          </a:xfrm>
          <a:prstGeom prst="ellipse">
            <a:avLst/>
          </a:prstGeom>
          <a:solidFill>
            <a:srgbClr val="0432FF"/>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5</a:t>
            </a:r>
          </a:p>
        </p:txBody>
      </p:sp>
      <p:sp>
        <p:nvSpPr>
          <p:cNvPr id="24" name="Oval 23">
            <a:extLst>
              <a:ext uri="{FF2B5EF4-FFF2-40B4-BE49-F238E27FC236}">
                <a16:creationId xmlns:a16="http://schemas.microsoft.com/office/drawing/2014/main" id="{70D43189-24F3-B14C-BC13-510044600643}"/>
              </a:ext>
            </a:extLst>
          </p:cNvPr>
          <p:cNvSpPr/>
          <p:nvPr/>
        </p:nvSpPr>
        <p:spPr>
          <a:xfrm>
            <a:off x="1984002" y="3680133"/>
            <a:ext cx="162902" cy="132002"/>
          </a:xfrm>
          <a:prstGeom prst="ellipse">
            <a:avLst/>
          </a:prstGeom>
          <a:solidFill>
            <a:srgbClr val="0432FF"/>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5</a:t>
            </a:r>
          </a:p>
        </p:txBody>
      </p:sp>
      <p:sp>
        <p:nvSpPr>
          <p:cNvPr id="25" name="TextBox 24">
            <a:extLst>
              <a:ext uri="{FF2B5EF4-FFF2-40B4-BE49-F238E27FC236}">
                <a16:creationId xmlns:a16="http://schemas.microsoft.com/office/drawing/2014/main" id="{ABFD6550-95B3-0448-949C-7C929D32AC1C}"/>
              </a:ext>
            </a:extLst>
          </p:cNvPr>
          <p:cNvSpPr txBox="1"/>
          <p:nvPr/>
        </p:nvSpPr>
        <p:spPr>
          <a:xfrm>
            <a:off x="4686919" y="3667271"/>
            <a:ext cx="6036276" cy="461665"/>
          </a:xfrm>
          <a:prstGeom prst="rect">
            <a:avLst/>
          </a:prstGeom>
          <a:noFill/>
        </p:spPr>
        <p:txBody>
          <a:bodyPr wrap="square" rtlCol="0">
            <a:spAutoFit/>
          </a:bodyPr>
          <a:lstStyle/>
          <a:p>
            <a:r>
              <a:rPr lang="en-US" sz="1200" dirty="0"/>
              <a:t>Use a for loop to store my newly created objects using the “fname” attribute as the key to store them under</a:t>
            </a:r>
          </a:p>
        </p:txBody>
      </p:sp>
      <p:sp>
        <p:nvSpPr>
          <p:cNvPr id="27" name="Freeform 26">
            <a:extLst>
              <a:ext uri="{FF2B5EF4-FFF2-40B4-BE49-F238E27FC236}">
                <a16:creationId xmlns:a16="http://schemas.microsoft.com/office/drawing/2014/main" id="{AE2823A9-75FF-494B-B7F2-608BFB7CA3A2}"/>
              </a:ext>
            </a:extLst>
          </p:cNvPr>
          <p:cNvSpPr/>
          <p:nvPr/>
        </p:nvSpPr>
        <p:spPr>
          <a:xfrm>
            <a:off x="1309816" y="3818239"/>
            <a:ext cx="7698260" cy="580768"/>
          </a:xfrm>
          <a:custGeom>
            <a:avLst/>
            <a:gdLst>
              <a:gd name="connsiteX0" fmla="*/ 7698260 w 7698260"/>
              <a:gd name="connsiteY0" fmla="*/ 49427 h 518403"/>
              <a:gd name="connsiteX1" fmla="*/ 1692876 w 7698260"/>
              <a:gd name="connsiteY1" fmla="*/ 481913 h 518403"/>
              <a:gd name="connsiteX2" fmla="*/ 1705233 w 7698260"/>
              <a:gd name="connsiteY2" fmla="*/ 494270 h 518403"/>
              <a:gd name="connsiteX3" fmla="*/ 0 w 7698260"/>
              <a:gd name="connsiteY3" fmla="*/ 0 h 518403"/>
              <a:gd name="connsiteX4" fmla="*/ 0 w 7698260"/>
              <a:gd name="connsiteY4" fmla="*/ 0 h 518403"/>
              <a:gd name="connsiteX0" fmla="*/ 7698260 w 7698260"/>
              <a:gd name="connsiteY0" fmla="*/ 49427 h 506817"/>
              <a:gd name="connsiteX1" fmla="*/ 1692876 w 7698260"/>
              <a:gd name="connsiteY1" fmla="*/ 481913 h 506817"/>
              <a:gd name="connsiteX2" fmla="*/ 1149179 w 7698260"/>
              <a:gd name="connsiteY2" fmla="*/ 457200 h 506817"/>
              <a:gd name="connsiteX3" fmla="*/ 0 w 7698260"/>
              <a:gd name="connsiteY3" fmla="*/ 0 h 506817"/>
              <a:gd name="connsiteX4" fmla="*/ 0 w 7698260"/>
              <a:gd name="connsiteY4" fmla="*/ 0 h 506817"/>
              <a:gd name="connsiteX0" fmla="*/ 7698260 w 7698260"/>
              <a:gd name="connsiteY0" fmla="*/ 49427 h 580768"/>
              <a:gd name="connsiteX1" fmla="*/ 1692876 w 7698260"/>
              <a:gd name="connsiteY1" fmla="*/ 481913 h 580768"/>
              <a:gd name="connsiteX2" fmla="*/ 457201 w 7698260"/>
              <a:gd name="connsiteY2" fmla="*/ 580768 h 580768"/>
              <a:gd name="connsiteX3" fmla="*/ 0 w 7698260"/>
              <a:gd name="connsiteY3" fmla="*/ 0 h 580768"/>
              <a:gd name="connsiteX4" fmla="*/ 0 w 7698260"/>
              <a:gd name="connsiteY4" fmla="*/ 0 h 580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8260" h="580768">
                <a:moveTo>
                  <a:pt x="7698260" y="49427"/>
                </a:moveTo>
                <a:lnTo>
                  <a:pt x="1692876" y="481913"/>
                </a:lnTo>
                <a:lnTo>
                  <a:pt x="457201" y="580768"/>
                </a:lnTo>
                <a:lnTo>
                  <a:pt x="0" y="0"/>
                </a:lnTo>
                <a:lnTo>
                  <a:pt x="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1FFE4E4-ADA7-6041-A40F-EF8B84FD01FC}"/>
              </a:ext>
            </a:extLst>
          </p:cNvPr>
          <p:cNvSpPr/>
          <p:nvPr/>
        </p:nvSpPr>
        <p:spPr>
          <a:xfrm>
            <a:off x="4469828" y="4357218"/>
            <a:ext cx="162902" cy="132002"/>
          </a:xfrm>
          <a:prstGeom prst="ellipse">
            <a:avLst/>
          </a:prstGeom>
          <a:solidFill>
            <a:schemeClr val="accent2"/>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6</a:t>
            </a:r>
          </a:p>
        </p:txBody>
      </p:sp>
      <p:sp>
        <p:nvSpPr>
          <p:cNvPr id="29" name="Oval 28">
            <a:extLst>
              <a:ext uri="{FF2B5EF4-FFF2-40B4-BE49-F238E27FC236}">
                <a16:creationId xmlns:a16="http://schemas.microsoft.com/office/drawing/2014/main" id="{D6CFAF9F-825D-F048-B98A-D1299F87F4D6}"/>
              </a:ext>
            </a:extLst>
          </p:cNvPr>
          <p:cNvSpPr/>
          <p:nvPr/>
        </p:nvSpPr>
        <p:spPr>
          <a:xfrm>
            <a:off x="2760398" y="5086657"/>
            <a:ext cx="162902" cy="132002"/>
          </a:xfrm>
          <a:prstGeom prst="ellipse">
            <a:avLst/>
          </a:prstGeom>
          <a:solidFill>
            <a:schemeClr val="accent2"/>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6</a:t>
            </a:r>
          </a:p>
        </p:txBody>
      </p:sp>
      <p:sp>
        <p:nvSpPr>
          <p:cNvPr id="30" name="TextBox 29">
            <a:extLst>
              <a:ext uri="{FF2B5EF4-FFF2-40B4-BE49-F238E27FC236}">
                <a16:creationId xmlns:a16="http://schemas.microsoft.com/office/drawing/2014/main" id="{91DCA33C-9934-6D40-999B-BE2ED0CFBA6B}"/>
              </a:ext>
            </a:extLst>
          </p:cNvPr>
          <p:cNvSpPr txBox="1"/>
          <p:nvPr/>
        </p:nvSpPr>
        <p:spPr>
          <a:xfrm>
            <a:off x="4686919" y="4303271"/>
            <a:ext cx="6036276" cy="276999"/>
          </a:xfrm>
          <a:prstGeom prst="rect">
            <a:avLst/>
          </a:prstGeom>
          <a:noFill/>
        </p:spPr>
        <p:txBody>
          <a:bodyPr wrap="square" rtlCol="0">
            <a:spAutoFit/>
          </a:bodyPr>
          <a:lstStyle/>
          <a:p>
            <a:r>
              <a:rPr lang="en-US" sz="1200" dirty="0"/>
              <a:t>Open the db again</a:t>
            </a:r>
          </a:p>
        </p:txBody>
      </p:sp>
      <p:sp>
        <p:nvSpPr>
          <p:cNvPr id="31" name="Oval 30">
            <a:extLst>
              <a:ext uri="{FF2B5EF4-FFF2-40B4-BE49-F238E27FC236}">
                <a16:creationId xmlns:a16="http://schemas.microsoft.com/office/drawing/2014/main" id="{E79ED969-F09F-5A41-95DB-45F2B2A2E24D}"/>
              </a:ext>
            </a:extLst>
          </p:cNvPr>
          <p:cNvSpPr/>
          <p:nvPr/>
        </p:nvSpPr>
        <p:spPr>
          <a:xfrm>
            <a:off x="4469828" y="4706760"/>
            <a:ext cx="162902" cy="132002"/>
          </a:xfrm>
          <a:prstGeom prst="ellipse">
            <a:avLst/>
          </a:prstGeom>
          <a:solidFill>
            <a:schemeClr val="accent4">
              <a:lumMod val="75000"/>
            </a:schemeClr>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7</a:t>
            </a:r>
          </a:p>
        </p:txBody>
      </p:sp>
      <p:sp>
        <p:nvSpPr>
          <p:cNvPr id="32" name="Oval 31">
            <a:extLst>
              <a:ext uri="{FF2B5EF4-FFF2-40B4-BE49-F238E27FC236}">
                <a16:creationId xmlns:a16="http://schemas.microsoft.com/office/drawing/2014/main" id="{39ED3BF3-988D-684C-8943-B7B226298DFB}"/>
              </a:ext>
            </a:extLst>
          </p:cNvPr>
          <p:cNvSpPr/>
          <p:nvPr/>
        </p:nvSpPr>
        <p:spPr>
          <a:xfrm>
            <a:off x="2052042" y="5949292"/>
            <a:ext cx="162902" cy="132002"/>
          </a:xfrm>
          <a:prstGeom prst="ellipse">
            <a:avLst/>
          </a:prstGeom>
          <a:solidFill>
            <a:schemeClr val="accent4">
              <a:lumMod val="75000"/>
            </a:schemeClr>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7</a:t>
            </a:r>
          </a:p>
        </p:txBody>
      </p:sp>
      <p:sp>
        <p:nvSpPr>
          <p:cNvPr id="33" name="TextBox 32">
            <a:extLst>
              <a:ext uri="{FF2B5EF4-FFF2-40B4-BE49-F238E27FC236}">
                <a16:creationId xmlns:a16="http://schemas.microsoft.com/office/drawing/2014/main" id="{CA51B5F4-08B6-DA43-92B8-24024CAFCFFE}"/>
              </a:ext>
            </a:extLst>
          </p:cNvPr>
          <p:cNvSpPr txBox="1"/>
          <p:nvPr/>
        </p:nvSpPr>
        <p:spPr>
          <a:xfrm>
            <a:off x="4686919" y="4604332"/>
            <a:ext cx="6673492" cy="276999"/>
          </a:xfrm>
          <a:prstGeom prst="rect">
            <a:avLst/>
          </a:prstGeom>
          <a:noFill/>
        </p:spPr>
        <p:txBody>
          <a:bodyPr wrap="square" rtlCol="0">
            <a:spAutoFit/>
          </a:bodyPr>
          <a:lstStyle/>
          <a:p>
            <a:r>
              <a:rPr lang="en-US" sz="1200" dirty="0"/>
              <a:t>Print out all records from the shelve db by their keys and sort them using the sorted method</a:t>
            </a:r>
          </a:p>
        </p:txBody>
      </p:sp>
      <p:sp>
        <p:nvSpPr>
          <p:cNvPr id="34" name="TextBox 33">
            <a:extLst>
              <a:ext uri="{FF2B5EF4-FFF2-40B4-BE49-F238E27FC236}">
                <a16:creationId xmlns:a16="http://schemas.microsoft.com/office/drawing/2014/main" id="{03AE8388-2621-1E4F-9948-A8C1AA373E37}"/>
              </a:ext>
            </a:extLst>
          </p:cNvPr>
          <p:cNvSpPr txBox="1"/>
          <p:nvPr/>
        </p:nvSpPr>
        <p:spPr>
          <a:xfrm>
            <a:off x="7901575" y="5257948"/>
            <a:ext cx="3711146" cy="830997"/>
          </a:xfrm>
          <a:prstGeom prst="rect">
            <a:avLst/>
          </a:prstGeom>
          <a:noFill/>
        </p:spPr>
        <p:txBody>
          <a:bodyPr wrap="square" rtlCol="0">
            <a:spAutoFit/>
          </a:bodyPr>
          <a:lstStyle/>
          <a:p>
            <a:r>
              <a:rPr lang="en-US" sz="1200" dirty="0"/>
              <a:t>Notice that the code output grabs the format from the __str__ method from the Employee class, but it prepends the object name I created in the makedb.py file</a:t>
            </a:r>
          </a:p>
        </p:txBody>
      </p:sp>
      <p:pic>
        <p:nvPicPr>
          <p:cNvPr id="36" name="Graphic 35" descr="Line Arrow: Straight">
            <a:extLst>
              <a:ext uri="{FF2B5EF4-FFF2-40B4-BE49-F238E27FC236}">
                <a16:creationId xmlns:a16="http://schemas.microsoft.com/office/drawing/2014/main" id="{8A0CA6AB-943B-B24B-9CC7-914C942A19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19830" y="5332504"/>
            <a:ext cx="581745" cy="581745"/>
          </a:xfrm>
          <a:prstGeom prst="rect">
            <a:avLst/>
          </a:prstGeom>
        </p:spPr>
      </p:pic>
      <p:pic>
        <p:nvPicPr>
          <p:cNvPr id="37" name="Picture 36">
            <a:extLst>
              <a:ext uri="{FF2B5EF4-FFF2-40B4-BE49-F238E27FC236}">
                <a16:creationId xmlns:a16="http://schemas.microsoft.com/office/drawing/2014/main" id="{70922BED-9B87-FB43-A50C-CE48B10B126A}"/>
              </a:ext>
            </a:extLst>
          </p:cNvPr>
          <p:cNvPicPr>
            <a:picLocks noChangeAspect="1"/>
          </p:cNvPicPr>
          <p:nvPr/>
        </p:nvPicPr>
        <p:blipFill>
          <a:blip r:embed="rId7"/>
          <a:stretch>
            <a:fillRect/>
          </a:stretch>
        </p:blipFill>
        <p:spPr>
          <a:xfrm>
            <a:off x="6797705" y="6266548"/>
            <a:ext cx="5053571" cy="547139"/>
          </a:xfrm>
          <a:prstGeom prst="rect">
            <a:avLst/>
          </a:prstGeom>
          <a:ln>
            <a:solidFill>
              <a:schemeClr val="tx1"/>
            </a:solidFill>
          </a:ln>
        </p:spPr>
      </p:pic>
      <p:pic>
        <p:nvPicPr>
          <p:cNvPr id="38" name="Graphic 37" descr="Line Arrow: Straight">
            <a:extLst>
              <a:ext uri="{FF2B5EF4-FFF2-40B4-BE49-F238E27FC236}">
                <a16:creationId xmlns:a16="http://schemas.microsoft.com/office/drawing/2014/main" id="{1F47DC87-F7F8-1649-B7B4-9D6850BBA2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9730757" y="5777408"/>
            <a:ext cx="396533" cy="581745"/>
          </a:xfrm>
          <a:prstGeom prst="rect">
            <a:avLst/>
          </a:prstGeom>
        </p:spPr>
      </p:pic>
      <p:sp>
        <p:nvSpPr>
          <p:cNvPr id="39" name="TextBox 38">
            <a:extLst>
              <a:ext uri="{FF2B5EF4-FFF2-40B4-BE49-F238E27FC236}">
                <a16:creationId xmlns:a16="http://schemas.microsoft.com/office/drawing/2014/main" id="{19E13E15-8810-164A-8B04-36579BF1D2FC}"/>
              </a:ext>
            </a:extLst>
          </p:cNvPr>
          <p:cNvSpPr txBox="1"/>
          <p:nvPr/>
        </p:nvSpPr>
        <p:spPr>
          <a:xfrm>
            <a:off x="3213524" y="6436765"/>
            <a:ext cx="3416856"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__str__ method from the Employee class </a:t>
            </a:r>
          </a:p>
        </p:txBody>
      </p:sp>
      <p:pic>
        <p:nvPicPr>
          <p:cNvPr id="40" name="Graphic 39" descr="Line Arrow: Straight">
            <a:extLst>
              <a:ext uri="{FF2B5EF4-FFF2-40B4-BE49-F238E27FC236}">
                <a16:creationId xmlns:a16="http://schemas.microsoft.com/office/drawing/2014/main" id="{CBFEC32C-BBF3-564D-A2A6-6BCF6D9CBC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6363912" y="6307224"/>
            <a:ext cx="433793" cy="581745"/>
          </a:xfrm>
          <a:prstGeom prst="rect">
            <a:avLst/>
          </a:prstGeom>
        </p:spPr>
      </p:pic>
    </p:spTree>
    <p:extLst>
      <p:ext uri="{BB962C8B-B14F-4D97-AF65-F5344CB8AC3E}">
        <p14:creationId xmlns:p14="http://schemas.microsoft.com/office/powerpoint/2010/main" val="26676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655362-834D-FD4A-96EA-F15A0B91A8AE}"/>
              </a:ext>
            </a:extLst>
          </p:cNvPr>
          <p:cNvSpPr txBox="1"/>
          <p:nvPr/>
        </p:nvSpPr>
        <p:spPr>
          <a:xfrm>
            <a:off x="667336" y="-24798"/>
            <a:ext cx="9552560" cy="461665"/>
          </a:xfrm>
          <a:prstGeom prst="rect">
            <a:avLst/>
          </a:prstGeom>
          <a:noFill/>
        </p:spPr>
        <p:txBody>
          <a:bodyPr wrap="square" rtlCol="0">
            <a:spAutoFit/>
          </a:bodyPr>
          <a:lstStyle/>
          <a:p>
            <a:pPr algn="ctr"/>
            <a:r>
              <a:rPr lang="en-US" sz="2400" dirty="0"/>
              <a:t>Class Interface Techniques</a:t>
            </a:r>
          </a:p>
        </p:txBody>
      </p:sp>
      <p:sp>
        <p:nvSpPr>
          <p:cNvPr id="3" name="TextBox 2">
            <a:extLst>
              <a:ext uri="{FF2B5EF4-FFF2-40B4-BE49-F238E27FC236}">
                <a16:creationId xmlns:a16="http://schemas.microsoft.com/office/drawing/2014/main" id="{50FDF488-D361-7B48-B56E-AAD124E77366}"/>
              </a:ext>
            </a:extLst>
          </p:cNvPr>
          <p:cNvSpPr txBox="1"/>
          <p:nvPr/>
        </p:nvSpPr>
        <p:spPr>
          <a:xfrm>
            <a:off x="85921" y="364522"/>
            <a:ext cx="9774195" cy="338554"/>
          </a:xfrm>
          <a:prstGeom prst="rect">
            <a:avLst/>
          </a:prstGeom>
          <a:noFill/>
        </p:spPr>
        <p:txBody>
          <a:bodyPr wrap="square" rtlCol="0">
            <a:spAutoFit/>
          </a:bodyPr>
          <a:lstStyle/>
          <a:p>
            <a:r>
              <a:rPr lang="en-US" sz="1600" dirty="0">
                <a:solidFill>
                  <a:srgbClr val="0432FF"/>
                </a:solidFill>
              </a:rPr>
              <a:t>Objective: </a:t>
            </a:r>
            <a:r>
              <a:rPr lang="en-US" sz="1600" dirty="0"/>
              <a:t>To present all the different ways to interface with a superclass</a:t>
            </a:r>
          </a:p>
        </p:txBody>
      </p:sp>
      <p:pic>
        <p:nvPicPr>
          <p:cNvPr id="4" name="Picture 3">
            <a:extLst>
              <a:ext uri="{FF2B5EF4-FFF2-40B4-BE49-F238E27FC236}">
                <a16:creationId xmlns:a16="http://schemas.microsoft.com/office/drawing/2014/main" id="{9643AF65-6DFD-0944-8220-5572D98DE023}"/>
              </a:ext>
            </a:extLst>
          </p:cNvPr>
          <p:cNvPicPr>
            <a:picLocks noChangeAspect="1"/>
          </p:cNvPicPr>
          <p:nvPr/>
        </p:nvPicPr>
        <p:blipFill>
          <a:blip r:embed="rId2"/>
          <a:stretch>
            <a:fillRect/>
          </a:stretch>
        </p:blipFill>
        <p:spPr>
          <a:xfrm>
            <a:off x="113573" y="826187"/>
            <a:ext cx="4712598" cy="4722375"/>
          </a:xfrm>
          <a:prstGeom prst="rect">
            <a:avLst/>
          </a:prstGeom>
          <a:ln>
            <a:solidFill>
              <a:schemeClr val="tx1"/>
            </a:solidFill>
          </a:ln>
        </p:spPr>
      </p:pic>
      <p:pic>
        <p:nvPicPr>
          <p:cNvPr id="5" name="Picture 4">
            <a:extLst>
              <a:ext uri="{FF2B5EF4-FFF2-40B4-BE49-F238E27FC236}">
                <a16:creationId xmlns:a16="http://schemas.microsoft.com/office/drawing/2014/main" id="{8CF14977-2973-A74E-986E-75FC4023A837}"/>
              </a:ext>
            </a:extLst>
          </p:cNvPr>
          <p:cNvPicPr>
            <a:picLocks noChangeAspect="1"/>
          </p:cNvPicPr>
          <p:nvPr/>
        </p:nvPicPr>
        <p:blipFill>
          <a:blip r:embed="rId3"/>
          <a:stretch>
            <a:fillRect/>
          </a:stretch>
        </p:blipFill>
        <p:spPr>
          <a:xfrm>
            <a:off x="4973017" y="826187"/>
            <a:ext cx="5100065" cy="4301867"/>
          </a:xfrm>
          <a:prstGeom prst="rect">
            <a:avLst/>
          </a:prstGeom>
          <a:ln>
            <a:solidFill>
              <a:schemeClr val="tx1"/>
            </a:solidFill>
          </a:ln>
        </p:spPr>
      </p:pic>
      <p:pic>
        <p:nvPicPr>
          <p:cNvPr id="6" name="Picture 5">
            <a:extLst>
              <a:ext uri="{FF2B5EF4-FFF2-40B4-BE49-F238E27FC236}">
                <a16:creationId xmlns:a16="http://schemas.microsoft.com/office/drawing/2014/main" id="{053DFB31-91ED-9D4A-89C5-6F3E8FAF114B}"/>
              </a:ext>
            </a:extLst>
          </p:cNvPr>
          <p:cNvPicPr>
            <a:picLocks noChangeAspect="1"/>
          </p:cNvPicPr>
          <p:nvPr/>
        </p:nvPicPr>
        <p:blipFill>
          <a:blip r:embed="rId4"/>
          <a:stretch>
            <a:fillRect/>
          </a:stretch>
        </p:blipFill>
        <p:spPr>
          <a:xfrm>
            <a:off x="9008056" y="3073709"/>
            <a:ext cx="3070371" cy="3599420"/>
          </a:xfrm>
          <a:prstGeom prst="rect">
            <a:avLst/>
          </a:prstGeom>
          <a:ln>
            <a:solidFill>
              <a:schemeClr val="tx1"/>
            </a:solidFill>
          </a:ln>
        </p:spPr>
      </p:pic>
      <p:sp>
        <p:nvSpPr>
          <p:cNvPr id="7" name="Oval 6">
            <a:extLst>
              <a:ext uri="{FF2B5EF4-FFF2-40B4-BE49-F238E27FC236}">
                <a16:creationId xmlns:a16="http://schemas.microsoft.com/office/drawing/2014/main" id="{DA68EBA0-AF6A-204B-870F-14EFAEA77175}"/>
              </a:ext>
            </a:extLst>
          </p:cNvPr>
          <p:cNvSpPr/>
          <p:nvPr/>
        </p:nvSpPr>
        <p:spPr>
          <a:xfrm>
            <a:off x="115935" y="5687582"/>
            <a:ext cx="162902" cy="132002"/>
          </a:xfrm>
          <a:prstGeom prst="ellipse">
            <a:avLst/>
          </a:prstGeom>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8" name="Oval 7">
            <a:extLst>
              <a:ext uri="{FF2B5EF4-FFF2-40B4-BE49-F238E27FC236}">
                <a16:creationId xmlns:a16="http://schemas.microsoft.com/office/drawing/2014/main" id="{E3CC438E-6D43-A240-ADC3-F3434B6D4491}"/>
              </a:ext>
            </a:extLst>
          </p:cNvPr>
          <p:cNvSpPr/>
          <p:nvPr/>
        </p:nvSpPr>
        <p:spPr>
          <a:xfrm>
            <a:off x="1538719" y="1623286"/>
            <a:ext cx="162902" cy="132002"/>
          </a:xfrm>
          <a:prstGeom prst="ellipse">
            <a:avLst/>
          </a:prstGeom>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9" name="TextBox 8">
            <a:extLst>
              <a:ext uri="{FF2B5EF4-FFF2-40B4-BE49-F238E27FC236}">
                <a16:creationId xmlns:a16="http://schemas.microsoft.com/office/drawing/2014/main" id="{5D472234-5681-A14F-BB47-15F282163375}"/>
              </a:ext>
            </a:extLst>
          </p:cNvPr>
          <p:cNvSpPr txBox="1"/>
          <p:nvPr/>
        </p:nvSpPr>
        <p:spPr>
          <a:xfrm>
            <a:off x="278837" y="5669759"/>
            <a:ext cx="8272039" cy="1015663"/>
          </a:xfrm>
          <a:prstGeom prst="rect">
            <a:avLst/>
          </a:prstGeom>
          <a:noFill/>
        </p:spPr>
        <p:txBody>
          <a:bodyPr wrap="square" rtlCol="0">
            <a:spAutoFit/>
          </a:bodyPr>
          <a:lstStyle/>
          <a:p>
            <a:r>
              <a:rPr lang="en-US" sz="1200" dirty="0"/>
              <a:t>This delegate() method with self.action() is expecting the action() method to be defined in a subclass and it is done in the </a:t>
            </a:r>
            <a:r>
              <a:rPr lang="en-US" sz="1200" dirty="0">
                <a:solidFill>
                  <a:srgbClr val="0432FF"/>
                </a:solidFill>
              </a:rPr>
              <a:t>Provider class- </a:t>
            </a:r>
            <a:r>
              <a:rPr lang="en-US" sz="1200" dirty="0"/>
              <a:t>In terms of this delegate() method, the </a:t>
            </a:r>
            <a:r>
              <a:rPr lang="en-US" sz="1200" dirty="0">
                <a:solidFill>
                  <a:srgbClr val="0432FF"/>
                </a:solidFill>
              </a:rPr>
              <a:t>Sub</a:t>
            </a:r>
            <a:r>
              <a:rPr lang="en-US" sz="1200" dirty="0"/>
              <a:t> class is what is know  as an </a:t>
            </a:r>
            <a:r>
              <a:rPr lang="en-US" sz="1200" b="1" dirty="0">
                <a:solidFill>
                  <a:srgbClr val="0432FF"/>
                </a:solidFill>
              </a:rPr>
              <a:t>“abstract class” </a:t>
            </a:r>
            <a:r>
              <a:rPr lang="en-US" sz="1200" dirty="0">
                <a:solidFill>
                  <a:srgbClr val="0432FF"/>
                </a:solidFill>
              </a:rPr>
              <a:t>– That is a class that expects part of its behavior to be fulfilled by a subclass.</a:t>
            </a:r>
          </a:p>
          <a:p>
            <a:r>
              <a:rPr lang="en-US" sz="1200" dirty="0"/>
              <a:t>Here, we create an instance of </a:t>
            </a:r>
            <a:r>
              <a:rPr lang="en-US" sz="1200" dirty="0">
                <a:solidFill>
                  <a:srgbClr val="0432FF"/>
                </a:solidFill>
              </a:rPr>
              <a:t>Provider</a:t>
            </a:r>
          </a:p>
          <a:p>
            <a:r>
              <a:rPr lang="en-US" sz="1200" dirty="0"/>
              <a:t>Then we are able to call </a:t>
            </a:r>
            <a:r>
              <a:rPr lang="en-US" sz="1200" dirty="0">
                <a:solidFill>
                  <a:srgbClr val="0432FF"/>
                </a:solidFill>
              </a:rPr>
              <a:t>delegate() </a:t>
            </a:r>
            <a:r>
              <a:rPr lang="en-US" sz="1200" dirty="0"/>
              <a:t>from the </a:t>
            </a:r>
            <a:r>
              <a:rPr lang="en-US" sz="1200" dirty="0">
                <a:solidFill>
                  <a:srgbClr val="0432FF"/>
                </a:solidFill>
              </a:rPr>
              <a:t>Sup </a:t>
            </a:r>
            <a:r>
              <a:rPr lang="en-US" sz="1200" dirty="0"/>
              <a:t>SuperClass  &amp; it prints out from the </a:t>
            </a:r>
            <a:r>
              <a:rPr lang="en-US" sz="1200" dirty="0">
                <a:solidFill>
                  <a:srgbClr val="0432FF"/>
                </a:solidFill>
              </a:rPr>
              <a:t>Provider.action() </a:t>
            </a:r>
            <a:r>
              <a:rPr lang="en-US" sz="1200" dirty="0"/>
              <a:t>method</a:t>
            </a:r>
          </a:p>
        </p:txBody>
      </p:sp>
      <p:sp>
        <p:nvSpPr>
          <p:cNvPr id="10" name="Oval 9">
            <a:extLst>
              <a:ext uri="{FF2B5EF4-FFF2-40B4-BE49-F238E27FC236}">
                <a16:creationId xmlns:a16="http://schemas.microsoft.com/office/drawing/2014/main" id="{9E9BA31E-649B-7E4D-B4FB-136ED6182764}"/>
              </a:ext>
            </a:extLst>
          </p:cNvPr>
          <p:cNvSpPr/>
          <p:nvPr/>
        </p:nvSpPr>
        <p:spPr>
          <a:xfrm>
            <a:off x="128730" y="6309167"/>
            <a:ext cx="162902" cy="132002"/>
          </a:xfrm>
          <a:prstGeom prst="ellipse">
            <a:avLst/>
          </a:prstGeom>
          <a:solidFill>
            <a:schemeClr val="accent5"/>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2</a:t>
            </a:r>
          </a:p>
        </p:txBody>
      </p:sp>
      <p:sp>
        <p:nvSpPr>
          <p:cNvPr id="11" name="Oval 10">
            <a:extLst>
              <a:ext uri="{FF2B5EF4-FFF2-40B4-BE49-F238E27FC236}">
                <a16:creationId xmlns:a16="http://schemas.microsoft.com/office/drawing/2014/main" id="{65C41D62-A753-9B4B-AA12-7D82BE095F20}"/>
              </a:ext>
            </a:extLst>
          </p:cNvPr>
          <p:cNvSpPr/>
          <p:nvPr/>
        </p:nvSpPr>
        <p:spPr>
          <a:xfrm>
            <a:off x="4810115" y="4589957"/>
            <a:ext cx="162902" cy="132002"/>
          </a:xfrm>
          <a:prstGeom prst="ellipse">
            <a:avLst/>
          </a:prstGeom>
          <a:solidFill>
            <a:schemeClr val="accent5"/>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2</a:t>
            </a:r>
          </a:p>
        </p:txBody>
      </p:sp>
      <p:sp>
        <p:nvSpPr>
          <p:cNvPr id="12" name="Oval 11">
            <a:extLst>
              <a:ext uri="{FF2B5EF4-FFF2-40B4-BE49-F238E27FC236}">
                <a16:creationId xmlns:a16="http://schemas.microsoft.com/office/drawing/2014/main" id="{67FC4ED7-5EEE-514A-88E4-9191A12A4025}"/>
              </a:ext>
            </a:extLst>
          </p:cNvPr>
          <p:cNvSpPr/>
          <p:nvPr/>
        </p:nvSpPr>
        <p:spPr>
          <a:xfrm>
            <a:off x="128730" y="6482486"/>
            <a:ext cx="162902" cy="132002"/>
          </a:xfrm>
          <a:prstGeom prst="ellipse">
            <a:avLst/>
          </a:prstGeom>
          <a:solidFill>
            <a:srgbClr val="00B050"/>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3</a:t>
            </a:r>
          </a:p>
        </p:txBody>
      </p:sp>
      <p:sp>
        <p:nvSpPr>
          <p:cNvPr id="13" name="Oval 12">
            <a:extLst>
              <a:ext uri="{FF2B5EF4-FFF2-40B4-BE49-F238E27FC236}">
                <a16:creationId xmlns:a16="http://schemas.microsoft.com/office/drawing/2014/main" id="{E7747296-7412-824C-BDC0-4F378E97E566}"/>
              </a:ext>
            </a:extLst>
          </p:cNvPr>
          <p:cNvSpPr/>
          <p:nvPr/>
        </p:nvSpPr>
        <p:spPr>
          <a:xfrm>
            <a:off x="4805185" y="4793004"/>
            <a:ext cx="162902" cy="132002"/>
          </a:xfrm>
          <a:prstGeom prst="ellipse">
            <a:avLst/>
          </a:prstGeom>
          <a:solidFill>
            <a:srgbClr val="00B050"/>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3</a:t>
            </a:r>
          </a:p>
        </p:txBody>
      </p:sp>
      <p:sp>
        <p:nvSpPr>
          <p:cNvPr id="14" name="Oval 13">
            <a:extLst>
              <a:ext uri="{FF2B5EF4-FFF2-40B4-BE49-F238E27FC236}">
                <a16:creationId xmlns:a16="http://schemas.microsoft.com/office/drawing/2014/main" id="{7B514A55-F38C-2C40-BA6D-12AF700B49F1}"/>
              </a:ext>
            </a:extLst>
          </p:cNvPr>
          <p:cNvSpPr/>
          <p:nvPr/>
        </p:nvSpPr>
        <p:spPr>
          <a:xfrm>
            <a:off x="8845154" y="6097285"/>
            <a:ext cx="162902" cy="132002"/>
          </a:xfrm>
          <a:prstGeom prst="ellipse">
            <a:avLst/>
          </a:prstGeom>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15" name="Oval 14">
            <a:extLst>
              <a:ext uri="{FF2B5EF4-FFF2-40B4-BE49-F238E27FC236}">
                <a16:creationId xmlns:a16="http://schemas.microsoft.com/office/drawing/2014/main" id="{81078C40-D1B2-6C4F-8242-D898986A418E}"/>
              </a:ext>
            </a:extLst>
          </p:cNvPr>
          <p:cNvSpPr/>
          <p:nvPr/>
        </p:nvSpPr>
        <p:spPr>
          <a:xfrm>
            <a:off x="8845154" y="6319206"/>
            <a:ext cx="162902" cy="132002"/>
          </a:xfrm>
          <a:prstGeom prst="ellipse">
            <a:avLst/>
          </a:prstGeom>
          <a:solidFill>
            <a:srgbClr val="00B050"/>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3</a:t>
            </a:r>
          </a:p>
        </p:txBody>
      </p:sp>
    </p:spTree>
    <p:extLst>
      <p:ext uri="{BB962C8B-B14F-4D97-AF65-F5344CB8AC3E}">
        <p14:creationId xmlns:p14="http://schemas.microsoft.com/office/powerpoint/2010/main" val="265137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655362-834D-FD4A-96EA-F15A0B91A8AE}"/>
              </a:ext>
            </a:extLst>
          </p:cNvPr>
          <p:cNvSpPr txBox="1"/>
          <p:nvPr/>
        </p:nvSpPr>
        <p:spPr>
          <a:xfrm>
            <a:off x="667336" y="-24798"/>
            <a:ext cx="9552560" cy="461665"/>
          </a:xfrm>
          <a:prstGeom prst="rect">
            <a:avLst/>
          </a:prstGeom>
          <a:noFill/>
        </p:spPr>
        <p:txBody>
          <a:bodyPr wrap="square" rtlCol="0">
            <a:spAutoFit/>
          </a:bodyPr>
          <a:lstStyle/>
          <a:p>
            <a:pPr algn="ctr"/>
            <a:r>
              <a:rPr lang="en-US" sz="2400" dirty="0"/>
              <a:t>Class Interface Techniques (2)</a:t>
            </a:r>
          </a:p>
        </p:txBody>
      </p:sp>
      <p:sp>
        <p:nvSpPr>
          <p:cNvPr id="3" name="TextBox 2">
            <a:extLst>
              <a:ext uri="{FF2B5EF4-FFF2-40B4-BE49-F238E27FC236}">
                <a16:creationId xmlns:a16="http://schemas.microsoft.com/office/drawing/2014/main" id="{50FDF488-D361-7B48-B56E-AAD124E77366}"/>
              </a:ext>
            </a:extLst>
          </p:cNvPr>
          <p:cNvSpPr txBox="1"/>
          <p:nvPr/>
        </p:nvSpPr>
        <p:spPr>
          <a:xfrm>
            <a:off x="85921" y="364522"/>
            <a:ext cx="9774195" cy="338554"/>
          </a:xfrm>
          <a:prstGeom prst="rect">
            <a:avLst/>
          </a:prstGeom>
          <a:noFill/>
        </p:spPr>
        <p:txBody>
          <a:bodyPr wrap="square" rtlCol="0">
            <a:spAutoFit/>
          </a:bodyPr>
          <a:lstStyle/>
          <a:p>
            <a:r>
              <a:rPr lang="en-US" sz="1600" dirty="0">
                <a:solidFill>
                  <a:srgbClr val="0432FF"/>
                </a:solidFill>
              </a:rPr>
              <a:t>Objective: </a:t>
            </a:r>
            <a:r>
              <a:rPr lang="en-US" sz="1600" dirty="0"/>
              <a:t>To present all the different ways to interface with a superclass</a:t>
            </a:r>
          </a:p>
        </p:txBody>
      </p:sp>
      <p:pic>
        <p:nvPicPr>
          <p:cNvPr id="4" name="Picture 3">
            <a:extLst>
              <a:ext uri="{FF2B5EF4-FFF2-40B4-BE49-F238E27FC236}">
                <a16:creationId xmlns:a16="http://schemas.microsoft.com/office/drawing/2014/main" id="{9643AF65-6DFD-0944-8220-5572D98DE023}"/>
              </a:ext>
            </a:extLst>
          </p:cNvPr>
          <p:cNvPicPr>
            <a:picLocks noChangeAspect="1"/>
          </p:cNvPicPr>
          <p:nvPr/>
        </p:nvPicPr>
        <p:blipFill>
          <a:blip r:embed="rId2"/>
          <a:stretch>
            <a:fillRect/>
          </a:stretch>
        </p:blipFill>
        <p:spPr>
          <a:xfrm>
            <a:off x="113573" y="826187"/>
            <a:ext cx="4712598" cy="4722375"/>
          </a:xfrm>
          <a:prstGeom prst="rect">
            <a:avLst/>
          </a:prstGeom>
          <a:ln>
            <a:solidFill>
              <a:schemeClr val="tx1"/>
            </a:solidFill>
          </a:ln>
        </p:spPr>
      </p:pic>
      <p:pic>
        <p:nvPicPr>
          <p:cNvPr id="5" name="Picture 4">
            <a:extLst>
              <a:ext uri="{FF2B5EF4-FFF2-40B4-BE49-F238E27FC236}">
                <a16:creationId xmlns:a16="http://schemas.microsoft.com/office/drawing/2014/main" id="{8CF14977-2973-A74E-986E-75FC4023A837}"/>
              </a:ext>
            </a:extLst>
          </p:cNvPr>
          <p:cNvPicPr>
            <a:picLocks noChangeAspect="1"/>
          </p:cNvPicPr>
          <p:nvPr/>
        </p:nvPicPr>
        <p:blipFill>
          <a:blip r:embed="rId3"/>
          <a:stretch>
            <a:fillRect/>
          </a:stretch>
        </p:blipFill>
        <p:spPr>
          <a:xfrm>
            <a:off x="4995350" y="821376"/>
            <a:ext cx="5100065" cy="4301867"/>
          </a:xfrm>
          <a:prstGeom prst="rect">
            <a:avLst/>
          </a:prstGeom>
          <a:ln>
            <a:solidFill>
              <a:schemeClr val="tx1"/>
            </a:solidFill>
          </a:ln>
        </p:spPr>
      </p:pic>
      <p:pic>
        <p:nvPicPr>
          <p:cNvPr id="6" name="Picture 5">
            <a:extLst>
              <a:ext uri="{FF2B5EF4-FFF2-40B4-BE49-F238E27FC236}">
                <a16:creationId xmlns:a16="http://schemas.microsoft.com/office/drawing/2014/main" id="{053DFB31-91ED-9D4A-89C5-6F3E8FAF114B}"/>
              </a:ext>
            </a:extLst>
          </p:cNvPr>
          <p:cNvPicPr>
            <a:picLocks noChangeAspect="1"/>
          </p:cNvPicPr>
          <p:nvPr/>
        </p:nvPicPr>
        <p:blipFill>
          <a:blip r:embed="rId4"/>
          <a:stretch>
            <a:fillRect/>
          </a:stretch>
        </p:blipFill>
        <p:spPr>
          <a:xfrm>
            <a:off x="9008056" y="3073709"/>
            <a:ext cx="3070371" cy="3599420"/>
          </a:xfrm>
          <a:prstGeom prst="rect">
            <a:avLst/>
          </a:prstGeom>
          <a:ln>
            <a:solidFill>
              <a:schemeClr val="tx1"/>
            </a:solidFill>
          </a:ln>
        </p:spPr>
      </p:pic>
      <p:sp>
        <p:nvSpPr>
          <p:cNvPr id="7" name="Oval 6">
            <a:extLst>
              <a:ext uri="{FF2B5EF4-FFF2-40B4-BE49-F238E27FC236}">
                <a16:creationId xmlns:a16="http://schemas.microsoft.com/office/drawing/2014/main" id="{DA68EBA0-AF6A-204B-870F-14EFAEA77175}"/>
              </a:ext>
            </a:extLst>
          </p:cNvPr>
          <p:cNvSpPr/>
          <p:nvPr/>
        </p:nvSpPr>
        <p:spPr>
          <a:xfrm>
            <a:off x="115935" y="5687582"/>
            <a:ext cx="162902" cy="132002"/>
          </a:xfrm>
          <a:prstGeom prst="ellipse">
            <a:avLst/>
          </a:prstGeom>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8" name="Oval 7">
            <a:extLst>
              <a:ext uri="{FF2B5EF4-FFF2-40B4-BE49-F238E27FC236}">
                <a16:creationId xmlns:a16="http://schemas.microsoft.com/office/drawing/2014/main" id="{E3CC438E-6D43-A240-ADC3-F3434B6D4491}"/>
              </a:ext>
            </a:extLst>
          </p:cNvPr>
          <p:cNvSpPr/>
          <p:nvPr/>
        </p:nvSpPr>
        <p:spPr>
          <a:xfrm>
            <a:off x="1476936" y="2182304"/>
            <a:ext cx="162902" cy="132002"/>
          </a:xfrm>
          <a:prstGeom prst="ellipse">
            <a:avLst/>
          </a:prstGeom>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9" name="TextBox 8">
            <a:extLst>
              <a:ext uri="{FF2B5EF4-FFF2-40B4-BE49-F238E27FC236}">
                <a16:creationId xmlns:a16="http://schemas.microsoft.com/office/drawing/2014/main" id="{5D472234-5681-A14F-BB47-15F282163375}"/>
              </a:ext>
            </a:extLst>
          </p:cNvPr>
          <p:cNvSpPr txBox="1"/>
          <p:nvPr/>
        </p:nvSpPr>
        <p:spPr>
          <a:xfrm>
            <a:off x="278837" y="5669759"/>
            <a:ext cx="4868491" cy="461665"/>
          </a:xfrm>
          <a:prstGeom prst="rect">
            <a:avLst/>
          </a:prstGeom>
          <a:noFill/>
        </p:spPr>
        <p:txBody>
          <a:bodyPr wrap="square" rtlCol="0">
            <a:spAutoFit/>
          </a:bodyPr>
          <a:lstStyle/>
          <a:p>
            <a:r>
              <a:rPr lang="en-US" sz="1200" dirty="0"/>
              <a:t>This </a:t>
            </a:r>
            <a:r>
              <a:rPr lang="en-US" sz="1200" dirty="0">
                <a:solidFill>
                  <a:srgbClr val="0432FF"/>
                </a:solidFill>
              </a:rPr>
              <a:t>Inheritor </a:t>
            </a:r>
            <a:r>
              <a:rPr lang="en-US" sz="1200" dirty="0"/>
              <a:t>class, having only a </a:t>
            </a:r>
            <a:r>
              <a:rPr lang="en-US" sz="1200" i="1" dirty="0"/>
              <a:t>pass </a:t>
            </a:r>
            <a:r>
              <a:rPr lang="en-US" sz="1200" dirty="0"/>
              <a:t>statement in its body, inherents completely from the </a:t>
            </a:r>
            <a:r>
              <a:rPr lang="en-US" sz="1200" dirty="0">
                <a:solidFill>
                  <a:srgbClr val="0432FF"/>
                </a:solidFill>
              </a:rPr>
              <a:t>Sup</a:t>
            </a:r>
            <a:r>
              <a:rPr lang="en-US" sz="1200" dirty="0"/>
              <a:t> SuperClass</a:t>
            </a:r>
            <a:endParaRPr lang="en-US" sz="1200" dirty="0">
              <a:solidFill>
                <a:srgbClr val="0432FF"/>
              </a:solidFill>
            </a:endParaRPr>
          </a:p>
        </p:txBody>
      </p:sp>
      <p:sp>
        <p:nvSpPr>
          <p:cNvPr id="10" name="Oval 9">
            <a:extLst>
              <a:ext uri="{FF2B5EF4-FFF2-40B4-BE49-F238E27FC236}">
                <a16:creationId xmlns:a16="http://schemas.microsoft.com/office/drawing/2014/main" id="{9E9BA31E-649B-7E4D-B4FB-136ED6182764}"/>
              </a:ext>
            </a:extLst>
          </p:cNvPr>
          <p:cNvSpPr/>
          <p:nvPr/>
        </p:nvSpPr>
        <p:spPr>
          <a:xfrm>
            <a:off x="121742" y="6229287"/>
            <a:ext cx="162902" cy="132002"/>
          </a:xfrm>
          <a:prstGeom prst="ellipse">
            <a:avLst/>
          </a:prstGeom>
          <a:solidFill>
            <a:schemeClr val="accent5"/>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2</a:t>
            </a:r>
          </a:p>
        </p:txBody>
      </p:sp>
      <p:sp>
        <p:nvSpPr>
          <p:cNvPr id="11" name="Oval 10">
            <a:extLst>
              <a:ext uri="{FF2B5EF4-FFF2-40B4-BE49-F238E27FC236}">
                <a16:creationId xmlns:a16="http://schemas.microsoft.com/office/drawing/2014/main" id="{65C41D62-A753-9B4B-AA12-7D82BE095F20}"/>
              </a:ext>
            </a:extLst>
          </p:cNvPr>
          <p:cNvSpPr/>
          <p:nvPr/>
        </p:nvSpPr>
        <p:spPr>
          <a:xfrm>
            <a:off x="4826171" y="3084457"/>
            <a:ext cx="162902" cy="132002"/>
          </a:xfrm>
          <a:prstGeom prst="ellipse">
            <a:avLst/>
          </a:prstGeom>
          <a:solidFill>
            <a:schemeClr val="accent5"/>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2</a:t>
            </a:r>
          </a:p>
        </p:txBody>
      </p:sp>
      <p:sp>
        <p:nvSpPr>
          <p:cNvPr id="12" name="Oval 11">
            <a:extLst>
              <a:ext uri="{FF2B5EF4-FFF2-40B4-BE49-F238E27FC236}">
                <a16:creationId xmlns:a16="http://schemas.microsoft.com/office/drawing/2014/main" id="{67FC4ED7-5EEE-514A-88E4-9191A12A4025}"/>
              </a:ext>
            </a:extLst>
          </p:cNvPr>
          <p:cNvSpPr/>
          <p:nvPr/>
        </p:nvSpPr>
        <p:spPr>
          <a:xfrm>
            <a:off x="131092" y="6580349"/>
            <a:ext cx="162902" cy="132002"/>
          </a:xfrm>
          <a:prstGeom prst="ellipse">
            <a:avLst/>
          </a:prstGeom>
          <a:solidFill>
            <a:srgbClr val="00B050"/>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3</a:t>
            </a:r>
          </a:p>
        </p:txBody>
      </p:sp>
      <p:sp>
        <p:nvSpPr>
          <p:cNvPr id="13" name="Oval 12">
            <a:extLst>
              <a:ext uri="{FF2B5EF4-FFF2-40B4-BE49-F238E27FC236}">
                <a16:creationId xmlns:a16="http://schemas.microsoft.com/office/drawing/2014/main" id="{E7747296-7412-824C-BDC0-4F378E97E566}"/>
              </a:ext>
            </a:extLst>
          </p:cNvPr>
          <p:cNvSpPr/>
          <p:nvPr/>
        </p:nvSpPr>
        <p:spPr>
          <a:xfrm>
            <a:off x="4826171" y="3833010"/>
            <a:ext cx="162902" cy="132002"/>
          </a:xfrm>
          <a:prstGeom prst="ellipse">
            <a:avLst/>
          </a:prstGeom>
          <a:solidFill>
            <a:srgbClr val="00B050"/>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3</a:t>
            </a:r>
          </a:p>
        </p:txBody>
      </p:sp>
      <p:sp>
        <p:nvSpPr>
          <p:cNvPr id="14" name="Oval 13">
            <a:extLst>
              <a:ext uri="{FF2B5EF4-FFF2-40B4-BE49-F238E27FC236}">
                <a16:creationId xmlns:a16="http://schemas.microsoft.com/office/drawing/2014/main" id="{FB15E40F-F6D0-194C-B94E-1FF21BEC92D7}"/>
              </a:ext>
            </a:extLst>
          </p:cNvPr>
          <p:cNvSpPr/>
          <p:nvPr/>
        </p:nvSpPr>
        <p:spPr>
          <a:xfrm>
            <a:off x="4815678" y="2268043"/>
            <a:ext cx="162902" cy="132002"/>
          </a:xfrm>
          <a:prstGeom prst="ellipse">
            <a:avLst/>
          </a:prstGeom>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15" name="TextBox 14">
            <a:extLst>
              <a:ext uri="{FF2B5EF4-FFF2-40B4-BE49-F238E27FC236}">
                <a16:creationId xmlns:a16="http://schemas.microsoft.com/office/drawing/2014/main" id="{1E568703-033C-9243-9B44-C627F0984146}"/>
              </a:ext>
            </a:extLst>
          </p:cNvPr>
          <p:cNvSpPr txBox="1"/>
          <p:nvPr/>
        </p:nvSpPr>
        <p:spPr>
          <a:xfrm>
            <a:off x="291632" y="6152823"/>
            <a:ext cx="7270703" cy="276999"/>
          </a:xfrm>
          <a:prstGeom prst="rect">
            <a:avLst/>
          </a:prstGeom>
          <a:noFill/>
        </p:spPr>
        <p:txBody>
          <a:bodyPr wrap="square" rtlCol="0">
            <a:spAutoFit/>
          </a:bodyPr>
          <a:lstStyle/>
          <a:p>
            <a:r>
              <a:rPr lang="en-US" sz="1200" dirty="0"/>
              <a:t>This </a:t>
            </a:r>
            <a:r>
              <a:rPr lang="en-US" sz="1200" dirty="0">
                <a:solidFill>
                  <a:srgbClr val="0432FF"/>
                </a:solidFill>
              </a:rPr>
              <a:t>Replacer  </a:t>
            </a:r>
            <a:r>
              <a:rPr lang="en-US" sz="1200" dirty="0"/>
              <a:t>class, entirely replaces the </a:t>
            </a:r>
            <a:r>
              <a:rPr lang="en-US" sz="1200" dirty="0">
                <a:solidFill>
                  <a:srgbClr val="0432FF"/>
                </a:solidFill>
              </a:rPr>
              <a:t>Sup.method1() </a:t>
            </a:r>
            <a:r>
              <a:rPr lang="en-US" sz="1200" dirty="0"/>
              <a:t>with its own</a:t>
            </a:r>
            <a:endParaRPr lang="en-US" sz="1200" dirty="0">
              <a:solidFill>
                <a:srgbClr val="0432FF"/>
              </a:solidFill>
            </a:endParaRPr>
          </a:p>
        </p:txBody>
      </p:sp>
      <p:sp>
        <p:nvSpPr>
          <p:cNvPr id="16" name="TextBox 15">
            <a:extLst>
              <a:ext uri="{FF2B5EF4-FFF2-40B4-BE49-F238E27FC236}">
                <a16:creationId xmlns:a16="http://schemas.microsoft.com/office/drawing/2014/main" id="{A103EE52-E9CA-9045-B725-87AE3E645786}"/>
              </a:ext>
            </a:extLst>
          </p:cNvPr>
          <p:cNvSpPr txBox="1"/>
          <p:nvPr/>
        </p:nvSpPr>
        <p:spPr>
          <a:xfrm>
            <a:off x="291632" y="6493478"/>
            <a:ext cx="7270703" cy="276999"/>
          </a:xfrm>
          <a:prstGeom prst="rect">
            <a:avLst/>
          </a:prstGeom>
          <a:noFill/>
        </p:spPr>
        <p:txBody>
          <a:bodyPr wrap="square" rtlCol="0">
            <a:spAutoFit/>
          </a:bodyPr>
          <a:lstStyle/>
          <a:p>
            <a:r>
              <a:rPr lang="en-US" sz="1200" dirty="0"/>
              <a:t>This </a:t>
            </a:r>
            <a:r>
              <a:rPr lang="en-US" sz="1200" dirty="0">
                <a:solidFill>
                  <a:srgbClr val="0432FF"/>
                </a:solidFill>
              </a:rPr>
              <a:t>Extender  </a:t>
            </a:r>
            <a:r>
              <a:rPr lang="en-US" sz="1200" dirty="0"/>
              <a:t>class, we have seen before and it extends what is in the </a:t>
            </a:r>
            <a:r>
              <a:rPr lang="en-US" sz="1200" dirty="0">
                <a:solidFill>
                  <a:srgbClr val="0432FF"/>
                </a:solidFill>
              </a:rPr>
              <a:t>Sub </a:t>
            </a:r>
            <a:r>
              <a:rPr lang="en-US" sz="1200" dirty="0"/>
              <a:t>SuperClass</a:t>
            </a:r>
            <a:endParaRPr lang="en-US" sz="1200" dirty="0">
              <a:solidFill>
                <a:srgbClr val="0432FF"/>
              </a:solidFill>
            </a:endParaRPr>
          </a:p>
        </p:txBody>
      </p:sp>
      <p:sp>
        <p:nvSpPr>
          <p:cNvPr id="17" name="Oval 16">
            <a:extLst>
              <a:ext uri="{FF2B5EF4-FFF2-40B4-BE49-F238E27FC236}">
                <a16:creationId xmlns:a16="http://schemas.microsoft.com/office/drawing/2014/main" id="{93DF58BE-6A1E-B043-9F95-F5B13D429E42}"/>
              </a:ext>
            </a:extLst>
          </p:cNvPr>
          <p:cNvSpPr/>
          <p:nvPr/>
        </p:nvSpPr>
        <p:spPr>
          <a:xfrm>
            <a:off x="8822489" y="5200446"/>
            <a:ext cx="162902" cy="132002"/>
          </a:xfrm>
          <a:prstGeom prst="ellipse">
            <a:avLst/>
          </a:prstGeom>
          <a:solidFill>
            <a:srgbClr val="00B050"/>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3</a:t>
            </a:r>
          </a:p>
        </p:txBody>
      </p:sp>
      <p:sp>
        <p:nvSpPr>
          <p:cNvPr id="18" name="Oval 17">
            <a:extLst>
              <a:ext uri="{FF2B5EF4-FFF2-40B4-BE49-F238E27FC236}">
                <a16:creationId xmlns:a16="http://schemas.microsoft.com/office/drawing/2014/main" id="{58798225-EEBD-7344-B49F-FF56E5788DD6}"/>
              </a:ext>
            </a:extLst>
          </p:cNvPr>
          <p:cNvSpPr/>
          <p:nvPr/>
        </p:nvSpPr>
        <p:spPr>
          <a:xfrm>
            <a:off x="8813647" y="4614670"/>
            <a:ext cx="162902" cy="132002"/>
          </a:xfrm>
          <a:prstGeom prst="ellipse">
            <a:avLst/>
          </a:prstGeom>
          <a:solidFill>
            <a:schemeClr val="accent5"/>
          </a:solidFill>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2</a:t>
            </a:r>
          </a:p>
        </p:txBody>
      </p:sp>
      <p:sp>
        <p:nvSpPr>
          <p:cNvPr id="19" name="Oval 18">
            <a:extLst>
              <a:ext uri="{FF2B5EF4-FFF2-40B4-BE49-F238E27FC236}">
                <a16:creationId xmlns:a16="http://schemas.microsoft.com/office/drawing/2014/main" id="{09C5331A-B07A-9E41-87E3-7FB1F654FF32}"/>
              </a:ext>
            </a:extLst>
          </p:cNvPr>
          <p:cNvSpPr/>
          <p:nvPr/>
        </p:nvSpPr>
        <p:spPr>
          <a:xfrm>
            <a:off x="8829283" y="3876277"/>
            <a:ext cx="162902" cy="132002"/>
          </a:xfrm>
          <a:prstGeom prst="ellipse">
            <a:avLst/>
          </a:prstGeom>
          <a:effectLst>
            <a:outerShdw blurRad="38100" dist="25400" dir="5400000" rotWithShape="0">
              <a:srgbClr val="000000">
                <a:alpha val="75000"/>
              </a:srgbClr>
            </a:outerShdw>
            <a:reflection blurRad="6350" stA="52000" endA="300" endPos="35000" dir="5400000" sy="-100000" algn="bl" rotWithShape="0"/>
          </a:effectLst>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Tree>
    <p:extLst>
      <p:ext uri="{BB962C8B-B14F-4D97-AF65-F5344CB8AC3E}">
        <p14:creationId xmlns:p14="http://schemas.microsoft.com/office/powerpoint/2010/main" val="279015327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2298</TotalTime>
  <Words>1013</Words>
  <Application>Microsoft Macintosh PowerPoint</Application>
  <PresentationFormat>Widescreen</PresentationFormat>
  <Paragraphs>124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Bradley Hand</vt:lpstr>
      <vt:lpstr>Calibri Light</vt:lpstr>
      <vt:lpstr>Rockwell</vt:lpstr>
      <vt:lpstr>Wingdings</vt:lpstr>
      <vt:lpstr>Atlas</vt:lpstr>
      <vt:lpstr>Python –  Methods &amp; Much More</vt:lpstr>
      <vt:lpstr>What do I need to Know?</vt:lpstr>
      <vt:lpstr>Refresher on methods</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Methods</dc:title>
  <dc:creator>Claudia Acerra</dc:creator>
  <cp:lastModifiedBy>Claudia Acerra</cp:lastModifiedBy>
  <cp:revision>33</cp:revision>
  <dcterms:created xsi:type="dcterms:W3CDTF">2019-01-21T22:09:21Z</dcterms:created>
  <dcterms:modified xsi:type="dcterms:W3CDTF">2019-01-23T12:27:36Z</dcterms:modified>
</cp:coreProperties>
</file>