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1" r:id="rId4"/>
    <p:sldId id="262" r:id="rId5"/>
    <p:sldId id="263" r:id="rId6"/>
    <p:sldId id="264" r:id="rId7"/>
    <p:sldId id="265" r:id="rId8"/>
    <p:sldId id="266" r:id="rId9"/>
    <p:sldId id="267"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p:scale>
          <a:sx n="126" d="100"/>
          <a:sy n="126" d="100"/>
        </p:scale>
        <p:origin x="58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B268C7-0CF5-4138-B825-F659980A3129}" type="doc">
      <dgm:prSet loTypeId="urn:microsoft.com/office/officeart/2018/2/layout/IconCircleList" loCatId="icon" qsTypeId="urn:microsoft.com/office/officeart/2005/8/quickstyle/simple4" qsCatId="simple" csTypeId="urn:microsoft.com/office/officeart/2018/5/colors/Iconchunking_coloredtext_colorful1" csCatId="colorful" phldr="1"/>
      <dgm:spPr/>
      <dgm:t>
        <a:bodyPr/>
        <a:lstStyle/>
        <a:p>
          <a:endParaRPr lang="en-US"/>
        </a:p>
      </dgm:t>
    </dgm:pt>
    <dgm:pt modelId="{DF31EDE6-CCD3-4A41-820D-74AF868A9AF4}">
      <dgm:prSet custT="1"/>
      <dgm:spPr/>
      <dgm:t>
        <a:bodyPr/>
        <a:lstStyle/>
        <a:p>
          <a:r>
            <a:rPr lang="en-US" sz="1600" dirty="0"/>
            <a:t>OOP has been in existence since the 1970s and is a computer programming model designed around </a:t>
          </a:r>
          <a:r>
            <a:rPr lang="en-US" sz="1600" i="1" dirty="0"/>
            <a:t>objects, </a:t>
          </a:r>
          <a:r>
            <a:rPr lang="en-US" sz="1600" dirty="0"/>
            <a:t>rather than actions or procedures and </a:t>
          </a:r>
          <a:r>
            <a:rPr lang="en-US" sz="1600" i="1" dirty="0"/>
            <a:t>how to define data </a:t>
          </a:r>
          <a:r>
            <a:rPr lang="en-US" sz="1600" dirty="0"/>
            <a:t>rather then the logic in how we manipulate it.</a:t>
          </a:r>
        </a:p>
      </dgm:t>
    </dgm:pt>
    <dgm:pt modelId="{6E298115-C8B8-4BB1-B678-633C2A68C4E1}" type="parTrans" cxnId="{D24FDE16-9F11-4486-AB48-960AFC05CBEF}">
      <dgm:prSet/>
      <dgm:spPr/>
      <dgm:t>
        <a:bodyPr/>
        <a:lstStyle/>
        <a:p>
          <a:endParaRPr lang="en-US"/>
        </a:p>
      </dgm:t>
    </dgm:pt>
    <dgm:pt modelId="{9A2FBE98-5CA0-4446-89D7-01A92708E9FD}" type="sibTrans" cxnId="{D24FDE16-9F11-4486-AB48-960AFC05CBEF}">
      <dgm:prSet/>
      <dgm:spPr/>
      <dgm:t>
        <a:bodyPr/>
        <a:lstStyle/>
        <a:p>
          <a:endParaRPr lang="en-US"/>
        </a:p>
      </dgm:t>
    </dgm:pt>
    <dgm:pt modelId="{B85F752F-B7ED-4FC3-8B84-8BB79C4E383C}">
      <dgm:prSet custT="1"/>
      <dgm:spPr/>
      <dgm:t>
        <a:bodyPr/>
        <a:lstStyle/>
        <a:p>
          <a:r>
            <a:rPr lang="en-US" sz="1600" dirty="0"/>
            <a:t>The main focus of OOP is to view objects as collections of data and the methods that operate on the data.</a:t>
          </a:r>
        </a:p>
      </dgm:t>
    </dgm:pt>
    <dgm:pt modelId="{ED299B3E-144E-4ECC-890E-0A9A7BE33DB0}" type="parTrans" cxnId="{1A54EEFE-11E8-4AF1-AA06-F1F01C616A36}">
      <dgm:prSet/>
      <dgm:spPr/>
      <dgm:t>
        <a:bodyPr/>
        <a:lstStyle/>
        <a:p>
          <a:endParaRPr lang="en-US"/>
        </a:p>
      </dgm:t>
    </dgm:pt>
    <dgm:pt modelId="{D5CEA169-A5E5-49AB-9F3B-7B5585515BB4}" type="sibTrans" cxnId="{1A54EEFE-11E8-4AF1-AA06-F1F01C616A36}">
      <dgm:prSet/>
      <dgm:spPr/>
      <dgm:t>
        <a:bodyPr/>
        <a:lstStyle/>
        <a:p>
          <a:endParaRPr lang="en-US"/>
        </a:p>
      </dgm:t>
    </dgm:pt>
    <dgm:pt modelId="{122F36B8-5ED0-4430-9A45-ED78058356D1}">
      <dgm:prSet/>
      <dgm:spPr/>
      <dgm:t>
        <a:bodyPr/>
        <a:lstStyle/>
        <a:p>
          <a:r>
            <a:rPr lang="en-US" dirty="0"/>
            <a:t>We start to change the way we relate to the code we write. We see things as the objects they represent (for instance: “animals”, “shoes”, “models”… or whatever we wish to create. )</a:t>
          </a:r>
        </a:p>
      </dgm:t>
    </dgm:pt>
    <dgm:pt modelId="{DC77F55C-0D59-4C56-A86B-A7F8B698E6D7}" type="parTrans" cxnId="{2B93B6E2-6D12-4669-AFEC-283E8FB1CC98}">
      <dgm:prSet/>
      <dgm:spPr/>
      <dgm:t>
        <a:bodyPr/>
        <a:lstStyle/>
        <a:p>
          <a:endParaRPr lang="en-US"/>
        </a:p>
      </dgm:t>
    </dgm:pt>
    <dgm:pt modelId="{59666C72-5D6B-4046-BEEC-1A40506A435C}" type="sibTrans" cxnId="{2B93B6E2-6D12-4669-AFEC-283E8FB1CC98}">
      <dgm:prSet/>
      <dgm:spPr/>
      <dgm:t>
        <a:bodyPr/>
        <a:lstStyle/>
        <a:p>
          <a:endParaRPr lang="en-US"/>
        </a:p>
      </dgm:t>
    </dgm:pt>
    <dgm:pt modelId="{110DFA67-C110-4441-8C1D-61C727BA9E20}">
      <dgm:prSet/>
      <dgm:spPr/>
      <dgm:t>
        <a:bodyPr/>
        <a:lstStyle/>
        <a:p>
          <a:r>
            <a:rPr lang="en-US" dirty="0"/>
            <a:t>We’ve already used objects in this training series, for instance a </a:t>
          </a:r>
          <a:r>
            <a:rPr lang="en-US" i="1" dirty="0"/>
            <a:t>list</a:t>
          </a:r>
          <a:r>
            <a:rPr lang="en-US" dirty="0"/>
            <a:t> or a </a:t>
          </a:r>
          <a:r>
            <a:rPr lang="en-US" i="1" dirty="0"/>
            <a:t>dictionary</a:t>
          </a:r>
          <a:r>
            <a:rPr lang="en-US" dirty="0"/>
            <a:t> is an object in Python.  However, for code to qualify as </a:t>
          </a:r>
          <a:r>
            <a:rPr lang="en-US" i="1" dirty="0"/>
            <a:t>object-oriented</a:t>
          </a:r>
          <a:r>
            <a:rPr lang="en-US" dirty="0"/>
            <a:t>, it must involve a construct known as </a:t>
          </a:r>
          <a:r>
            <a:rPr lang="en-US" i="1" dirty="0"/>
            <a:t>inheritance.</a:t>
          </a:r>
          <a:endParaRPr lang="en-US" dirty="0"/>
        </a:p>
      </dgm:t>
    </dgm:pt>
    <dgm:pt modelId="{84A41580-3C54-4557-B6BD-26564BB4016D}" type="parTrans" cxnId="{BD5C7911-2D63-436A-A649-2C1931C8D59C}">
      <dgm:prSet/>
      <dgm:spPr/>
      <dgm:t>
        <a:bodyPr/>
        <a:lstStyle/>
        <a:p>
          <a:endParaRPr lang="en-US"/>
        </a:p>
      </dgm:t>
    </dgm:pt>
    <dgm:pt modelId="{F201D420-D61A-41BF-A898-20EC637EBE17}" type="sibTrans" cxnId="{BD5C7911-2D63-436A-A649-2C1931C8D59C}">
      <dgm:prSet/>
      <dgm:spPr/>
      <dgm:t>
        <a:bodyPr/>
        <a:lstStyle/>
        <a:p>
          <a:endParaRPr lang="en-US"/>
        </a:p>
      </dgm:t>
    </dgm:pt>
    <dgm:pt modelId="{C8610AC9-7C7A-4E82-99F2-173F8584B7E4}" type="pres">
      <dgm:prSet presAssocID="{DEB268C7-0CF5-4138-B825-F659980A3129}" presName="root" presStyleCnt="0">
        <dgm:presLayoutVars>
          <dgm:dir/>
          <dgm:resizeHandles val="exact"/>
        </dgm:presLayoutVars>
      </dgm:prSet>
      <dgm:spPr/>
    </dgm:pt>
    <dgm:pt modelId="{F59C4A15-026C-480B-B1CC-1158E0EEB0B4}" type="pres">
      <dgm:prSet presAssocID="{DEB268C7-0CF5-4138-B825-F659980A3129}" presName="container" presStyleCnt="0">
        <dgm:presLayoutVars>
          <dgm:dir/>
          <dgm:resizeHandles val="exact"/>
        </dgm:presLayoutVars>
      </dgm:prSet>
      <dgm:spPr/>
    </dgm:pt>
    <dgm:pt modelId="{55002F4B-EE5F-4084-B63D-1B8FA7E4AE16}" type="pres">
      <dgm:prSet presAssocID="{DF31EDE6-CCD3-4A41-820D-74AF868A9AF4}" presName="compNode" presStyleCnt="0"/>
      <dgm:spPr/>
    </dgm:pt>
    <dgm:pt modelId="{730543F5-28F9-4F50-9A4A-328446C9D3FB}" type="pres">
      <dgm:prSet presAssocID="{DF31EDE6-CCD3-4A41-820D-74AF868A9AF4}" presName="iconBgRect" presStyleLbl="bgShp" presStyleIdx="0" presStyleCnt="4"/>
      <dgm:spPr/>
    </dgm:pt>
    <dgm:pt modelId="{8208FEF4-4CD4-4F16-83E7-4FEDE7040603}" type="pres">
      <dgm:prSet presAssocID="{DF31EDE6-CCD3-4A41-820D-74AF868A9A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F07D269-F86B-4AB1-9E52-D3482914B949}" type="pres">
      <dgm:prSet presAssocID="{DF31EDE6-CCD3-4A41-820D-74AF868A9AF4}" presName="spaceRect" presStyleCnt="0"/>
      <dgm:spPr/>
    </dgm:pt>
    <dgm:pt modelId="{2B2BDBA3-0218-4826-BFE9-089426FD735F}" type="pres">
      <dgm:prSet presAssocID="{DF31EDE6-CCD3-4A41-820D-74AF868A9AF4}" presName="textRect" presStyleLbl="revTx" presStyleIdx="0" presStyleCnt="4">
        <dgm:presLayoutVars>
          <dgm:chMax val="1"/>
          <dgm:chPref val="1"/>
        </dgm:presLayoutVars>
      </dgm:prSet>
      <dgm:spPr/>
    </dgm:pt>
    <dgm:pt modelId="{3ACD1CFE-39CE-4FDE-8A38-DB3DA0F08964}" type="pres">
      <dgm:prSet presAssocID="{9A2FBE98-5CA0-4446-89D7-01A92708E9FD}" presName="sibTrans" presStyleLbl="sibTrans2D1" presStyleIdx="0" presStyleCnt="0"/>
      <dgm:spPr/>
    </dgm:pt>
    <dgm:pt modelId="{D12E5528-1C63-4878-BEE1-A529B742D577}" type="pres">
      <dgm:prSet presAssocID="{B85F752F-B7ED-4FC3-8B84-8BB79C4E383C}" presName="compNode" presStyleCnt="0"/>
      <dgm:spPr/>
    </dgm:pt>
    <dgm:pt modelId="{5C125564-748E-4240-AC47-86DF08FF08A1}" type="pres">
      <dgm:prSet presAssocID="{B85F752F-B7ED-4FC3-8B84-8BB79C4E383C}" presName="iconBgRect" presStyleLbl="bgShp" presStyleIdx="1" presStyleCnt="4"/>
      <dgm:spPr/>
    </dgm:pt>
    <dgm:pt modelId="{1411C159-552D-4A42-8E59-4E0A75AB9755}" type="pres">
      <dgm:prSet presAssocID="{B85F752F-B7ED-4FC3-8B84-8BB79C4E38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263477DD-F26B-4717-8350-47BD804253BF}" type="pres">
      <dgm:prSet presAssocID="{B85F752F-B7ED-4FC3-8B84-8BB79C4E383C}" presName="spaceRect" presStyleCnt="0"/>
      <dgm:spPr/>
    </dgm:pt>
    <dgm:pt modelId="{D23A84E8-5109-4265-A488-09823459410A}" type="pres">
      <dgm:prSet presAssocID="{B85F752F-B7ED-4FC3-8B84-8BB79C4E383C}" presName="textRect" presStyleLbl="revTx" presStyleIdx="1" presStyleCnt="4">
        <dgm:presLayoutVars>
          <dgm:chMax val="1"/>
          <dgm:chPref val="1"/>
        </dgm:presLayoutVars>
      </dgm:prSet>
      <dgm:spPr/>
    </dgm:pt>
    <dgm:pt modelId="{AF429A36-4BA7-4486-9E09-CFCF93AF323C}" type="pres">
      <dgm:prSet presAssocID="{D5CEA169-A5E5-49AB-9F3B-7B5585515BB4}" presName="sibTrans" presStyleLbl="sibTrans2D1" presStyleIdx="0" presStyleCnt="0"/>
      <dgm:spPr/>
    </dgm:pt>
    <dgm:pt modelId="{E340C65D-8125-44D9-AB34-CFC82C40CF61}" type="pres">
      <dgm:prSet presAssocID="{122F36B8-5ED0-4430-9A45-ED78058356D1}" presName="compNode" presStyleCnt="0"/>
      <dgm:spPr/>
    </dgm:pt>
    <dgm:pt modelId="{0A8CB1D2-384F-4E63-95C3-CCA06FF3D6BE}" type="pres">
      <dgm:prSet presAssocID="{122F36B8-5ED0-4430-9A45-ED78058356D1}" presName="iconBgRect" presStyleLbl="bgShp" presStyleIdx="2" presStyleCnt="4"/>
      <dgm:spPr/>
    </dgm:pt>
    <dgm:pt modelId="{B232E69A-FC50-476A-B2D8-666709763759}" type="pres">
      <dgm:prSet presAssocID="{122F36B8-5ED0-4430-9A45-ED78058356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7B1206FA-0B19-45F0-9739-51B1F491D48A}" type="pres">
      <dgm:prSet presAssocID="{122F36B8-5ED0-4430-9A45-ED78058356D1}" presName="spaceRect" presStyleCnt="0"/>
      <dgm:spPr/>
    </dgm:pt>
    <dgm:pt modelId="{7EB376DF-169F-41B1-BFA9-64998A96508B}" type="pres">
      <dgm:prSet presAssocID="{122F36B8-5ED0-4430-9A45-ED78058356D1}" presName="textRect" presStyleLbl="revTx" presStyleIdx="2" presStyleCnt="4">
        <dgm:presLayoutVars>
          <dgm:chMax val="1"/>
          <dgm:chPref val="1"/>
        </dgm:presLayoutVars>
      </dgm:prSet>
      <dgm:spPr/>
    </dgm:pt>
    <dgm:pt modelId="{981AD9BB-47FC-45DA-B198-1130ADA1CDAE}" type="pres">
      <dgm:prSet presAssocID="{59666C72-5D6B-4046-BEEC-1A40506A435C}" presName="sibTrans" presStyleLbl="sibTrans2D1" presStyleIdx="0" presStyleCnt="0"/>
      <dgm:spPr/>
    </dgm:pt>
    <dgm:pt modelId="{8CE4DD71-E053-4D97-A012-56855CEFDA5A}" type="pres">
      <dgm:prSet presAssocID="{110DFA67-C110-4441-8C1D-61C727BA9E20}" presName="compNode" presStyleCnt="0"/>
      <dgm:spPr/>
    </dgm:pt>
    <dgm:pt modelId="{BCDCB4C2-E81F-4184-8E99-8EB4C2CEE57C}" type="pres">
      <dgm:prSet presAssocID="{110DFA67-C110-4441-8C1D-61C727BA9E20}" presName="iconBgRect" presStyleLbl="bgShp" presStyleIdx="3" presStyleCnt="4"/>
      <dgm:spPr/>
    </dgm:pt>
    <dgm:pt modelId="{888C6F8E-5C61-4D83-BCE1-72FA3ABC1E3F}" type="pres">
      <dgm:prSet presAssocID="{110DFA67-C110-4441-8C1D-61C727BA9E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72C04DF-7CF2-400A-AD8B-DC5D2FA9914B}" type="pres">
      <dgm:prSet presAssocID="{110DFA67-C110-4441-8C1D-61C727BA9E20}" presName="spaceRect" presStyleCnt="0"/>
      <dgm:spPr/>
    </dgm:pt>
    <dgm:pt modelId="{F8481926-BEB3-4D28-8523-B6C0C92D5A15}" type="pres">
      <dgm:prSet presAssocID="{110DFA67-C110-4441-8C1D-61C727BA9E20}" presName="textRect" presStyleLbl="revTx" presStyleIdx="3" presStyleCnt="4">
        <dgm:presLayoutVars>
          <dgm:chMax val="1"/>
          <dgm:chPref val="1"/>
        </dgm:presLayoutVars>
      </dgm:prSet>
      <dgm:spPr/>
    </dgm:pt>
  </dgm:ptLst>
  <dgm:cxnLst>
    <dgm:cxn modelId="{DA84BF0E-3103-4252-A4FC-4A5B4B034296}" type="presOf" srcId="{D5CEA169-A5E5-49AB-9F3B-7B5585515BB4}" destId="{AF429A36-4BA7-4486-9E09-CFCF93AF323C}" srcOrd="0" destOrd="0" presId="urn:microsoft.com/office/officeart/2018/2/layout/IconCircleList"/>
    <dgm:cxn modelId="{BD5C7911-2D63-436A-A649-2C1931C8D59C}" srcId="{DEB268C7-0CF5-4138-B825-F659980A3129}" destId="{110DFA67-C110-4441-8C1D-61C727BA9E20}" srcOrd="3" destOrd="0" parTransId="{84A41580-3C54-4557-B6BD-26564BB4016D}" sibTransId="{F201D420-D61A-41BF-A898-20EC637EBE17}"/>
    <dgm:cxn modelId="{D24FDE16-9F11-4486-AB48-960AFC05CBEF}" srcId="{DEB268C7-0CF5-4138-B825-F659980A3129}" destId="{DF31EDE6-CCD3-4A41-820D-74AF868A9AF4}" srcOrd="0" destOrd="0" parTransId="{6E298115-C8B8-4BB1-B678-633C2A68C4E1}" sibTransId="{9A2FBE98-5CA0-4446-89D7-01A92708E9FD}"/>
    <dgm:cxn modelId="{1B6ABD23-D5CB-4916-BD25-2197FDB03FE4}" type="presOf" srcId="{9A2FBE98-5CA0-4446-89D7-01A92708E9FD}" destId="{3ACD1CFE-39CE-4FDE-8A38-DB3DA0F08964}" srcOrd="0" destOrd="0" presId="urn:microsoft.com/office/officeart/2018/2/layout/IconCircleList"/>
    <dgm:cxn modelId="{50FF3745-631A-4E6B-9614-4971D3086ED2}" type="presOf" srcId="{110DFA67-C110-4441-8C1D-61C727BA9E20}" destId="{F8481926-BEB3-4D28-8523-B6C0C92D5A15}" srcOrd="0" destOrd="0" presId="urn:microsoft.com/office/officeart/2018/2/layout/IconCircleList"/>
    <dgm:cxn modelId="{29BDBF52-3C1B-4258-B221-23C70E210E4D}" type="presOf" srcId="{B85F752F-B7ED-4FC3-8B84-8BB79C4E383C}" destId="{D23A84E8-5109-4265-A488-09823459410A}" srcOrd="0" destOrd="0" presId="urn:microsoft.com/office/officeart/2018/2/layout/IconCircleList"/>
    <dgm:cxn modelId="{4D1898AA-2CE9-454B-8D6C-66EB26D42469}" type="presOf" srcId="{122F36B8-5ED0-4430-9A45-ED78058356D1}" destId="{7EB376DF-169F-41B1-BFA9-64998A96508B}" srcOrd="0" destOrd="0" presId="urn:microsoft.com/office/officeart/2018/2/layout/IconCircleList"/>
    <dgm:cxn modelId="{137750C1-8D1A-4F14-962C-28BF2E9308EA}" type="presOf" srcId="{59666C72-5D6B-4046-BEEC-1A40506A435C}" destId="{981AD9BB-47FC-45DA-B198-1130ADA1CDAE}" srcOrd="0" destOrd="0" presId="urn:microsoft.com/office/officeart/2018/2/layout/IconCircleList"/>
    <dgm:cxn modelId="{032531CE-3725-4B2E-859D-2D2DDD797216}" type="presOf" srcId="{DF31EDE6-CCD3-4A41-820D-74AF868A9AF4}" destId="{2B2BDBA3-0218-4826-BFE9-089426FD735F}" srcOrd="0" destOrd="0" presId="urn:microsoft.com/office/officeart/2018/2/layout/IconCircleList"/>
    <dgm:cxn modelId="{2B93B6E2-6D12-4669-AFEC-283E8FB1CC98}" srcId="{DEB268C7-0CF5-4138-B825-F659980A3129}" destId="{122F36B8-5ED0-4430-9A45-ED78058356D1}" srcOrd="2" destOrd="0" parTransId="{DC77F55C-0D59-4C56-A86B-A7F8B698E6D7}" sibTransId="{59666C72-5D6B-4046-BEEC-1A40506A435C}"/>
    <dgm:cxn modelId="{B23245E8-778C-45D0-846C-78B2D4A31F35}" type="presOf" srcId="{DEB268C7-0CF5-4138-B825-F659980A3129}" destId="{C8610AC9-7C7A-4E82-99F2-173F8584B7E4}" srcOrd="0" destOrd="0" presId="urn:microsoft.com/office/officeart/2018/2/layout/IconCircleList"/>
    <dgm:cxn modelId="{1A54EEFE-11E8-4AF1-AA06-F1F01C616A36}" srcId="{DEB268C7-0CF5-4138-B825-F659980A3129}" destId="{B85F752F-B7ED-4FC3-8B84-8BB79C4E383C}" srcOrd="1" destOrd="0" parTransId="{ED299B3E-144E-4ECC-890E-0A9A7BE33DB0}" sibTransId="{D5CEA169-A5E5-49AB-9F3B-7B5585515BB4}"/>
    <dgm:cxn modelId="{E485F2AE-9D38-47DE-80FB-EED17E5026C8}" type="presParOf" srcId="{C8610AC9-7C7A-4E82-99F2-173F8584B7E4}" destId="{F59C4A15-026C-480B-B1CC-1158E0EEB0B4}" srcOrd="0" destOrd="0" presId="urn:microsoft.com/office/officeart/2018/2/layout/IconCircleList"/>
    <dgm:cxn modelId="{96532464-74F1-4124-B7D7-7B861F6252F6}" type="presParOf" srcId="{F59C4A15-026C-480B-B1CC-1158E0EEB0B4}" destId="{55002F4B-EE5F-4084-B63D-1B8FA7E4AE16}" srcOrd="0" destOrd="0" presId="urn:microsoft.com/office/officeart/2018/2/layout/IconCircleList"/>
    <dgm:cxn modelId="{A9551C40-21E2-47AC-B570-123CA7C1AD5A}" type="presParOf" srcId="{55002F4B-EE5F-4084-B63D-1B8FA7E4AE16}" destId="{730543F5-28F9-4F50-9A4A-328446C9D3FB}" srcOrd="0" destOrd="0" presId="urn:microsoft.com/office/officeart/2018/2/layout/IconCircleList"/>
    <dgm:cxn modelId="{3E06075A-FF3B-4508-A0F6-BF7E2799CF5A}" type="presParOf" srcId="{55002F4B-EE5F-4084-B63D-1B8FA7E4AE16}" destId="{8208FEF4-4CD4-4F16-83E7-4FEDE7040603}" srcOrd="1" destOrd="0" presId="urn:microsoft.com/office/officeart/2018/2/layout/IconCircleList"/>
    <dgm:cxn modelId="{4615B0AD-426F-4AD2-BF75-51F56049709E}" type="presParOf" srcId="{55002F4B-EE5F-4084-B63D-1B8FA7E4AE16}" destId="{0F07D269-F86B-4AB1-9E52-D3482914B949}" srcOrd="2" destOrd="0" presId="urn:microsoft.com/office/officeart/2018/2/layout/IconCircleList"/>
    <dgm:cxn modelId="{5CB59D31-78B3-4165-B090-B1FAD9F966E4}" type="presParOf" srcId="{55002F4B-EE5F-4084-B63D-1B8FA7E4AE16}" destId="{2B2BDBA3-0218-4826-BFE9-089426FD735F}" srcOrd="3" destOrd="0" presId="urn:microsoft.com/office/officeart/2018/2/layout/IconCircleList"/>
    <dgm:cxn modelId="{A9C9B785-AE0E-4A77-8A49-A592A7912D7B}" type="presParOf" srcId="{F59C4A15-026C-480B-B1CC-1158E0EEB0B4}" destId="{3ACD1CFE-39CE-4FDE-8A38-DB3DA0F08964}" srcOrd="1" destOrd="0" presId="urn:microsoft.com/office/officeart/2018/2/layout/IconCircleList"/>
    <dgm:cxn modelId="{880B01C8-3F9B-465E-955E-A45E7077AF5C}" type="presParOf" srcId="{F59C4A15-026C-480B-B1CC-1158E0EEB0B4}" destId="{D12E5528-1C63-4878-BEE1-A529B742D577}" srcOrd="2" destOrd="0" presId="urn:microsoft.com/office/officeart/2018/2/layout/IconCircleList"/>
    <dgm:cxn modelId="{2141A56C-8804-4682-B72D-DD0821F3D695}" type="presParOf" srcId="{D12E5528-1C63-4878-BEE1-A529B742D577}" destId="{5C125564-748E-4240-AC47-86DF08FF08A1}" srcOrd="0" destOrd="0" presId="urn:microsoft.com/office/officeart/2018/2/layout/IconCircleList"/>
    <dgm:cxn modelId="{D7A5DA05-62AD-48CB-AEBF-6EA14BC48AE2}" type="presParOf" srcId="{D12E5528-1C63-4878-BEE1-A529B742D577}" destId="{1411C159-552D-4A42-8E59-4E0A75AB9755}" srcOrd="1" destOrd="0" presId="urn:microsoft.com/office/officeart/2018/2/layout/IconCircleList"/>
    <dgm:cxn modelId="{94242EB1-F377-4F0B-BE05-8F142A872707}" type="presParOf" srcId="{D12E5528-1C63-4878-BEE1-A529B742D577}" destId="{263477DD-F26B-4717-8350-47BD804253BF}" srcOrd="2" destOrd="0" presId="urn:microsoft.com/office/officeart/2018/2/layout/IconCircleList"/>
    <dgm:cxn modelId="{97A9B4EF-49D0-45B9-8B9C-800B12111CBC}" type="presParOf" srcId="{D12E5528-1C63-4878-BEE1-A529B742D577}" destId="{D23A84E8-5109-4265-A488-09823459410A}" srcOrd="3" destOrd="0" presId="urn:microsoft.com/office/officeart/2018/2/layout/IconCircleList"/>
    <dgm:cxn modelId="{C3AFC740-D3F8-4F66-9770-AA32EF54596A}" type="presParOf" srcId="{F59C4A15-026C-480B-B1CC-1158E0EEB0B4}" destId="{AF429A36-4BA7-4486-9E09-CFCF93AF323C}" srcOrd="3" destOrd="0" presId="urn:microsoft.com/office/officeart/2018/2/layout/IconCircleList"/>
    <dgm:cxn modelId="{EE944C3E-6B82-4F35-A5E8-8D9685C19E90}" type="presParOf" srcId="{F59C4A15-026C-480B-B1CC-1158E0EEB0B4}" destId="{E340C65D-8125-44D9-AB34-CFC82C40CF61}" srcOrd="4" destOrd="0" presId="urn:microsoft.com/office/officeart/2018/2/layout/IconCircleList"/>
    <dgm:cxn modelId="{BF59E7A1-E6D7-43A8-A1D0-CD3E81B30233}" type="presParOf" srcId="{E340C65D-8125-44D9-AB34-CFC82C40CF61}" destId="{0A8CB1D2-384F-4E63-95C3-CCA06FF3D6BE}" srcOrd="0" destOrd="0" presId="urn:microsoft.com/office/officeart/2018/2/layout/IconCircleList"/>
    <dgm:cxn modelId="{7DFE711B-3FF2-48E7-90AB-68B833C07699}" type="presParOf" srcId="{E340C65D-8125-44D9-AB34-CFC82C40CF61}" destId="{B232E69A-FC50-476A-B2D8-666709763759}" srcOrd="1" destOrd="0" presId="urn:microsoft.com/office/officeart/2018/2/layout/IconCircleList"/>
    <dgm:cxn modelId="{B7AB3A12-1999-4BDC-960B-FC83A7CE8F36}" type="presParOf" srcId="{E340C65D-8125-44D9-AB34-CFC82C40CF61}" destId="{7B1206FA-0B19-45F0-9739-51B1F491D48A}" srcOrd="2" destOrd="0" presId="urn:microsoft.com/office/officeart/2018/2/layout/IconCircleList"/>
    <dgm:cxn modelId="{4E748CAF-7965-4364-8B64-CEC7A4FA282A}" type="presParOf" srcId="{E340C65D-8125-44D9-AB34-CFC82C40CF61}" destId="{7EB376DF-169F-41B1-BFA9-64998A96508B}" srcOrd="3" destOrd="0" presId="urn:microsoft.com/office/officeart/2018/2/layout/IconCircleList"/>
    <dgm:cxn modelId="{41FA1EF8-2E8A-4185-AEE8-186DD5F8F356}" type="presParOf" srcId="{F59C4A15-026C-480B-B1CC-1158E0EEB0B4}" destId="{981AD9BB-47FC-45DA-B198-1130ADA1CDAE}" srcOrd="5" destOrd="0" presId="urn:microsoft.com/office/officeart/2018/2/layout/IconCircleList"/>
    <dgm:cxn modelId="{A9AC5088-A6B6-4E13-BC0C-E679E15D219D}" type="presParOf" srcId="{F59C4A15-026C-480B-B1CC-1158E0EEB0B4}" destId="{8CE4DD71-E053-4D97-A012-56855CEFDA5A}" srcOrd="6" destOrd="0" presId="urn:microsoft.com/office/officeart/2018/2/layout/IconCircleList"/>
    <dgm:cxn modelId="{34A28F38-B46B-4C80-AA5C-86DA1AF86E80}" type="presParOf" srcId="{8CE4DD71-E053-4D97-A012-56855CEFDA5A}" destId="{BCDCB4C2-E81F-4184-8E99-8EB4C2CEE57C}" srcOrd="0" destOrd="0" presId="urn:microsoft.com/office/officeart/2018/2/layout/IconCircleList"/>
    <dgm:cxn modelId="{FCA515CE-CE43-4B15-95E7-BF7F5317BED5}" type="presParOf" srcId="{8CE4DD71-E053-4D97-A012-56855CEFDA5A}" destId="{888C6F8E-5C61-4D83-BCE1-72FA3ABC1E3F}" srcOrd="1" destOrd="0" presId="urn:microsoft.com/office/officeart/2018/2/layout/IconCircleList"/>
    <dgm:cxn modelId="{B89FBAB1-58D9-4D7E-B173-76E73BB3CF28}" type="presParOf" srcId="{8CE4DD71-E053-4D97-A012-56855CEFDA5A}" destId="{072C04DF-7CF2-400A-AD8B-DC5D2FA9914B}" srcOrd="2" destOrd="0" presId="urn:microsoft.com/office/officeart/2018/2/layout/IconCircleList"/>
    <dgm:cxn modelId="{17FF9292-DCE1-4D4C-8520-5D87DCA303C0}" type="presParOf" srcId="{8CE4DD71-E053-4D97-A012-56855CEFDA5A}" destId="{F8481926-BEB3-4D28-8523-B6C0C92D5A1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E5A3B1-1083-485E-8899-C4BE141E3677}"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16E97EBB-940B-48E3-A3EC-3D04DA89BA5F}">
      <dgm:prSet/>
      <dgm:spPr/>
      <dgm:t>
        <a:bodyPr/>
        <a:lstStyle/>
        <a:p>
          <a:r>
            <a:rPr lang="en-US" dirty="0">
              <a:solidFill>
                <a:schemeClr val="tx1"/>
              </a:solidFill>
            </a:rPr>
            <a:t>1- Better Resembles The Real World </a:t>
          </a:r>
          <a:r>
            <a:rPr lang="en-US" dirty="0"/>
            <a:t>- Object-Oriented programming enables us to represent things in our code that is more like how we think about things in real life. </a:t>
          </a:r>
        </a:p>
      </dgm:t>
    </dgm:pt>
    <dgm:pt modelId="{78275F50-9B43-4F9F-AE4D-493F8080C4AC}" type="parTrans" cxnId="{A079327A-F574-42C3-B204-02F0082DA4B3}">
      <dgm:prSet/>
      <dgm:spPr/>
      <dgm:t>
        <a:bodyPr/>
        <a:lstStyle/>
        <a:p>
          <a:endParaRPr lang="en-US"/>
        </a:p>
      </dgm:t>
    </dgm:pt>
    <dgm:pt modelId="{C8947858-FE21-4267-BBE0-2BBCE8EDB64B}" type="sibTrans" cxnId="{A079327A-F574-42C3-B204-02F0082DA4B3}">
      <dgm:prSet/>
      <dgm:spPr/>
      <dgm:t>
        <a:bodyPr/>
        <a:lstStyle/>
        <a:p>
          <a:endParaRPr lang="en-US"/>
        </a:p>
      </dgm:t>
    </dgm:pt>
    <dgm:pt modelId="{6B0F92C5-376D-4257-99F8-E8A6E7838450}">
      <dgm:prSet custT="1"/>
      <dgm:spPr/>
      <dgm:t>
        <a:bodyPr/>
        <a:lstStyle/>
        <a:p>
          <a:pPr algn="l">
            <a:buFont typeface="Arial" panose="020B0604020202020204" pitchFamily="34" charset="0"/>
            <a:buChar char="•"/>
          </a:pPr>
          <a:r>
            <a:rPr lang="en-US" sz="1300" dirty="0"/>
            <a:t>Objects will get created from a blueprint of sorts that we call as </a:t>
          </a:r>
          <a:r>
            <a:rPr lang="en-US" sz="1300" b="1" i="1" dirty="0">
              <a:solidFill>
                <a:srgbClr val="0432FF"/>
              </a:solidFill>
            </a:rPr>
            <a:t>Class</a:t>
          </a:r>
          <a:r>
            <a:rPr lang="en-US" sz="1300" b="1" dirty="0">
              <a:solidFill>
                <a:srgbClr val="0432FF"/>
              </a:solidFill>
            </a:rPr>
            <a:t>. </a:t>
          </a:r>
          <a:r>
            <a:rPr lang="en-US" sz="1300" dirty="0"/>
            <a:t>This is the basic design of the object we wish to create. </a:t>
          </a:r>
        </a:p>
        <a:p>
          <a:pPr algn="l">
            <a:buFont typeface="Arial" panose="020B0604020202020204" pitchFamily="34" charset="0"/>
            <a:buNone/>
          </a:pPr>
          <a:r>
            <a:rPr lang="en-US" sz="1300" dirty="0"/>
            <a:t>From this class, we can manufacture many objects (offspring). This manufacturing is called </a:t>
          </a:r>
          <a:r>
            <a:rPr lang="en-US" sz="1300" b="1" i="1" dirty="0">
              <a:solidFill>
                <a:srgbClr val="0432FF"/>
              </a:solidFill>
            </a:rPr>
            <a:t>instantiation</a:t>
          </a:r>
          <a:r>
            <a:rPr lang="en-US" sz="1300" b="1" dirty="0">
              <a:solidFill>
                <a:srgbClr val="0432FF"/>
              </a:solidFill>
            </a:rPr>
            <a:t>.</a:t>
          </a:r>
        </a:p>
      </dgm:t>
    </dgm:pt>
    <dgm:pt modelId="{413EE920-0B25-4EB5-ADFF-3205D02B5E48}" type="parTrans" cxnId="{4AD579E4-EB0E-4E7B-90D7-E0169FAE58C0}">
      <dgm:prSet/>
      <dgm:spPr/>
      <dgm:t>
        <a:bodyPr/>
        <a:lstStyle/>
        <a:p>
          <a:endParaRPr lang="en-US"/>
        </a:p>
      </dgm:t>
    </dgm:pt>
    <dgm:pt modelId="{4C95DF1D-5F44-456B-A7DD-03137AE9FA91}" type="sibTrans" cxnId="{4AD579E4-EB0E-4E7B-90D7-E0169FAE58C0}">
      <dgm:prSet/>
      <dgm:spPr/>
      <dgm:t>
        <a:bodyPr/>
        <a:lstStyle/>
        <a:p>
          <a:endParaRPr lang="en-US"/>
        </a:p>
      </dgm:t>
    </dgm:pt>
    <dgm:pt modelId="{D6CD8E2A-5A88-4110-BF7D-A754AFDCE09A}">
      <dgm:prSet/>
      <dgm:spPr/>
      <dgm:t>
        <a:bodyPr/>
        <a:lstStyle/>
        <a:p>
          <a:r>
            <a:rPr lang="en-US" dirty="0"/>
            <a:t>These objects have certain characteristics (like a person may have blue eyes or brown), we call these characteristics </a:t>
          </a:r>
          <a:r>
            <a:rPr lang="en-US" i="1" dirty="0">
              <a:solidFill>
                <a:srgbClr val="0432FF"/>
              </a:solidFill>
            </a:rPr>
            <a:t>attributes</a:t>
          </a:r>
          <a:r>
            <a:rPr lang="en-US" dirty="0"/>
            <a:t>.</a:t>
          </a:r>
        </a:p>
      </dgm:t>
    </dgm:pt>
    <dgm:pt modelId="{A4BC589A-1B9F-484C-97CB-93C22F32DD8B}" type="parTrans" cxnId="{30B54D17-03A6-4100-8B8A-4B04F86A0492}">
      <dgm:prSet/>
      <dgm:spPr/>
      <dgm:t>
        <a:bodyPr/>
        <a:lstStyle/>
        <a:p>
          <a:endParaRPr lang="en-US"/>
        </a:p>
      </dgm:t>
    </dgm:pt>
    <dgm:pt modelId="{C4F0B9AA-7A3A-453B-A479-F3667A8C2D1B}" type="sibTrans" cxnId="{30B54D17-03A6-4100-8B8A-4B04F86A0492}">
      <dgm:prSet/>
      <dgm:spPr/>
      <dgm:t>
        <a:bodyPr/>
        <a:lstStyle/>
        <a:p>
          <a:endParaRPr lang="en-US"/>
        </a:p>
      </dgm:t>
    </dgm:pt>
    <dgm:pt modelId="{9D44A4A6-5A2E-4B31-8FC3-28AAC901A817}">
      <dgm:prSet/>
      <dgm:spPr/>
      <dgm:t>
        <a:bodyPr/>
        <a:lstStyle/>
        <a:p>
          <a:r>
            <a:rPr lang="en-US" dirty="0"/>
            <a:t>Objects may also engage in certain behaviors and we call these </a:t>
          </a:r>
          <a:r>
            <a:rPr lang="en-US" i="1" dirty="0">
              <a:solidFill>
                <a:srgbClr val="0432FF"/>
              </a:solidFill>
            </a:rPr>
            <a:t>methods </a:t>
          </a:r>
          <a:r>
            <a:rPr lang="en-US" dirty="0"/>
            <a:t>(which are just functions associated with classes)</a:t>
          </a:r>
        </a:p>
      </dgm:t>
    </dgm:pt>
    <dgm:pt modelId="{CDF19D0A-D5FF-4B4C-9352-35C4E941387A}" type="parTrans" cxnId="{75F50C80-909C-434B-9B6A-EF9B2F42C082}">
      <dgm:prSet/>
      <dgm:spPr/>
      <dgm:t>
        <a:bodyPr/>
        <a:lstStyle/>
        <a:p>
          <a:endParaRPr lang="en-US"/>
        </a:p>
      </dgm:t>
    </dgm:pt>
    <dgm:pt modelId="{6BD8DE98-3499-4487-91CE-6E17A258663E}" type="sibTrans" cxnId="{75F50C80-909C-434B-9B6A-EF9B2F42C082}">
      <dgm:prSet/>
      <dgm:spPr/>
      <dgm:t>
        <a:bodyPr/>
        <a:lstStyle/>
        <a:p>
          <a:endParaRPr lang="en-US"/>
        </a:p>
      </dgm:t>
    </dgm:pt>
    <dgm:pt modelId="{D9487E96-2307-4A9C-87F5-037B0C8229DA}">
      <dgm:prSet/>
      <dgm:spPr/>
      <dgm:t>
        <a:bodyPr/>
        <a:lstStyle/>
        <a:p>
          <a:r>
            <a:rPr lang="en-US" dirty="0"/>
            <a:t>As we start to create more objects, we think about how they operate and interact with other objects.</a:t>
          </a:r>
        </a:p>
      </dgm:t>
    </dgm:pt>
    <dgm:pt modelId="{B05B95F0-0FE2-4E66-A7A1-FF60EB5161AB}" type="parTrans" cxnId="{DB583BB6-F747-4414-BBEA-31107F5C95A2}">
      <dgm:prSet/>
      <dgm:spPr/>
      <dgm:t>
        <a:bodyPr/>
        <a:lstStyle/>
        <a:p>
          <a:endParaRPr lang="en-US"/>
        </a:p>
      </dgm:t>
    </dgm:pt>
    <dgm:pt modelId="{B8852032-5992-47AC-823E-93F3444F9746}" type="sibTrans" cxnId="{DB583BB6-F747-4414-BBEA-31107F5C95A2}">
      <dgm:prSet/>
      <dgm:spPr/>
      <dgm:t>
        <a:bodyPr/>
        <a:lstStyle/>
        <a:p>
          <a:endParaRPr lang="en-US"/>
        </a:p>
      </dgm:t>
    </dgm:pt>
    <dgm:pt modelId="{C2D24CCB-AC26-4950-9C72-A6899CE63B51}">
      <dgm:prSet/>
      <dgm:spPr/>
      <dgm:t>
        <a:bodyPr/>
        <a:lstStyle/>
        <a:p>
          <a:r>
            <a:rPr lang="en-US" dirty="0">
              <a:solidFill>
                <a:schemeClr val="tx1"/>
              </a:solidFill>
            </a:rPr>
            <a:t>2 - For reuse and organization </a:t>
          </a:r>
          <a:r>
            <a:rPr lang="en-US" dirty="0"/>
            <a:t>– Using OOP is completely optional, but as your code becomes larger and more complex,  OOP becomes a very valuable tool. You will see the benefit in arranging your code into logical groupings. It will then be easier to upkeep, understand and reuse and that in the end will be a great time savings.</a:t>
          </a:r>
        </a:p>
      </dgm:t>
    </dgm:pt>
    <dgm:pt modelId="{6CE630A4-2474-430C-8C3B-4C66F3E878AF}" type="parTrans" cxnId="{82404657-6C22-4C2A-B382-F666EA152832}">
      <dgm:prSet/>
      <dgm:spPr/>
      <dgm:t>
        <a:bodyPr/>
        <a:lstStyle/>
        <a:p>
          <a:endParaRPr lang="en-US"/>
        </a:p>
      </dgm:t>
    </dgm:pt>
    <dgm:pt modelId="{0F200C64-21C2-42E6-BCC8-B0115429FB7F}" type="sibTrans" cxnId="{82404657-6C22-4C2A-B382-F666EA152832}">
      <dgm:prSet/>
      <dgm:spPr/>
      <dgm:t>
        <a:bodyPr/>
        <a:lstStyle/>
        <a:p>
          <a:endParaRPr lang="en-US"/>
        </a:p>
      </dgm:t>
    </dgm:pt>
    <dgm:pt modelId="{D210412F-46D5-3E4F-BCB5-5F1A939F6872}" type="pres">
      <dgm:prSet presAssocID="{5BE5A3B1-1083-485E-8899-C4BE141E3677}" presName="Name0" presStyleCnt="0">
        <dgm:presLayoutVars>
          <dgm:dir/>
          <dgm:animLvl val="lvl"/>
          <dgm:resizeHandles val="exact"/>
        </dgm:presLayoutVars>
      </dgm:prSet>
      <dgm:spPr/>
    </dgm:pt>
    <dgm:pt modelId="{5FC2A6F9-725D-C04A-BEE3-2108ADE2E575}" type="pres">
      <dgm:prSet presAssocID="{C2D24CCB-AC26-4950-9C72-A6899CE63B51}" presName="boxAndChildren" presStyleCnt="0"/>
      <dgm:spPr/>
    </dgm:pt>
    <dgm:pt modelId="{2314D87F-F42B-BA46-AF88-2575155B5CA6}" type="pres">
      <dgm:prSet presAssocID="{C2D24CCB-AC26-4950-9C72-A6899CE63B51}" presName="parentTextBox" presStyleLbl="node1" presStyleIdx="0" presStyleCnt="2"/>
      <dgm:spPr/>
    </dgm:pt>
    <dgm:pt modelId="{15868B91-F838-994D-BF90-B849F6D22B2D}" type="pres">
      <dgm:prSet presAssocID="{C8947858-FE21-4267-BBE0-2BBCE8EDB64B}" presName="sp" presStyleCnt="0"/>
      <dgm:spPr/>
    </dgm:pt>
    <dgm:pt modelId="{465C80C2-6DC3-804E-9A15-EB6E373C16CB}" type="pres">
      <dgm:prSet presAssocID="{16E97EBB-940B-48E3-A3EC-3D04DA89BA5F}" presName="arrowAndChildren" presStyleCnt="0"/>
      <dgm:spPr/>
    </dgm:pt>
    <dgm:pt modelId="{5CB23B66-6482-B94F-8892-5D7687FD2AC6}" type="pres">
      <dgm:prSet presAssocID="{16E97EBB-940B-48E3-A3EC-3D04DA89BA5F}" presName="parentTextArrow" presStyleLbl="node1" presStyleIdx="0" presStyleCnt="2"/>
      <dgm:spPr/>
    </dgm:pt>
    <dgm:pt modelId="{76E2573B-2741-EC40-AF38-2D2A55E8963B}" type="pres">
      <dgm:prSet presAssocID="{16E97EBB-940B-48E3-A3EC-3D04DA89BA5F}" presName="arrow" presStyleLbl="node1" presStyleIdx="1" presStyleCnt="2"/>
      <dgm:spPr/>
    </dgm:pt>
    <dgm:pt modelId="{F189E6B3-79AD-974E-A1EE-D947185B34CF}" type="pres">
      <dgm:prSet presAssocID="{16E97EBB-940B-48E3-A3EC-3D04DA89BA5F}" presName="descendantArrow" presStyleCnt="0"/>
      <dgm:spPr/>
    </dgm:pt>
    <dgm:pt modelId="{98E607B1-1E1D-564F-816F-0FEB886F65F6}" type="pres">
      <dgm:prSet presAssocID="{6B0F92C5-376D-4257-99F8-E8A6E7838450}" presName="childTextArrow" presStyleLbl="fgAccFollowNode1" presStyleIdx="0" presStyleCnt="4" custScaleY="213634" custLinFactNeighborX="-1387" custLinFactNeighborY="55960">
        <dgm:presLayoutVars>
          <dgm:bulletEnabled val="1"/>
        </dgm:presLayoutVars>
      </dgm:prSet>
      <dgm:spPr/>
    </dgm:pt>
    <dgm:pt modelId="{25F1BDA4-F24E-C042-BDDA-5CF4683FAA0B}" type="pres">
      <dgm:prSet presAssocID="{D6CD8E2A-5A88-4110-BF7D-A754AFDCE09A}" presName="childTextArrow" presStyleLbl="fgAccFollowNode1" presStyleIdx="1" presStyleCnt="4" custScaleY="214248" custLinFactNeighborX="1309" custLinFactNeighborY="56512">
        <dgm:presLayoutVars>
          <dgm:bulletEnabled val="1"/>
        </dgm:presLayoutVars>
      </dgm:prSet>
      <dgm:spPr/>
    </dgm:pt>
    <dgm:pt modelId="{43605AD9-596C-8A45-8A27-71F2AE7A0EBF}" type="pres">
      <dgm:prSet presAssocID="{9D44A4A6-5A2E-4B31-8FC3-28AAC901A817}" presName="childTextArrow" presStyleLbl="fgAccFollowNode1" presStyleIdx="2" presStyleCnt="4" custScaleY="212824" custLinFactNeighborX="114" custLinFactNeighborY="57223">
        <dgm:presLayoutVars>
          <dgm:bulletEnabled val="1"/>
        </dgm:presLayoutVars>
      </dgm:prSet>
      <dgm:spPr/>
    </dgm:pt>
    <dgm:pt modelId="{BDA8CE40-D165-2040-8801-16A2AFBDB63C}" type="pres">
      <dgm:prSet presAssocID="{D9487E96-2307-4A9C-87F5-037B0C8229DA}" presName="childTextArrow" presStyleLbl="fgAccFollowNode1" presStyleIdx="3" presStyleCnt="4" custScaleY="213805" custLinFactNeighborX="468" custLinFactNeighborY="59572">
        <dgm:presLayoutVars>
          <dgm:bulletEnabled val="1"/>
        </dgm:presLayoutVars>
      </dgm:prSet>
      <dgm:spPr/>
    </dgm:pt>
  </dgm:ptLst>
  <dgm:cxnLst>
    <dgm:cxn modelId="{30B54D17-03A6-4100-8B8A-4B04F86A0492}" srcId="{16E97EBB-940B-48E3-A3EC-3D04DA89BA5F}" destId="{D6CD8E2A-5A88-4110-BF7D-A754AFDCE09A}" srcOrd="1" destOrd="0" parTransId="{A4BC589A-1B9F-484C-97CB-93C22F32DD8B}" sibTransId="{C4F0B9AA-7A3A-453B-A479-F3667A8C2D1B}"/>
    <dgm:cxn modelId="{EBEC471F-3AEE-A84C-B866-10961B067945}" type="presOf" srcId="{D6CD8E2A-5A88-4110-BF7D-A754AFDCE09A}" destId="{25F1BDA4-F24E-C042-BDDA-5CF4683FAA0B}" srcOrd="0" destOrd="0" presId="urn:microsoft.com/office/officeart/2005/8/layout/process4"/>
    <dgm:cxn modelId="{B80BD02F-680A-C74D-9DDC-C71FCAAD52DD}" type="presOf" srcId="{6B0F92C5-376D-4257-99F8-E8A6E7838450}" destId="{98E607B1-1E1D-564F-816F-0FEB886F65F6}" srcOrd="0" destOrd="0" presId="urn:microsoft.com/office/officeart/2005/8/layout/process4"/>
    <dgm:cxn modelId="{B6711F4E-1B0C-944D-9C57-D716F6F919DA}" type="presOf" srcId="{D9487E96-2307-4A9C-87F5-037B0C8229DA}" destId="{BDA8CE40-D165-2040-8801-16A2AFBDB63C}" srcOrd="0" destOrd="0" presId="urn:microsoft.com/office/officeart/2005/8/layout/process4"/>
    <dgm:cxn modelId="{82404657-6C22-4C2A-B382-F666EA152832}" srcId="{5BE5A3B1-1083-485E-8899-C4BE141E3677}" destId="{C2D24CCB-AC26-4950-9C72-A6899CE63B51}" srcOrd="1" destOrd="0" parTransId="{6CE630A4-2474-430C-8C3B-4C66F3E878AF}" sibTransId="{0F200C64-21C2-42E6-BCC8-B0115429FB7F}"/>
    <dgm:cxn modelId="{F2725D59-45BA-1049-9477-1B0BEBFB5CF2}" type="presOf" srcId="{16E97EBB-940B-48E3-A3EC-3D04DA89BA5F}" destId="{5CB23B66-6482-B94F-8892-5D7687FD2AC6}" srcOrd="0" destOrd="0" presId="urn:microsoft.com/office/officeart/2005/8/layout/process4"/>
    <dgm:cxn modelId="{A079327A-F574-42C3-B204-02F0082DA4B3}" srcId="{5BE5A3B1-1083-485E-8899-C4BE141E3677}" destId="{16E97EBB-940B-48E3-A3EC-3D04DA89BA5F}" srcOrd="0" destOrd="0" parTransId="{78275F50-9B43-4F9F-AE4D-493F8080C4AC}" sibTransId="{C8947858-FE21-4267-BBE0-2BBCE8EDB64B}"/>
    <dgm:cxn modelId="{75F50C80-909C-434B-9B6A-EF9B2F42C082}" srcId="{16E97EBB-940B-48E3-A3EC-3D04DA89BA5F}" destId="{9D44A4A6-5A2E-4B31-8FC3-28AAC901A817}" srcOrd="2" destOrd="0" parTransId="{CDF19D0A-D5FF-4B4C-9352-35C4E941387A}" sibTransId="{6BD8DE98-3499-4487-91CE-6E17A258663E}"/>
    <dgm:cxn modelId="{3A91D69D-AC1C-2B4E-BFB8-C9ECB07A7FDC}" type="presOf" srcId="{16E97EBB-940B-48E3-A3EC-3D04DA89BA5F}" destId="{76E2573B-2741-EC40-AF38-2D2A55E8963B}" srcOrd="1" destOrd="0" presId="urn:microsoft.com/office/officeart/2005/8/layout/process4"/>
    <dgm:cxn modelId="{DB583BB6-F747-4414-BBEA-31107F5C95A2}" srcId="{16E97EBB-940B-48E3-A3EC-3D04DA89BA5F}" destId="{D9487E96-2307-4A9C-87F5-037B0C8229DA}" srcOrd="3" destOrd="0" parTransId="{B05B95F0-0FE2-4E66-A7A1-FF60EB5161AB}" sibTransId="{B8852032-5992-47AC-823E-93F3444F9746}"/>
    <dgm:cxn modelId="{A77670B6-3EEF-CA40-B8DC-34853F5163F0}" type="presOf" srcId="{9D44A4A6-5A2E-4B31-8FC3-28AAC901A817}" destId="{43605AD9-596C-8A45-8A27-71F2AE7A0EBF}" srcOrd="0" destOrd="0" presId="urn:microsoft.com/office/officeart/2005/8/layout/process4"/>
    <dgm:cxn modelId="{A8D5E8B8-F420-F140-B6BA-DEF83FDC6582}" type="presOf" srcId="{5BE5A3B1-1083-485E-8899-C4BE141E3677}" destId="{D210412F-46D5-3E4F-BCB5-5F1A939F6872}" srcOrd="0" destOrd="0" presId="urn:microsoft.com/office/officeart/2005/8/layout/process4"/>
    <dgm:cxn modelId="{4AD579E4-EB0E-4E7B-90D7-E0169FAE58C0}" srcId="{16E97EBB-940B-48E3-A3EC-3D04DA89BA5F}" destId="{6B0F92C5-376D-4257-99F8-E8A6E7838450}" srcOrd="0" destOrd="0" parTransId="{413EE920-0B25-4EB5-ADFF-3205D02B5E48}" sibTransId="{4C95DF1D-5F44-456B-A7DD-03137AE9FA91}"/>
    <dgm:cxn modelId="{7AF6AFED-767D-3A41-96E5-815A49014168}" type="presOf" srcId="{C2D24CCB-AC26-4950-9C72-A6899CE63B51}" destId="{2314D87F-F42B-BA46-AF88-2575155B5CA6}" srcOrd="0" destOrd="0" presId="urn:microsoft.com/office/officeart/2005/8/layout/process4"/>
    <dgm:cxn modelId="{A37440EA-8E63-6143-99C7-6399355B867C}" type="presParOf" srcId="{D210412F-46D5-3E4F-BCB5-5F1A939F6872}" destId="{5FC2A6F9-725D-C04A-BEE3-2108ADE2E575}" srcOrd="0" destOrd="0" presId="urn:microsoft.com/office/officeart/2005/8/layout/process4"/>
    <dgm:cxn modelId="{2DF6322B-A429-5949-9D5C-0F6F0D197CA3}" type="presParOf" srcId="{5FC2A6F9-725D-C04A-BEE3-2108ADE2E575}" destId="{2314D87F-F42B-BA46-AF88-2575155B5CA6}" srcOrd="0" destOrd="0" presId="urn:microsoft.com/office/officeart/2005/8/layout/process4"/>
    <dgm:cxn modelId="{B118CA72-6FAB-F547-80A1-70F9B164FC85}" type="presParOf" srcId="{D210412F-46D5-3E4F-BCB5-5F1A939F6872}" destId="{15868B91-F838-994D-BF90-B849F6D22B2D}" srcOrd="1" destOrd="0" presId="urn:microsoft.com/office/officeart/2005/8/layout/process4"/>
    <dgm:cxn modelId="{CC901E1F-CE78-4642-821E-76EEFDF1EFF6}" type="presParOf" srcId="{D210412F-46D5-3E4F-BCB5-5F1A939F6872}" destId="{465C80C2-6DC3-804E-9A15-EB6E373C16CB}" srcOrd="2" destOrd="0" presId="urn:microsoft.com/office/officeart/2005/8/layout/process4"/>
    <dgm:cxn modelId="{1B5A1157-442D-1448-9678-E84E58DBC252}" type="presParOf" srcId="{465C80C2-6DC3-804E-9A15-EB6E373C16CB}" destId="{5CB23B66-6482-B94F-8892-5D7687FD2AC6}" srcOrd="0" destOrd="0" presId="urn:microsoft.com/office/officeart/2005/8/layout/process4"/>
    <dgm:cxn modelId="{440D72C1-B55B-D146-B828-A66B0358DB3B}" type="presParOf" srcId="{465C80C2-6DC3-804E-9A15-EB6E373C16CB}" destId="{76E2573B-2741-EC40-AF38-2D2A55E8963B}" srcOrd="1" destOrd="0" presId="urn:microsoft.com/office/officeart/2005/8/layout/process4"/>
    <dgm:cxn modelId="{9A168162-2049-FD40-BA2E-5951C4C1D507}" type="presParOf" srcId="{465C80C2-6DC3-804E-9A15-EB6E373C16CB}" destId="{F189E6B3-79AD-974E-A1EE-D947185B34CF}" srcOrd="2" destOrd="0" presId="urn:microsoft.com/office/officeart/2005/8/layout/process4"/>
    <dgm:cxn modelId="{8525D7FC-8E08-3B47-AD9A-885091D8E627}" type="presParOf" srcId="{F189E6B3-79AD-974E-A1EE-D947185B34CF}" destId="{98E607B1-1E1D-564F-816F-0FEB886F65F6}" srcOrd="0" destOrd="0" presId="urn:microsoft.com/office/officeart/2005/8/layout/process4"/>
    <dgm:cxn modelId="{1FF109E3-CCEE-4346-811E-CDADA4618B34}" type="presParOf" srcId="{F189E6B3-79AD-974E-A1EE-D947185B34CF}" destId="{25F1BDA4-F24E-C042-BDDA-5CF4683FAA0B}" srcOrd="1" destOrd="0" presId="urn:microsoft.com/office/officeart/2005/8/layout/process4"/>
    <dgm:cxn modelId="{CF784666-33C3-CE43-BBE6-2319FD453D84}" type="presParOf" srcId="{F189E6B3-79AD-974E-A1EE-D947185B34CF}" destId="{43605AD9-596C-8A45-8A27-71F2AE7A0EBF}" srcOrd="2" destOrd="0" presId="urn:microsoft.com/office/officeart/2005/8/layout/process4"/>
    <dgm:cxn modelId="{3A0BAD2D-5024-594D-8F90-690189F97DCE}" type="presParOf" srcId="{F189E6B3-79AD-974E-A1EE-D947185B34CF}" destId="{BDA8CE40-D165-2040-8801-16A2AFBDB63C}"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543F5-28F9-4F50-9A4A-328446C9D3FB}">
      <dsp:nvSpPr>
        <dsp:cNvPr id="0" name=""/>
        <dsp:cNvSpPr/>
      </dsp:nvSpPr>
      <dsp:spPr>
        <a:xfrm>
          <a:off x="222669" y="391570"/>
          <a:ext cx="1341248" cy="1341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208FEF4-4CD4-4F16-83E7-4FEDE7040603}">
      <dsp:nvSpPr>
        <dsp:cNvPr id="0" name=""/>
        <dsp:cNvSpPr/>
      </dsp:nvSpPr>
      <dsp:spPr>
        <a:xfrm>
          <a:off x="504331" y="673232"/>
          <a:ext cx="777924" cy="7779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B2BDBA3-0218-4826-BFE9-089426FD735F}">
      <dsp:nvSpPr>
        <dsp:cNvPr id="0" name=""/>
        <dsp:cNvSpPr/>
      </dsp:nvSpPr>
      <dsp:spPr>
        <a:xfrm>
          <a:off x="1851328" y="391570"/>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OOP has been in existence since the 1970s and is a computer programming model designed around </a:t>
          </a:r>
          <a:r>
            <a:rPr lang="en-US" sz="1600" i="1" kern="1200" dirty="0"/>
            <a:t>objects, </a:t>
          </a:r>
          <a:r>
            <a:rPr lang="en-US" sz="1600" kern="1200" dirty="0"/>
            <a:t>rather than actions or procedures and </a:t>
          </a:r>
          <a:r>
            <a:rPr lang="en-US" sz="1600" i="1" kern="1200" dirty="0"/>
            <a:t>how to define data </a:t>
          </a:r>
          <a:r>
            <a:rPr lang="en-US" sz="1600" kern="1200" dirty="0"/>
            <a:t>rather then the logic in how we manipulate it.</a:t>
          </a:r>
        </a:p>
      </dsp:txBody>
      <dsp:txXfrm>
        <a:off x="1851328" y="391570"/>
        <a:ext cx="3161515" cy="1341248"/>
      </dsp:txXfrm>
    </dsp:sp>
    <dsp:sp modelId="{5C125564-748E-4240-AC47-86DF08FF08A1}">
      <dsp:nvSpPr>
        <dsp:cNvPr id="0" name=""/>
        <dsp:cNvSpPr/>
      </dsp:nvSpPr>
      <dsp:spPr>
        <a:xfrm>
          <a:off x="5563714" y="391570"/>
          <a:ext cx="1341248" cy="1341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411C159-552D-4A42-8E59-4E0A75AB9755}">
      <dsp:nvSpPr>
        <dsp:cNvPr id="0" name=""/>
        <dsp:cNvSpPr/>
      </dsp:nvSpPr>
      <dsp:spPr>
        <a:xfrm>
          <a:off x="5845376" y="673232"/>
          <a:ext cx="777924" cy="7779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23A84E8-5109-4265-A488-09823459410A}">
      <dsp:nvSpPr>
        <dsp:cNvPr id="0" name=""/>
        <dsp:cNvSpPr/>
      </dsp:nvSpPr>
      <dsp:spPr>
        <a:xfrm>
          <a:off x="7192373" y="391570"/>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The main focus of OOP is to view objects as collections of data and the methods that operate on the data.</a:t>
          </a:r>
        </a:p>
      </dsp:txBody>
      <dsp:txXfrm>
        <a:off x="7192373" y="391570"/>
        <a:ext cx="3161515" cy="1341248"/>
      </dsp:txXfrm>
    </dsp:sp>
    <dsp:sp modelId="{0A8CB1D2-384F-4E63-95C3-CCA06FF3D6BE}">
      <dsp:nvSpPr>
        <dsp:cNvPr id="0" name=""/>
        <dsp:cNvSpPr/>
      </dsp:nvSpPr>
      <dsp:spPr>
        <a:xfrm>
          <a:off x="222669" y="2442648"/>
          <a:ext cx="1341248" cy="13412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232E69A-FC50-476A-B2D8-666709763759}">
      <dsp:nvSpPr>
        <dsp:cNvPr id="0" name=""/>
        <dsp:cNvSpPr/>
      </dsp:nvSpPr>
      <dsp:spPr>
        <a:xfrm>
          <a:off x="504331" y="2724311"/>
          <a:ext cx="777924" cy="7779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B376DF-169F-41B1-BFA9-64998A96508B}">
      <dsp:nvSpPr>
        <dsp:cNvPr id="0" name=""/>
        <dsp:cNvSpPr/>
      </dsp:nvSpPr>
      <dsp:spPr>
        <a:xfrm>
          <a:off x="1851328" y="2442648"/>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We start to change the way we relate to the code we write. We see things as the objects they represent (for instance: “animals”, “shoes”, “models”… or whatever we wish to create. )</a:t>
          </a:r>
        </a:p>
      </dsp:txBody>
      <dsp:txXfrm>
        <a:off x="1851328" y="2442648"/>
        <a:ext cx="3161515" cy="1341248"/>
      </dsp:txXfrm>
    </dsp:sp>
    <dsp:sp modelId="{BCDCB4C2-E81F-4184-8E99-8EB4C2CEE57C}">
      <dsp:nvSpPr>
        <dsp:cNvPr id="0" name=""/>
        <dsp:cNvSpPr/>
      </dsp:nvSpPr>
      <dsp:spPr>
        <a:xfrm>
          <a:off x="5563714" y="2442648"/>
          <a:ext cx="1341248" cy="134124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88C6F8E-5C61-4D83-BCE1-72FA3ABC1E3F}">
      <dsp:nvSpPr>
        <dsp:cNvPr id="0" name=""/>
        <dsp:cNvSpPr/>
      </dsp:nvSpPr>
      <dsp:spPr>
        <a:xfrm>
          <a:off x="5845376" y="2724311"/>
          <a:ext cx="777924" cy="7779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8481926-BEB3-4D28-8523-B6C0C92D5A15}">
      <dsp:nvSpPr>
        <dsp:cNvPr id="0" name=""/>
        <dsp:cNvSpPr/>
      </dsp:nvSpPr>
      <dsp:spPr>
        <a:xfrm>
          <a:off x="7192373" y="2442648"/>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We’ve already used objects in this training series, for instance a </a:t>
          </a:r>
          <a:r>
            <a:rPr lang="en-US" sz="1500" i="1" kern="1200" dirty="0"/>
            <a:t>list</a:t>
          </a:r>
          <a:r>
            <a:rPr lang="en-US" sz="1500" kern="1200" dirty="0"/>
            <a:t> or a </a:t>
          </a:r>
          <a:r>
            <a:rPr lang="en-US" sz="1500" i="1" kern="1200" dirty="0"/>
            <a:t>dictionary</a:t>
          </a:r>
          <a:r>
            <a:rPr lang="en-US" sz="1500" kern="1200" dirty="0"/>
            <a:t> is an object in Python.  However, for code to qualify as </a:t>
          </a:r>
          <a:r>
            <a:rPr lang="en-US" sz="1500" i="1" kern="1200" dirty="0"/>
            <a:t>object-oriented</a:t>
          </a:r>
          <a:r>
            <a:rPr lang="en-US" sz="1500" kern="1200" dirty="0"/>
            <a:t>, it must involve a construct known as </a:t>
          </a:r>
          <a:r>
            <a:rPr lang="en-US" sz="1500" i="1" kern="1200" dirty="0"/>
            <a:t>inheritance.</a:t>
          </a:r>
          <a:endParaRPr lang="en-US" sz="1500" kern="1200" dirty="0"/>
        </a:p>
      </dsp:txBody>
      <dsp:txXfrm>
        <a:off x="7192373" y="2442648"/>
        <a:ext cx="3161515" cy="1341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4D87F-F42B-BA46-AF88-2575155B5CA6}">
      <dsp:nvSpPr>
        <dsp:cNvPr id="0" name=""/>
        <dsp:cNvSpPr/>
      </dsp:nvSpPr>
      <dsp:spPr>
        <a:xfrm>
          <a:off x="0" y="2758905"/>
          <a:ext cx="10576558" cy="181014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2 - For reuse and organization </a:t>
          </a:r>
          <a:r>
            <a:rPr lang="en-US" sz="2100" kern="1200" dirty="0"/>
            <a:t>– Using OOP is completely optional, but as your code becomes larger and more complex,  OOP becomes a very valuable tool. You will see the benefit in arranging your code into logical groupings. It will then be easier to upkeep, understand and reuse and that in the end will be a great time savings.</a:t>
          </a:r>
        </a:p>
      </dsp:txBody>
      <dsp:txXfrm>
        <a:off x="0" y="2758905"/>
        <a:ext cx="10576558" cy="1810140"/>
      </dsp:txXfrm>
    </dsp:sp>
    <dsp:sp modelId="{76E2573B-2741-EC40-AF38-2D2A55E8963B}">
      <dsp:nvSpPr>
        <dsp:cNvPr id="0" name=""/>
        <dsp:cNvSpPr/>
      </dsp:nvSpPr>
      <dsp:spPr>
        <a:xfrm rot="10800000">
          <a:off x="0" y="2061"/>
          <a:ext cx="10576558" cy="2783996"/>
        </a:xfrm>
        <a:prstGeom prst="upArrowCallou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1- Better Resembles The Real World </a:t>
          </a:r>
          <a:r>
            <a:rPr lang="en-US" sz="2100" kern="1200" dirty="0"/>
            <a:t>- Object-Oriented programming enables us to represent things in our code that is more like how we think about things in real life. </a:t>
          </a:r>
        </a:p>
      </dsp:txBody>
      <dsp:txXfrm rot="-10800000">
        <a:off x="0" y="2061"/>
        <a:ext cx="10576558" cy="977182"/>
      </dsp:txXfrm>
    </dsp:sp>
    <dsp:sp modelId="{98E607B1-1E1D-564F-816F-0FEB886F65F6}">
      <dsp:nvSpPr>
        <dsp:cNvPr id="0" name=""/>
        <dsp:cNvSpPr/>
      </dsp:nvSpPr>
      <dsp:spPr>
        <a:xfrm>
          <a:off x="0" y="972110"/>
          <a:ext cx="2644139" cy="177832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US" sz="1300" kern="1200" dirty="0"/>
            <a:t>Objects will get created from a blueprint of sorts that we call as </a:t>
          </a:r>
          <a:r>
            <a:rPr lang="en-US" sz="1300" b="1" i="1" kern="1200" dirty="0">
              <a:solidFill>
                <a:srgbClr val="0432FF"/>
              </a:solidFill>
            </a:rPr>
            <a:t>Class</a:t>
          </a:r>
          <a:r>
            <a:rPr lang="en-US" sz="1300" b="1" kern="1200" dirty="0">
              <a:solidFill>
                <a:srgbClr val="0432FF"/>
              </a:solidFill>
            </a:rPr>
            <a:t>. </a:t>
          </a:r>
          <a:r>
            <a:rPr lang="en-US" sz="1300" kern="1200" dirty="0"/>
            <a:t>This is the basic design of the object we wish to create. </a:t>
          </a:r>
        </a:p>
        <a:p>
          <a:pPr marL="0" lvl="0" indent="0" algn="l" defTabSz="577850">
            <a:lnSpc>
              <a:spcPct val="90000"/>
            </a:lnSpc>
            <a:spcBef>
              <a:spcPct val="0"/>
            </a:spcBef>
            <a:spcAft>
              <a:spcPct val="35000"/>
            </a:spcAft>
            <a:buFont typeface="Arial" panose="020B0604020202020204" pitchFamily="34" charset="0"/>
            <a:buNone/>
          </a:pPr>
          <a:r>
            <a:rPr lang="en-US" sz="1300" kern="1200" dirty="0"/>
            <a:t>From this class, we can manufacture many objects (offspring). This manufacturing is called </a:t>
          </a:r>
          <a:r>
            <a:rPr lang="en-US" sz="1300" b="1" i="1" kern="1200" dirty="0">
              <a:solidFill>
                <a:srgbClr val="0432FF"/>
              </a:solidFill>
            </a:rPr>
            <a:t>instantiation</a:t>
          </a:r>
          <a:r>
            <a:rPr lang="en-US" sz="1300" b="1" kern="1200" dirty="0">
              <a:solidFill>
                <a:srgbClr val="0432FF"/>
              </a:solidFill>
            </a:rPr>
            <a:t>.</a:t>
          </a:r>
        </a:p>
      </dsp:txBody>
      <dsp:txXfrm>
        <a:off x="0" y="972110"/>
        <a:ext cx="2644139" cy="1778321"/>
      </dsp:txXfrm>
    </dsp:sp>
    <dsp:sp modelId="{25F1BDA4-F24E-C042-BDDA-5CF4683FAA0B}">
      <dsp:nvSpPr>
        <dsp:cNvPr id="0" name=""/>
        <dsp:cNvSpPr/>
      </dsp:nvSpPr>
      <dsp:spPr>
        <a:xfrm>
          <a:off x="2678751" y="974149"/>
          <a:ext cx="2644139" cy="1783432"/>
        </a:xfrm>
        <a:prstGeom prst="rect">
          <a:avLst/>
        </a:prstGeom>
        <a:solidFill>
          <a:schemeClr val="accent2">
            <a:tint val="40000"/>
            <a:alpha val="90000"/>
            <a:hueOff val="1174712"/>
            <a:satOff val="-19832"/>
            <a:lumOff val="-1236"/>
            <a:alphaOff val="0"/>
          </a:schemeClr>
        </a:solidFill>
        <a:ln w="15875" cap="flat" cmpd="sng" algn="ctr">
          <a:solidFill>
            <a:schemeClr val="accent2">
              <a:tint val="40000"/>
              <a:alpha val="90000"/>
              <a:hueOff val="1174712"/>
              <a:satOff val="-19832"/>
              <a:lumOff val="-12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These objects have certain characteristics (like a person may have blue eyes or brown), we call these characteristics </a:t>
          </a:r>
          <a:r>
            <a:rPr lang="en-US" sz="1600" i="1" kern="1200" dirty="0">
              <a:solidFill>
                <a:srgbClr val="0432FF"/>
              </a:solidFill>
            </a:rPr>
            <a:t>attributes</a:t>
          </a:r>
          <a:r>
            <a:rPr lang="en-US" sz="1600" kern="1200" dirty="0"/>
            <a:t>.</a:t>
          </a:r>
        </a:p>
      </dsp:txBody>
      <dsp:txXfrm>
        <a:off x="2678751" y="974149"/>
        <a:ext cx="2644139" cy="1783432"/>
      </dsp:txXfrm>
    </dsp:sp>
    <dsp:sp modelId="{43605AD9-596C-8A45-8A27-71F2AE7A0EBF}">
      <dsp:nvSpPr>
        <dsp:cNvPr id="0" name=""/>
        <dsp:cNvSpPr/>
      </dsp:nvSpPr>
      <dsp:spPr>
        <a:xfrm>
          <a:off x="5291293" y="985994"/>
          <a:ext cx="2644139" cy="1771578"/>
        </a:xfrm>
        <a:prstGeom prst="rect">
          <a:avLst/>
        </a:prstGeom>
        <a:solidFill>
          <a:schemeClr val="accent2">
            <a:tint val="40000"/>
            <a:alpha val="90000"/>
            <a:hueOff val="2349425"/>
            <a:satOff val="-39664"/>
            <a:lumOff val="-2472"/>
            <a:alphaOff val="0"/>
          </a:schemeClr>
        </a:solidFill>
        <a:ln w="15875" cap="flat" cmpd="sng" algn="ctr">
          <a:solidFill>
            <a:schemeClr val="accent2">
              <a:tint val="40000"/>
              <a:alpha val="90000"/>
              <a:hueOff val="2349425"/>
              <a:satOff val="-39664"/>
              <a:lumOff val="-24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may also engage in certain behaviors and we call these </a:t>
          </a:r>
          <a:r>
            <a:rPr lang="en-US" sz="1500" i="1" kern="1200" dirty="0">
              <a:solidFill>
                <a:srgbClr val="0432FF"/>
              </a:solidFill>
            </a:rPr>
            <a:t>methods </a:t>
          </a:r>
          <a:r>
            <a:rPr lang="en-US" sz="1500" kern="1200" dirty="0"/>
            <a:t>(which are just functions associated with classes)</a:t>
          </a:r>
        </a:p>
      </dsp:txBody>
      <dsp:txXfrm>
        <a:off x="5291293" y="985994"/>
        <a:ext cx="2644139" cy="1771578"/>
      </dsp:txXfrm>
    </dsp:sp>
    <dsp:sp modelId="{BDA8CE40-D165-2040-8801-16A2AFBDB63C}">
      <dsp:nvSpPr>
        <dsp:cNvPr id="0" name=""/>
        <dsp:cNvSpPr/>
      </dsp:nvSpPr>
      <dsp:spPr>
        <a:xfrm>
          <a:off x="7932418" y="1001465"/>
          <a:ext cx="2644139" cy="1779744"/>
        </a:xfrm>
        <a:prstGeom prst="rect">
          <a:avLst/>
        </a:prstGeom>
        <a:solidFill>
          <a:schemeClr val="accent2">
            <a:tint val="40000"/>
            <a:alpha val="90000"/>
            <a:hueOff val="3524137"/>
            <a:satOff val="-59496"/>
            <a:lumOff val="-3708"/>
            <a:alphaOff val="0"/>
          </a:schemeClr>
        </a:solidFill>
        <a:ln w="15875" cap="flat" cmpd="sng" algn="ctr">
          <a:solidFill>
            <a:schemeClr val="accent2">
              <a:tint val="40000"/>
              <a:alpha val="90000"/>
              <a:hueOff val="3524137"/>
              <a:satOff val="-59496"/>
              <a:lumOff val="-3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As we start to create more objects, we think about how they operate and interact with other objects.</a:t>
          </a:r>
        </a:p>
      </dsp:txBody>
      <dsp:txXfrm>
        <a:off x="7932418" y="1001465"/>
        <a:ext cx="2644139" cy="17797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1/19/19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1/19/19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1/19/19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1/19/19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1/19/19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1683982" y="4293388"/>
            <a:ext cx="8833655" cy="727748"/>
          </a:xfrm>
        </p:spPr>
        <p:txBody>
          <a:bodyPr>
            <a:normAutofit fontScale="90000"/>
          </a:bodyPr>
          <a:lstStyle/>
          <a:p>
            <a:r>
              <a:rPr lang="en-US" sz="3700" dirty="0"/>
              <a:t>Python – </a:t>
            </a:r>
            <a:r>
              <a:rPr lang="en-US" sz="3700" b="1" i="1" dirty="0"/>
              <a:t> Object Oriented Programming Overview</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179654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65648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BC5A8B8-AB9B-184A-B11A-3C2A0175F500}"/>
              </a:ext>
            </a:extLst>
          </p:cNvPr>
          <p:cNvSpPr>
            <a:spLocks noGrp="1"/>
          </p:cNvSpPr>
          <p:nvPr>
            <p:ph type="title"/>
          </p:nvPr>
        </p:nvSpPr>
        <p:spPr>
          <a:xfrm>
            <a:off x="1759287" y="798881"/>
            <a:ext cx="8673427" cy="1048945"/>
          </a:xfrm>
        </p:spPr>
        <p:txBody>
          <a:bodyPr>
            <a:normAutofit/>
          </a:bodyPr>
          <a:lstStyle/>
          <a:p>
            <a:r>
              <a:rPr lang="en-US" sz="3700">
                <a:solidFill>
                  <a:schemeClr val="tx1"/>
                </a:solidFill>
              </a:rPr>
              <a:t>What is Object Oriented Programming (OOP)?</a:t>
            </a:r>
          </a:p>
        </p:txBody>
      </p:sp>
      <p:graphicFrame>
        <p:nvGraphicFramePr>
          <p:cNvPr id="5" name="Content Placeholder 2">
            <a:extLst>
              <a:ext uri="{FF2B5EF4-FFF2-40B4-BE49-F238E27FC236}">
                <a16:creationId xmlns:a16="http://schemas.microsoft.com/office/drawing/2014/main" id="{6118D2D5-3009-4F88-BE85-697738BE8826}"/>
              </a:ext>
            </a:extLst>
          </p:cNvPr>
          <p:cNvGraphicFramePr>
            <a:graphicFrameLocks noGrp="1"/>
          </p:cNvGraphicFramePr>
          <p:nvPr>
            <p:ph idx="1"/>
            <p:extLst>
              <p:ext uri="{D42A27DB-BD31-4B8C-83A1-F6EECF244321}">
                <p14:modId xmlns:p14="http://schemas.microsoft.com/office/powerpoint/2010/main" val="592999958"/>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028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DABE7BD-AF96-654C-AC40-81CAAE4D683C}"/>
              </a:ext>
            </a:extLst>
          </p:cNvPr>
          <p:cNvSpPr>
            <a:spLocks noGrp="1"/>
          </p:cNvSpPr>
          <p:nvPr>
            <p:ph type="title"/>
          </p:nvPr>
        </p:nvSpPr>
        <p:spPr>
          <a:xfrm>
            <a:off x="1785622" y="691556"/>
            <a:ext cx="8673427" cy="1048945"/>
          </a:xfrm>
        </p:spPr>
        <p:txBody>
          <a:bodyPr>
            <a:normAutofit/>
          </a:bodyPr>
          <a:lstStyle/>
          <a:p>
            <a:r>
              <a:rPr lang="en-US" dirty="0">
                <a:solidFill>
                  <a:schemeClr val="tx1"/>
                </a:solidFill>
              </a:rPr>
              <a:t>Why use OOP?</a:t>
            </a:r>
          </a:p>
        </p:txBody>
      </p:sp>
      <p:graphicFrame>
        <p:nvGraphicFramePr>
          <p:cNvPr id="5" name="Content Placeholder 2">
            <a:extLst>
              <a:ext uri="{FF2B5EF4-FFF2-40B4-BE49-F238E27FC236}">
                <a16:creationId xmlns:a16="http://schemas.microsoft.com/office/drawing/2014/main" id="{C37A9131-9F28-4B72-9D4F-2657D7189109}"/>
              </a:ext>
            </a:extLst>
          </p:cNvPr>
          <p:cNvGraphicFramePr>
            <a:graphicFrameLocks noGrp="1"/>
          </p:cNvGraphicFramePr>
          <p:nvPr>
            <p:ph idx="1"/>
            <p:extLst>
              <p:ext uri="{D42A27DB-BD31-4B8C-83A1-F6EECF244321}">
                <p14:modId xmlns:p14="http://schemas.microsoft.com/office/powerpoint/2010/main" val="2201776447"/>
              </p:ext>
            </p:extLst>
          </p:nvPr>
        </p:nvGraphicFramePr>
        <p:xfrm>
          <a:off x="807722" y="1595336"/>
          <a:ext cx="10576558" cy="457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22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FEAAC-6C4A-F240-AE91-9ABE73285409}"/>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Basic OOP Principles- </a:t>
            </a:r>
            <a:r>
              <a:rPr lang="en-US" sz="4400" i="1" dirty="0">
                <a:solidFill>
                  <a:schemeClr val="tx1"/>
                </a:solidFill>
              </a:rPr>
              <a:t>Encapsulation</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4881320-0A1F-824C-8820-B31EE12A9D5E}"/>
              </a:ext>
            </a:extLst>
          </p:cNvPr>
          <p:cNvSpPr>
            <a:spLocks noGrp="1"/>
          </p:cNvSpPr>
          <p:nvPr>
            <p:ph idx="1"/>
          </p:nvPr>
        </p:nvSpPr>
        <p:spPr>
          <a:xfrm>
            <a:off x="5002212" y="477679"/>
            <a:ext cx="6125452" cy="5100796"/>
          </a:xfrm>
        </p:spPr>
        <p:txBody>
          <a:bodyPr>
            <a:normAutofit/>
          </a:bodyPr>
          <a:lstStyle/>
          <a:p>
            <a:pPr>
              <a:lnSpc>
                <a:spcPct val="110000"/>
              </a:lnSpc>
            </a:pPr>
            <a:r>
              <a:rPr lang="en-US" sz="1600" dirty="0">
                <a:solidFill>
                  <a:srgbClr val="0432FF"/>
                </a:solidFill>
              </a:rPr>
              <a:t>Encapsulation</a:t>
            </a:r>
            <a:r>
              <a:rPr lang="en-US" sz="1600" dirty="0"/>
              <a:t> – states that data inside an object, should only be accessed through its </a:t>
            </a:r>
            <a:r>
              <a:rPr lang="en-US" sz="1600" i="1" dirty="0"/>
              <a:t>methods</a:t>
            </a:r>
            <a:r>
              <a:rPr lang="en-US" sz="1600" dirty="0"/>
              <a:t> (which acts as an interface to an objects’ data). A method is the data’s interface to the rest of the world (in our case, the rest of our computer program). We make use of a </a:t>
            </a:r>
            <a:r>
              <a:rPr lang="en-US" sz="1600" i="1" dirty="0"/>
              <a:t>method </a:t>
            </a:r>
            <a:r>
              <a:rPr lang="en-US" sz="1600" dirty="0"/>
              <a:t>instead of calling the data and writing additional code to perform some behavior outside of the object where the data resides.</a:t>
            </a:r>
          </a:p>
          <a:p>
            <a:pPr>
              <a:lnSpc>
                <a:spcPct val="110000"/>
              </a:lnSpc>
            </a:pPr>
            <a:r>
              <a:rPr lang="en-US" sz="1600" dirty="0"/>
              <a:t>Why is this a good idea?</a:t>
            </a:r>
          </a:p>
          <a:p>
            <a:pPr lvl="1">
              <a:lnSpc>
                <a:spcPct val="110000"/>
              </a:lnSpc>
            </a:pPr>
            <a:r>
              <a:rPr lang="en-US" dirty="0"/>
              <a:t>Functionality is defined in just one place</a:t>
            </a:r>
          </a:p>
          <a:p>
            <a:pPr lvl="1">
              <a:lnSpc>
                <a:spcPct val="110000"/>
              </a:lnSpc>
            </a:pPr>
            <a:r>
              <a:rPr lang="en-US" dirty="0"/>
              <a:t>Functionality is defined where the data is kept</a:t>
            </a:r>
          </a:p>
          <a:p>
            <a:pPr lvl="1">
              <a:lnSpc>
                <a:spcPct val="110000"/>
              </a:lnSpc>
            </a:pPr>
            <a:r>
              <a:rPr lang="en-US" dirty="0"/>
              <a:t>Our data is not modified by code in a different part of our program</a:t>
            </a:r>
          </a:p>
          <a:p>
            <a:pPr marL="0" indent="0">
              <a:lnSpc>
                <a:spcPct val="110000"/>
              </a:lnSpc>
              <a:buNone/>
            </a:pPr>
            <a:r>
              <a:rPr lang="en-US" sz="1600" b="1" u="sng" dirty="0"/>
              <a:t>NOTE:</a:t>
            </a:r>
            <a:r>
              <a:rPr lang="en-US" sz="1600" b="1" dirty="0"/>
              <a:t>  </a:t>
            </a:r>
            <a:r>
              <a:rPr lang="en-US" sz="1600" dirty="0"/>
              <a:t>In Python, </a:t>
            </a:r>
            <a:r>
              <a:rPr lang="en-US" sz="1600" i="1" dirty="0"/>
              <a:t>Encapsulation</a:t>
            </a:r>
            <a:r>
              <a:rPr lang="en-US" sz="1600" dirty="0"/>
              <a:t> is not enforced, it is instead a best practice (we can also indicate that a property is intended to be private  by giving it a name that starts with an “_” ( a single underscore)</a:t>
            </a:r>
          </a:p>
          <a:p>
            <a:pPr lvl="1">
              <a:lnSpc>
                <a:spcPct val="110000"/>
              </a:lnSpc>
            </a:pPr>
            <a:endParaRPr lang="en-US" sz="1400" dirty="0"/>
          </a:p>
          <a:p>
            <a:pPr>
              <a:lnSpc>
                <a:spcPct val="110000"/>
              </a:lnSpc>
            </a:pPr>
            <a:endParaRPr lang="en-US" sz="1400" dirty="0"/>
          </a:p>
        </p:txBody>
      </p:sp>
    </p:spTree>
    <p:extLst>
      <p:ext uri="{BB962C8B-B14F-4D97-AF65-F5344CB8AC3E}">
        <p14:creationId xmlns:p14="http://schemas.microsoft.com/office/powerpoint/2010/main" val="31417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FEAAC-6C4A-F240-AE91-9ABE73285409}"/>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Basic OOP Principles- </a:t>
            </a:r>
            <a:r>
              <a:rPr lang="en-US" sz="4400" i="1" dirty="0">
                <a:solidFill>
                  <a:schemeClr val="tx1"/>
                </a:solidFill>
              </a:rPr>
              <a:t>Composition</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4881320-0A1F-824C-8820-B31EE12A9D5E}"/>
              </a:ext>
            </a:extLst>
          </p:cNvPr>
          <p:cNvSpPr>
            <a:spLocks noGrp="1"/>
          </p:cNvSpPr>
          <p:nvPr>
            <p:ph idx="1"/>
          </p:nvPr>
        </p:nvSpPr>
        <p:spPr>
          <a:xfrm>
            <a:off x="4963852" y="507680"/>
            <a:ext cx="6461386" cy="5290217"/>
          </a:xfrm>
        </p:spPr>
        <p:txBody>
          <a:bodyPr>
            <a:normAutofit/>
          </a:bodyPr>
          <a:lstStyle/>
          <a:p>
            <a:pPr>
              <a:lnSpc>
                <a:spcPct val="110000"/>
              </a:lnSpc>
            </a:pPr>
            <a:r>
              <a:rPr lang="en-US" sz="1600" b="1" dirty="0">
                <a:solidFill>
                  <a:srgbClr val="0432FF"/>
                </a:solidFill>
              </a:rPr>
              <a:t>Composition</a:t>
            </a:r>
            <a:r>
              <a:rPr lang="en-US" sz="1600" dirty="0"/>
              <a:t> enables us to start to form relationships between objects</a:t>
            </a:r>
          </a:p>
          <a:p>
            <a:pPr lvl="1">
              <a:lnSpc>
                <a:spcPct val="110000"/>
              </a:lnSpc>
            </a:pPr>
            <a:r>
              <a:rPr lang="en-US" dirty="0"/>
              <a:t>It is a way of grouping objects together by making some objects attributes of other objects</a:t>
            </a:r>
          </a:p>
          <a:p>
            <a:pPr lvl="1">
              <a:lnSpc>
                <a:spcPct val="110000"/>
              </a:lnSpc>
            </a:pPr>
            <a:r>
              <a:rPr lang="en-US" dirty="0"/>
              <a:t>The relationships can be one to one, one to many or even many to many. This is dependent upon the role that each object plays</a:t>
            </a:r>
          </a:p>
          <a:p>
            <a:pPr lvl="1">
              <a:lnSpc>
                <a:spcPct val="110000"/>
              </a:lnSpc>
            </a:pPr>
            <a:r>
              <a:rPr lang="en-US" dirty="0"/>
              <a:t>If objects are grouped together in this way, we say that they are strongly linked</a:t>
            </a:r>
          </a:p>
          <a:p>
            <a:pPr lvl="1">
              <a:lnSpc>
                <a:spcPct val="110000"/>
              </a:lnSpc>
            </a:pPr>
            <a:endParaRPr lang="en-US" dirty="0"/>
          </a:p>
          <a:p>
            <a:pPr marL="457200" lvl="1" indent="0">
              <a:lnSpc>
                <a:spcPct val="110000"/>
              </a:lnSpc>
              <a:buNone/>
            </a:pPr>
            <a:r>
              <a:rPr lang="en-US" b="1" dirty="0"/>
              <a:t>An example of composition could be as follows:</a:t>
            </a:r>
          </a:p>
          <a:p>
            <a:pPr lvl="1">
              <a:lnSpc>
                <a:spcPct val="110000"/>
              </a:lnSpc>
              <a:buFont typeface="Wingdings" pitchFamily="2" charset="2"/>
              <a:buChar char="q"/>
            </a:pPr>
            <a:r>
              <a:rPr lang="en-US" dirty="0"/>
              <a:t>Perhaps we have three objects, Dog, Walk and Eat</a:t>
            </a:r>
          </a:p>
          <a:p>
            <a:pPr lvl="1">
              <a:lnSpc>
                <a:spcPct val="110000"/>
              </a:lnSpc>
              <a:buFont typeface="Wingdings" pitchFamily="2" charset="2"/>
              <a:buChar char="q"/>
            </a:pPr>
            <a:r>
              <a:rPr lang="en-US" dirty="0"/>
              <a:t>Object dog may go for walks and eat twice a day</a:t>
            </a:r>
          </a:p>
          <a:p>
            <a:pPr lvl="1">
              <a:lnSpc>
                <a:spcPct val="110000"/>
              </a:lnSpc>
              <a:buFont typeface="Wingdings" pitchFamily="2" charset="2"/>
              <a:buChar char="q"/>
            </a:pPr>
            <a:r>
              <a:rPr lang="en-US" dirty="0"/>
              <a:t>Each of these objects may be coded as a separate Python class where it has its own behavior (methods) and relationships</a:t>
            </a:r>
          </a:p>
          <a:p>
            <a:pPr>
              <a:lnSpc>
                <a:spcPct val="110000"/>
              </a:lnSpc>
            </a:pPr>
            <a:endParaRPr lang="en-US" sz="1400" dirty="0"/>
          </a:p>
        </p:txBody>
      </p:sp>
    </p:spTree>
    <p:extLst>
      <p:ext uri="{BB962C8B-B14F-4D97-AF65-F5344CB8AC3E}">
        <p14:creationId xmlns:p14="http://schemas.microsoft.com/office/powerpoint/2010/main" val="37387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FEAAC-6C4A-F240-AE91-9ABE73285409}"/>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Basic OOP Principles- </a:t>
            </a:r>
            <a:r>
              <a:rPr lang="en-US" sz="4400" i="1" dirty="0">
                <a:solidFill>
                  <a:schemeClr val="tx1"/>
                </a:solidFill>
              </a:rPr>
              <a:t>Inheritance</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4881320-0A1F-824C-8820-B31EE12A9D5E}"/>
              </a:ext>
            </a:extLst>
          </p:cNvPr>
          <p:cNvSpPr>
            <a:spLocks noGrp="1"/>
          </p:cNvSpPr>
          <p:nvPr>
            <p:ph idx="1"/>
          </p:nvPr>
        </p:nvSpPr>
        <p:spPr>
          <a:xfrm>
            <a:off x="4983164" y="565150"/>
            <a:ext cx="6946898" cy="4566248"/>
          </a:xfrm>
        </p:spPr>
        <p:txBody>
          <a:bodyPr>
            <a:noAutofit/>
          </a:bodyPr>
          <a:lstStyle/>
          <a:p>
            <a:pPr>
              <a:lnSpc>
                <a:spcPct val="110000"/>
              </a:lnSpc>
            </a:pPr>
            <a:r>
              <a:rPr lang="en-US" sz="1600" b="1" dirty="0">
                <a:solidFill>
                  <a:srgbClr val="0432FF"/>
                </a:solidFill>
              </a:rPr>
              <a:t>Inheritance – </a:t>
            </a:r>
            <a:r>
              <a:rPr lang="en-US" sz="1600" dirty="0"/>
              <a:t>Enables us to reuse code easily. If an object has and does most of what we need, we can inherent these attributes and methods from this “parent” object.</a:t>
            </a:r>
          </a:p>
          <a:p>
            <a:pPr>
              <a:lnSpc>
                <a:spcPct val="110000"/>
              </a:lnSpc>
            </a:pPr>
            <a:r>
              <a:rPr lang="en-US" sz="1600" dirty="0"/>
              <a:t>If a given object ‘</a:t>
            </a:r>
            <a:r>
              <a:rPr lang="en-US" sz="1600" dirty="0" err="1"/>
              <a:t>inherents</a:t>
            </a:r>
            <a:r>
              <a:rPr lang="en-US" sz="1600" dirty="0"/>
              <a:t>’ from another, it is said to be a subtype of that object.</a:t>
            </a:r>
          </a:p>
          <a:p>
            <a:pPr marL="0" indent="0">
              <a:lnSpc>
                <a:spcPct val="110000"/>
              </a:lnSpc>
              <a:buNone/>
            </a:pPr>
            <a:r>
              <a:rPr lang="en-US" sz="1600" b="1" i="1" dirty="0"/>
              <a:t>Why would we inherent from an object?</a:t>
            </a:r>
          </a:p>
          <a:p>
            <a:pPr>
              <a:lnSpc>
                <a:spcPct val="110000"/>
              </a:lnSpc>
            </a:pPr>
            <a:r>
              <a:rPr lang="en-US" sz="1600" dirty="0"/>
              <a:t>If an object has most of the functionality we need, then if we inherent from it, we do not need to start from scratch and code those very same things that already exist…  It’s a time saver… it makes our code easier to understand.  If changes to that functionality are needed, we change it in one place and not in each and every object that inherited from the parent object.</a:t>
            </a:r>
          </a:p>
          <a:p>
            <a:pPr marL="0" indent="0">
              <a:lnSpc>
                <a:spcPct val="110000"/>
              </a:lnSpc>
              <a:buNone/>
            </a:pPr>
            <a:r>
              <a:rPr lang="en-US" sz="1600" u="sng" dirty="0"/>
              <a:t>Example</a:t>
            </a:r>
            <a:r>
              <a:rPr lang="en-US" sz="1600" dirty="0"/>
              <a:t>:  We may have an </a:t>
            </a:r>
            <a:r>
              <a:rPr lang="en-US" sz="1600" i="1" dirty="0"/>
              <a:t>instrument </a:t>
            </a:r>
            <a:r>
              <a:rPr lang="en-US" sz="1600" dirty="0"/>
              <a:t>object and a </a:t>
            </a:r>
            <a:r>
              <a:rPr lang="en-US" sz="1600" i="1" dirty="0"/>
              <a:t>guitar</a:t>
            </a:r>
            <a:r>
              <a:rPr lang="en-US" sz="1600" dirty="0"/>
              <a:t> object that we code to inherent from the instrument object. </a:t>
            </a:r>
            <a:r>
              <a:rPr lang="en-US" sz="1600" i="1" dirty="0"/>
              <a:t>Why? </a:t>
            </a:r>
            <a:r>
              <a:rPr lang="en-US" sz="1600" dirty="0"/>
              <a:t>Because they both make a sound, they both have a certain tone, they both have a shape, made of certain material, can be purchases and played, etc., etc.</a:t>
            </a:r>
          </a:p>
        </p:txBody>
      </p:sp>
    </p:spTree>
    <p:extLst>
      <p:ext uri="{BB962C8B-B14F-4D97-AF65-F5344CB8AC3E}">
        <p14:creationId xmlns:p14="http://schemas.microsoft.com/office/powerpoint/2010/main" val="119824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AC2D-D49D-D04D-B993-25FA5DAFCF93}"/>
              </a:ext>
            </a:extLst>
          </p:cNvPr>
          <p:cNvSpPr>
            <a:spLocks noGrp="1"/>
          </p:cNvSpPr>
          <p:nvPr>
            <p:ph type="title"/>
          </p:nvPr>
        </p:nvSpPr>
        <p:spPr/>
        <p:txBody>
          <a:bodyPr/>
          <a:lstStyle/>
          <a:p>
            <a:r>
              <a:rPr lang="en-US" dirty="0"/>
              <a:t>Core Python OOP Objects</a:t>
            </a:r>
          </a:p>
        </p:txBody>
      </p:sp>
      <p:sp>
        <p:nvSpPr>
          <p:cNvPr id="3" name="Content Placeholder 2">
            <a:extLst>
              <a:ext uri="{FF2B5EF4-FFF2-40B4-BE49-F238E27FC236}">
                <a16:creationId xmlns:a16="http://schemas.microsoft.com/office/drawing/2014/main" id="{B94394E2-EC58-6541-A384-BAAAF2CE907F}"/>
              </a:ext>
            </a:extLst>
          </p:cNvPr>
          <p:cNvSpPr>
            <a:spLocks noGrp="1"/>
          </p:cNvSpPr>
          <p:nvPr>
            <p:ph idx="1"/>
          </p:nvPr>
        </p:nvSpPr>
        <p:spPr/>
        <p:txBody>
          <a:bodyPr/>
          <a:lstStyle/>
          <a:p>
            <a:r>
              <a:rPr lang="en-US" dirty="0">
                <a:solidFill>
                  <a:srgbClr val="0432FF"/>
                </a:solidFill>
              </a:rPr>
              <a:t>Classes</a:t>
            </a:r>
            <a:r>
              <a:rPr lang="en-US" dirty="0"/>
              <a:t> – A python class is a device used to implement new objects </a:t>
            </a:r>
          </a:p>
          <a:p>
            <a:pPr lvl="1"/>
            <a:r>
              <a:rPr lang="en-US" dirty="0"/>
              <a:t>Classes are the main OOP object</a:t>
            </a:r>
          </a:p>
          <a:p>
            <a:pPr lvl="1"/>
            <a:r>
              <a:rPr lang="en-US" dirty="0"/>
              <a:t>Classes support inheritance and serve as instance factories</a:t>
            </a:r>
          </a:p>
          <a:p>
            <a:r>
              <a:rPr lang="en-US" dirty="0">
                <a:solidFill>
                  <a:srgbClr val="0432FF"/>
                </a:solidFill>
              </a:rPr>
              <a:t>Instances</a:t>
            </a:r>
            <a:r>
              <a:rPr lang="en-US" dirty="0"/>
              <a:t> – Inherent attributes from a class and represent the actual items our code creates (i.e. a dog named Fido, a student named Sue)</a:t>
            </a:r>
          </a:p>
          <a:p>
            <a:r>
              <a:rPr lang="en-US" dirty="0">
                <a:solidFill>
                  <a:srgbClr val="0432FF"/>
                </a:solidFill>
              </a:rPr>
              <a:t>Methods </a:t>
            </a:r>
            <a:r>
              <a:rPr lang="en-US" dirty="0"/>
              <a:t>– methods are like functions, only when they are include in classes, they are called methods. Methods represent things that your new object (say person) can due (say talk or walk or run or speak)</a:t>
            </a:r>
          </a:p>
        </p:txBody>
      </p:sp>
    </p:spTree>
    <p:extLst>
      <p:ext uri="{BB962C8B-B14F-4D97-AF65-F5344CB8AC3E}">
        <p14:creationId xmlns:p14="http://schemas.microsoft.com/office/powerpoint/2010/main" val="382204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9887-B578-E940-95D0-6F03C9608E47}"/>
              </a:ext>
            </a:extLst>
          </p:cNvPr>
          <p:cNvSpPr>
            <a:spLocks noGrp="1"/>
          </p:cNvSpPr>
          <p:nvPr>
            <p:ph type="title"/>
          </p:nvPr>
        </p:nvSpPr>
        <p:spPr/>
        <p:txBody>
          <a:bodyPr/>
          <a:lstStyle/>
          <a:p>
            <a:r>
              <a:rPr lang="en-US" dirty="0"/>
              <a:t>Core Python OOP Objects (2)</a:t>
            </a:r>
          </a:p>
        </p:txBody>
      </p:sp>
      <p:sp>
        <p:nvSpPr>
          <p:cNvPr id="3" name="Content Placeholder 2">
            <a:extLst>
              <a:ext uri="{FF2B5EF4-FFF2-40B4-BE49-F238E27FC236}">
                <a16:creationId xmlns:a16="http://schemas.microsoft.com/office/drawing/2014/main" id="{242A7760-DB2C-8D4F-A4CA-0B6263325B05}"/>
              </a:ext>
            </a:extLst>
          </p:cNvPr>
          <p:cNvSpPr>
            <a:spLocks noGrp="1"/>
          </p:cNvSpPr>
          <p:nvPr>
            <p:ph idx="1"/>
          </p:nvPr>
        </p:nvSpPr>
        <p:spPr>
          <a:xfrm>
            <a:off x="5118447" y="803186"/>
            <a:ext cx="6281873" cy="2456442"/>
          </a:xfrm>
        </p:spPr>
        <p:txBody>
          <a:bodyPr/>
          <a:lstStyle/>
          <a:p>
            <a:r>
              <a:rPr lang="en-US" dirty="0">
                <a:solidFill>
                  <a:srgbClr val="0432FF"/>
                </a:solidFill>
              </a:rPr>
              <a:t>The constructor method </a:t>
            </a:r>
            <a:r>
              <a:rPr lang="en-US" dirty="0"/>
              <a:t>– The constructor method is also called  an </a:t>
            </a:r>
            <a:r>
              <a:rPr lang="en-US" i="1" dirty="0"/>
              <a:t>initialization method</a:t>
            </a:r>
          </a:p>
          <a:p>
            <a:pPr lvl="1"/>
            <a:r>
              <a:rPr lang="en-US" dirty="0"/>
              <a:t>It is the first method to appear in any class you create</a:t>
            </a:r>
          </a:p>
          <a:p>
            <a:pPr lvl="1"/>
            <a:r>
              <a:rPr lang="en-US" dirty="0"/>
              <a:t>This method is automatically called by any newly created(instantiated) object right after it is created</a:t>
            </a:r>
          </a:p>
        </p:txBody>
      </p:sp>
      <p:pic>
        <p:nvPicPr>
          <p:cNvPr id="4" name="Picture 3">
            <a:extLst>
              <a:ext uri="{FF2B5EF4-FFF2-40B4-BE49-F238E27FC236}">
                <a16:creationId xmlns:a16="http://schemas.microsoft.com/office/drawing/2014/main" id="{6D6CDFDD-37FC-7846-B0B3-792940BF76B9}"/>
              </a:ext>
            </a:extLst>
          </p:cNvPr>
          <p:cNvPicPr>
            <a:picLocks noChangeAspect="1"/>
          </p:cNvPicPr>
          <p:nvPr/>
        </p:nvPicPr>
        <p:blipFill>
          <a:blip r:embed="rId2"/>
          <a:stretch>
            <a:fillRect/>
          </a:stretch>
        </p:blipFill>
        <p:spPr>
          <a:xfrm>
            <a:off x="4998072" y="3039572"/>
            <a:ext cx="5280038" cy="2226655"/>
          </a:xfrm>
          <a:prstGeom prst="rect">
            <a:avLst/>
          </a:prstGeom>
          <a:ln>
            <a:solidFill>
              <a:schemeClr val="tx1"/>
            </a:solidFill>
          </a:ln>
        </p:spPr>
      </p:pic>
      <p:pic>
        <p:nvPicPr>
          <p:cNvPr id="5" name="Picture 4">
            <a:extLst>
              <a:ext uri="{FF2B5EF4-FFF2-40B4-BE49-F238E27FC236}">
                <a16:creationId xmlns:a16="http://schemas.microsoft.com/office/drawing/2014/main" id="{CD78018A-6C8C-BB48-880B-2E2DEB1E70C7}"/>
              </a:ext>
            </a:extLst>
          </p:cNvPr>
          <p:cNvPicPr>
            <a:picLocks noChangeAspect="1"/>
          </p:cNvPicPr>
          <p:nvPr/>
        </p:nvPicPr>
        <p:blipFill>
          <a:blip r:embed="rId3"/>
          <a:stretch>
            <a:fillRect/>
          </a:stretch>
        </p:blipFill>
        <p:spPr>
          <a:xfrm>
            <a:off x="4998072" y="5671660"/>
            <a:ext cx="4451972" cy="951567"/>
          </a:xfrm>
          <a:prstGeom prst="rect">
            <a:avLst/>
          </a:prstGeom>
          <a:ln>
            <a:solidFill>
              <a:schemeClr val="tx1"/>
            </a:solidFill>
          </a:ln>
        </p:spPr>
      </p:pic>
      <p:sp>
        <p:nvSpPr>
          <p:cNvPr id="6" name="Oval 5">
            <a:extLst>
              <a:ext uri="{FF2B5EF4-FFF2-40B4-BE49-F238E27FC236}">
                <a16:creationId xmlns:a16="http://schemas.microsoft.com/office/drawing/2014/main" id="{9724670F-79D4-2842-BA07-94D4B411FF82}"/>
              </a:ext>
            </a:extLst>
          </p:cNvPr>
          <p:cNvSpPr/>
          <p:nvPr/>
        </p:nvSpPr>
        <p:spPr>
          <a:xfrm>
            <a:off x="10350982" y="3019656"/>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7" name="Oval 6">
            <a:extLst>
              <a:ext uri="{FF2B5EF4-FFF2-40B4-BE49-F238E27FC236}">
                <a16:creationId xmlns:a16="http://schemas.microsoft.com/office/drawing/2014/main" id="{4F97690C-0947-EC4C-A81C-775938609CA2}"/>
              </a:ext>
            </a:extLst>
          </p:cNvPr>
          <p:cNvSpPr/>
          <p:nvPr/>
        </p:nvSpPr>
        <p:spPr>
          <a:xfrm>
            <a:off x="5042247" y="3728720"/>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8" name="TextBox 7">
            <a:extLst>
              <a:ext uri="{FF2B5EF4-FFF2-40B4-BE49-F238E27FC236}">
                <a16:creationId xmlns:a16="http://schemas.microsoft.com/office/drawing/2014/main" id="{CF475B32-9C82-F046-9F63-5F72AFD29579}"/>
              </a:ext>
            </a:extLst>
          </p:cNvPr>
          <p:cNvSpPr txBox="1"/>
          <p:nvPr/>
        </p:nvSpPr>
        <p:spPr>
          <a:xfrm>
            <a:off x="10563569" y="2861867"/>
            <a:ext cx="1574800" cy="461665"/>
          </a:xfrm>
          <a:prstGeom prst="rect">
            <a:avLst/>
          </a:prstGeom>
          <a:noFill/>
        </p:spPr>
        <p:txBody>
          <a:bodyPr wrap="square" rtlCol="0">
            <a:spAutoFit/>
          </a:bodyPr>
          <a:lstStyle/>
          <a:p>
            <a:r>
              <a:rPr lang="en-US" sz="1200" dirty="0"/>
              <a:t>Our constructor method</a:t>
            </a:r>
          </a:p>
        </p:txBody>
      </p:sp>
      <p:sp>
        <p:nvSpPr>
          <p:cNvPr id="9" name="TextBox 8">
            <a:extLst>
              <a:ext uri="{FF2B5EF4-FFF2-40B4-BE49-F238E27FC236}">
                <a16:creationId xmlns:a16="http://schemas.microsoft.com/office/drawing/2014/main" id="{553BC4BF-7F76-DE4F-830C-AA90CF199F6A}"/>
              </a:ext>
            </a:extLst>
          </p:cNvPr>
          <p:cNvSpPr txBox="1"/>
          <p:nvPr/>
        </p:nvSpPr>
        <p:spPr>
          <a:xfrm>
            <a:off x="6238357" y="5333106"/>
            <a:ext cx="1574800" cy="338554"/>
          </a:xfrm>
          <a:prstGeom prst="rect">
            <a:avLst/>
          </a:prstGeom>
          <a:noFill/>
        </p:spPr>
        <p:txBody>
          <a:bodyPr wrap="square" rtlCol="0">
            <a:spAutoFit/>
          </a:bodyPr>
          <a:lstStyle/>
          <a:p>
            <a:r>
              <a:rPr lang="en-US" sz="1600" u="sng" dirty="0">
                <a:latin typeface="Bradley Hand" pitchFamily="2" charset="77"/>
              </a:rPr>
              <a:t>Code output</a:t>
            </a:r>
          </a:p>
        </p:txBody>
      </p:sp>
      <p:sp>
        <p:nvSpPr>
          <p:cNvPr id="10" name="Oval 9">
            <a:extLst>
              <a:ext uri="{FF2B5EF4-FFF2-40B4-BE49-F238E27FC236}">
                <a16:creationId xmlns:a16="http://schemas.microsoft.com/office/drawing/2014/main" id="{215A773D-A601-5F40-A855-024A121292EB}"/>
              </a:ext>
            </a:extLst>
          </p:cNvPr>
          <p:cNvSpPr/>
          <p:nvPr/>
        </p:nvSpPr>
        <p:spPr>
          <a:xfrm>
            <a:off x="10358464" y="3517093"/>
            <a:ext cx="152400" cy="152400"/>
          </a:xfrm>
          <a:prstGeom prst="ellipse">
            <a:avLst/>
          </a:prstGeom>
          <a:solidFill>
            <a:schemeClr val="accent5">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11" name="Oval 10">
            <a:extLst>
              <a:ext uri="{FF2B5EF4-FFF2-40B4-BE49-F238E27FC236}">
                <a16:creationId xmlns:a16="http://schemas.microsoft.com/office/drawing/2014/main" id="{A985541E-758D-7A49-A50D-E6E734E62AA3}"/>
              </a:ext>
            </a:extLst>
          </p:cNvPr>
          <p:cNvSpPr/>
          <p:nvPr/>
        </p:nvSpPr>
        <p:spPr>
          <a:xfrm>
            <a:off x="6251692" y="3598182"/>
            <a:ext cx="152400" cy="152400"/>
          </a:xfrm>
          <a:prstGeom prst="ellipse">
            <a:avLst/>
          </a:prstGeom>
          <a:solidFill>
            <a:schemeClr val="accent5">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12" name="TextBox 11">
            <a:extLst>
              <a:ext uri="{FF2B5EF4-FFF2-40B4-BE49-F238E27FC236}">
                <a16:creationId xmlns:a16="http://schemas.microsoft.com/office/drawing/2014/main" id="{5EE6507C-C48F-0B40-B30D-9D1DFE045DD2}"/>
              </a:ext>
            </a:extLst>
          </p:cNvPr>
          <p:cNvSpPr txBox="1"/>
          <p:nvPr/>
        </p:nvSpPr>
        <p:spPr>
          <a:xfrm>
            <a:off x="10503382" y="3448280"/>
            <a:ext cx="1757336" cy="1754326"/>
          </a:xfrm>
          <a:prstGeom prst="rect">
            <a:avLst/>
          </a:prstGeom>
          <a:noFill/>
        </p:spPr>
        <p:txBody>
          <a:bodyPr wrap="square" rtlCol="0">
            <a:spAutoFit/>
          </a:bodyPr>
          <a:lstStyle/>
          <a:p>
            <a:r>
              <a:rPr lang="en-US" sz="1200" dirty="0"/>
              <a:t>The first argument of every method in a class must have a special first parameter called </a:t>
            </a:r>
            <a:r>
              <a:rPr lang="en-US" sz="1200" dirty="0">
                <a:solidFill>
                  <a:srgbClr val="0432FF"/>
                </a:solidFill>
              </a:rPr>
              <a:t>“self”(by convention). </a:t>
            </a:r>
            <a:r>
              <a:rPr lang="en-US" sz="1200" dirty="0"/>
              <a:t>This is used for the method to refer to the object invoking it.</a:t>
            </a:r>
          </a:p>
        </p:txBody>
      </p:sp>
      <p:sp>
        <p:nvSpPr>
          <p:cNvPr id="13" name="Oval 12">
            <a:extLst>
              <a:ext uri="{FF2B5EF4-FFF2-40B4-BE49-F238E27FC236}">
                <a16:creationId xmlns:a16="http://schemas.microsoft.com/office/drawing/2014/main" id="{494414D2-43AF-0344-9C87-36288B20E30F}"/>
              </a:ext>
            </a:extLst>
          </p:cNvPr>
          <p:cNvSpPr/>
          <p:nvPr/>
        </p:nvSpPr>
        <p:spPr>
          <a:xfrm>
            <a:off x="9622142" y="5582445"/>
            <a:ext cx="152400" cy="152400"/>
          </a:xfrm>
          <a:prstGeom prst="ellipse">
            <a:avLst/>
          </a:prstGeom>
          <a:solidFill>
            <a:srgbClr val="00B05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14" name="Oval 13">
            <a:extLst>
              <a:ext uri="{FF2B5EF4-FFF2-40B4-BE49-F238E27FC236}">
                <a16:creationId xmlns:a16="http://schemas.microsoft.com/office/drawing/2014/main" id="{5E2A5878-8FB0-6C4F-9F36-86CAEDD5DE8D}"/>
              </a:ext>
            </a:extLst>
          </p:cNvPr>
          <p:cNvSpPr/>
          <p:nvPr/>
        </p:nvSpPr>
        <p:spPr>
          <a:xfrm>
            <a:off x="6873357" y="4756789"/>
            <a:ext cx="152400" cy="152400"/>
          </a:xfrm>
          <a:prstGeom prst="ellipse">
            <a:avLst/>
          </a:prstGeom>
          <a:solidFill>
            <a:srgbClr val="00B05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15" name="TextBox 14">
            <a:extLst>
              <a:ext uri="{FF2B5EF4-FFF2-40B4-BE49-F238E27FC236}">
                <a16:creationId xmlns:a16="http://schemas.microsoft.com/office/drawing/2014/main" id="{4463A6DB-730B-4842-828E-A75855DE5ADB}"/>
              </a:ext>
            </a:extLst>
          </p:cNvPr>
          <p:cNvSpPr txBox="1"/>
          <p:nvPr/>
        </p:nvSpPr>
        <p:spPr>
          <a:xfrm>
            <a:off x="9810160" y="5430766"/>
            <a:ext cx="2239483" cy="646331"/>
          </a:xfrm>
          <a:prstGeom prst="rect">
            <a:avLst/>
          </a:prstGeom>
          <a:noFill/>
        </p:spPr>
        <p:txBody>
          <a:bodyPr wrap="square" rtlCol="0">
            <a:spAutoFit/>
          </a:bodyPr>
          <a:lstStyle/>
          <a:p>
            <a:r>
              <a:rPr lang="en-US" sz="1200" dirty="0"/>
              <a:t>Here I have created 3 instances of our person class: “tom”, “</a:t>
            </a:r>
            <a:r>
              <a:rPr lang="en-US" sz="1200" dirty="0" err="1"/>
              <a:t>trixy</a:t>
            </a:r>
            <a:r>
              <a:rPr lang="en-US" sz="1200" dirty="0"/>
              <a:t>” and “bubba”</a:t>
            </a:r>
          </a:p>
        </p:txBody>
      </p:sp>
      <p:sp>
        <p:nvSpPr>
          <p:cNvPr id="16" name="Oval 15">
            <a:extLst>
              <a:ext uri="{FF2B5EF4-FFF2-40B4-BE49-F238E27FC236}">
                <a16:creationId xmlns:a16="http://schemas.microsoft.com/office/drawing/2014/main" id="{DC0C98EB-2A15-094A-93B7-9D274BB5D204}"/>
              </a:ext>
            </a:extLst>
          </p:cNvPr>
          <p:cNvSpPr/>
          <p:nvPr/>
        </p:nvSpPr>
        <p:spPr>
          <a:xfrm>
            <a:off x="9622142" y="6283038"/>
            <a:ext cx="152400" cy="152400"/>
          </a:xfrm>
          <a:prstGeom prst="ellipse">
            <a:avLst/>
          </a:prstGeom>
          <a:solidFill>
            <a:schemeClr val="accent2"/>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17" name="Oval 16">
            <a:extLst>
              <a:ext uri="{FF2B5EF4-FFF2-40B4-BE49-F238E27FC236}">
                <a16:creationId xmlns:a16="http://schemas.microsoft.com/office/drawing/2014/main" id="{3BCC5ADC-F67B-9746-970D-345801159394}"/>
              </a:ext>
            </a:extLst>
          </p:cNvPr>
          <p:cNvSpPr/>
          <p:nvPr/>
        </p:nvSpPr>
        <p:spPr>
          <a:xfrm>
            <a:off x="6726437" y="3593293"/>
            <a:ext cx="152400" cy="152400"/>
          </a:xfrm>
          <a:prstGeom prst="ellipse">
            <a:avLst/>
          </a:prstGeom>
          <a:solidFill>
            <a:schemeClr val="accent2"/>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18" name="TextBox 17">
            <a:extLst>
              <a:ext uri="{FF2B5EF4-FFF2-40B4-BE49-F238E27FC236}">
                <a16:creationId xmlns:a16="http://schemas.microsoft.com/office/drawing/2014/main" id="{8ED58B32-8241-BC43-8983-132D34DA3BD1}"/>
              </a:ext>
            </a:extLst>
          </p:cNvPr>
          <p:cNvSpPr txBox="1"/>
          <p:nvPr/>
        </p:nvSpPr>
        <p:spPr>
          <a:xfrm>
            <a:off x="9771538" y="6204905"/>
            <a:ext cx="2278105" cy="646331"/>
          </a:xfrm>
          <a:prstGeom prst="rect">
            <a:avLst/>
          </a:prstGeom>
          <a:noFill/>
        </p:spPr>
        <p:txBody>
          <a:bodyPr wrap="square" rtlCol="0">
            <a:spAutoFit/>
          </a:bodyPr>
          <a:lstStyle/>
          <a:p>
            <a:r>
              <a:rPr lang="en-US" sz="1200" dirty="0">
                <a:solidFill>
                  <a:srgbClr val="0432FF"/>
                </a:solidFill>
              </a:rPr>
              <a:t>”name” </a:t>
            </a:r>
            <a:r>
              <a:rPr lang="en-US" sz="1200" dirty="0"/>
              <a:t>is an attribute of our person class (that is something our person has)</a:t>
            </a:r>
          </a:p>
        </p:txBody>
      </p:sp>
    </p:spTree>
    <p:extLst>
      <p:ext uri="{BB962C8B-B14F-4D97-AF65-F5344CB8AC3E}">
        <p14:creationId xmlns:p14="http://schemas.microsoft.com/office/powerpoint/2010/main" val="143199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9887-B578-E940-95D0-6F03C9608E47}"/>
              </a:ext>
            </a:extLst>
          </p:cNvPr>
          <p:cNvSpPr>
            <a:spLocks noGrp="1"/>
          </p:cNvSpPr>
          <p:nvPr>
            <p:ph type="title"/>
          </p:nvPr>
        </p:nvSpPr>
        <p:spPr/>
        <p:txBody>
          <a:bodyPr/>
          <a:lstStyle/>
          <a:p>
            <a:r>
              <a:rPr lang="en-US" dirty="0"/>
              <a:t>Core Python OOP Objects (3)</a:t>
            </a:r>
          </a:p>
        </p:txBody>
      </p:sp>
      <p:sp>
        <p:nvSpPr>
          <p:cNvPr id="3" name="Content Placeholder 2">
            <a:extLst>
              <a:ext uri="{FF2B5EF4-FFF2-40B4-BE49-F238E27FC236}">
                <a16:creationId xmlns:a16="http://schemas.microsoft.com/office/drawing/2014/main" id="{242A7760-DB2C-8D4F-A4CA-0B6263325B05}"/>
              </a:ext>
            </a:extLst>
          </p:cNvPr>
          <p:cNvSpPr>
            <a:spLocks noGrp="1"/>
          </p:cNvSpPr>
          <p:nvPr>
            <p:ph idx="1"/>
          </p:nvPr>
        </p:nvSpPr>
        <p:spPr>
          <a:xfrm>
            <a:off x="5118447" y="803186"/>
            <a:ext cx="6281873" cy="2456442"/>
          </a:xfrm>
        </p:spPr>
        <p:txBody>
          <a:bodyPr/>
          <a:lstStyle/>
          <a:p>
            <a:r>
              <a:rPr lang="en-US" dirty="0">
                <a:solidFill>
                  <a:srgbClr val="0432FF"/>
                </a:solidFill>
              </a:rPr>
              <a:t>Attributes</a:t>
            </a:r>
            <a:r>
              <a:rPr lang="en-US" dirty="0"/>
              <a:t>– As said on the previous slide, an attribute is something that our Class Object has. In the case below, it has a ‘</a:t>
            </a:r>
            <a:r>
              <a:rPr lang="en-US" dirty="0">
                <a:solidFill>
                  <a:srgbClr val="0432FF"/>
                </a:solidFill>
              </a:rPr>
              <a:t>name’.</a:t>
            </a:r>
          </a:p>
          <a:p>
            <a:pPr lvl="1"/>
            <a:r>
              <a:rPr lang="en-US" dirty="0"/>
              <a:t>Having the</a:t>
            </a:r>
            <a:r>
              <a:rPr lang="en-US" i="1" dirty="0">
                <a:solidFill>
                  <a:srgbClr val="0432FF"/>
                </a:solidFill>
              </a:rPr>
              <a:t> name </a:t>
            </a:r>
            <a:r>
              <a:rPr lang="en-US" dirty="0"/>
              <a:t>parameter included in our constructor creates it automatically just after instantiation.</a:t>
            </a:r>
          </a:p>
        </p:txBody>
      </p:sp>
      <p:pic>
        <p:nvPicPr>
          <p:cNvPr id="4" name="Picture 3">
            <a:extLst>
              <a:ext uri="{FF2B5EF4-FFF2-40B4-BE49-F238E27FC236}">
                <a16:creationId xmlns:a16="http://schemas.microsoft.com/office/drawing/2014/main" id="{6D6CDFDD-37FC-7846-B0B3-792940BF76B9}"/>
              </a:ext>
            </a:extLst>
          </p:cNvPr>
          <p:cNvPicPr>
            <a:picLocks noChangeAspect="1"/>
          </p:cNvPicPr>
          <p:nvPr/>
        </p:nvPicPr>
        <p:blipFill>
          <a:blip r:embed="rId2"/>
          <a:stretch>
            <a:fillRect/>
          </a:stretch>
        </p:blipFill>
        <p:spPr>
          <a:xfrm>
            <a:off x="4998072" y="3039572"/>
            <a:ext cx="5280038" cy="2226655"/>
          </a:xfrm>
          <a:prstGeom prst="rect">
            <a:avLst/>
          </a:prstGeom>
          <a:ln>
            <a:solidFill>
              <a:schemeClr val="tx1"/>
            </a:solidFill>
          </a:ln>
        </p:spPr>
      </p:pic>
      <p:pic>
        <p:nvPicPr>
          <p:cNvPr id="5" name="Picture 4">
            <a:extLst>
              <a:ext uri="{FF2B5EF4-FFF2-40B4-BE49-F238E27FC236}">
                <a16:creationId xmlns:a16="http://schemas.microsoft.com/office/drawing/2014/main" id="{CD78018A-6C8C-BB48-880B-2E2DEB1E70C7}"/>
              </a:ext>
            </a:extLst>
          </p:cNvPr>
          <p:cNvPicPr>
            <a:picLocks noChangeAspect="1"/>
          </p:cNvPicPr>
          <p:nvPr/>
        </p:nvPicPr>
        <p:blipFill>
          <a:blip r:embed="rId3"/>
          <a:stretch>
            <a:fillRect/>
          </a:stretch>
        </p:blipFill>
        <p:spPr>
          <a:xfrm>
            <a:off x="4998072" y="5671660"/>
            <a:ext cx="4451972" cy="951567"/>
          </a:xfrm>
          <a:prstGeom prst="rect">
            <a:avLst/>
          </a:prstGeom>
          <a:ln>
            <a:solidFill>
              <a:schemeClr val="tx1"/>
            </a:solidFill>
          </a:ln>
        </p:spPr>
      </p:pic>
      <p:sp>
        <p:nvSpPr>
          <p:cNvPr id="6" name="Oval 5">
            <a:extLst>
              <a:ext uri="{FF2B5EF4-FFF2-40B4-BE49-F238E27FC236}">
                <a16:creationId xmlns:a16="http://schemas.microsoft.com/office/drawing/2014/main" id="{9724670F-79D4-2842-BA07-94D4B411FF82}"/>
              </a:ext>
            </a:extLst>
          </p:cNvPr>
          <p:cNvSpPr/>
          <p:nvPr/>
        </p:nvSpPr>
        <p:spPr>
          <a:xfrm>
            <a:off x="10335895" y="3259628"/>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7" name="Oval 6">
            <a:extLst>
              <a:ext uri="{FF2B5EF4-FFF2-40B4-BE49-F238E27FC236}">
                <a16:creationId xmlns:a16="http://schemas.microsoft.com/office/drawing/2014/main" id="{4F97690C-0947-EC4C-A81C-775938609CA2}"/>
              </a:ext>
            </a:extLst>
          </p:cNvPr>
          <p:cNvSpPr/>
          <p:nvPr/>
        </p:nvSpPr>
        <p:spPr>
          <a:xfrm>
            <a:off x="5042247" y="3728720"/>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8" name="TextBox 7">
            <a:extLst>
              <a:ext uri="{FF2B5EF4-FFF2-40B4-BE49-F238E27FC236}">
                <a16:creationId xmlns:a16="http://schemas.microsoft.com/office/drawing/2014/main" id="{CF475B32-9C82-F046-9F63-5F72AFD29579}"/>
              </a:ext>
            </a:extLst>
          </p:cNvPr>
          <p:cNvSpPr txBox="1"/>
          <p:nvPr/>
        </p:nvSpPr>
        <p:spPr>
          <a:xfrm>
            <a:off x="10556357" y="3104995"/>
            <a:ext cx="1574800" cy="461665"/>
          </a:xfrm>
          <a:prstGeom prst="rect">
            <a:avLst/>
          </a:prstGeom>
          <a:noFill/>
        </p:spPr>
        <p:txBody>
          <a:bodyPr wrap="square" rtlCol="0">
            <a:spAutoFit/>
          </a:bodyPr>
          <a:lstStyle/>
          <a:p>
            <a:r>
              <a:rPr lang="en-US" sz="1200" dirty="0"/>
              <a:t>Our constructor method</a:t>
            </a:r>
          </a:p>
        </p:txBody>
      </p:sp>
      <p:sp>
        <p:nvSpPr>
          <p:cNvPr id="9" name="TextBox 8">
            <a:extLst>
              <a:ext uri="{FF2B5EF4-FFF2-40B4-BE49-F238E27FC236}">
                <a16:creationId xmlns:a16="http://schemas.microsoft.com/office/drawing/2014/main" id="{553BC4BF-7F76-DE4F-830C-AA90CF199F6A}"/>
              </a:ext>
            </a:extLst>
          </p:cNvPr>
          <p:cNvSpPr txBox="1"/>
          <p:nvPr/>
        </p:nvSpPr>
        <p:spPr>
          <a:xfrm>
            <a:off x="6238357" y="5333106"/>
            <a:ext cx="1574800" cy="338554"/>
          </a:xfrm>
          <a:prstGeom prst="rect">
            <a:avLst/>
          </a:prstGeom>
          <a:noFill/>
        </p:spPr>
        <p:txBody>
          <a:bodyPr wrap="square" rtlCol="0">
            <a:spAutoFit/>
          </a:bodyPr>
          <a:lstStyle/>
          <a:p>
            <a:r>
              <a:rPr lang="en-US" sz="1600" u="sng" dirty="0">
                <a:latin typeface="Bradley Hand" pitchFamily="2" charset="77"/>
              </a:rPr>
              <a:t>Code output</a:t>
            </a:r>
          </a:p>
        </p:txBody>
      </p:sp>
      <p:sp>
        <p:nvSpPr>
          <p:cNvPr id="10" name="Oval 9">
            <a:extLst>
              <a:ext uri="{FF2B5EF4-FFF2-40B4-BE49-F238E27FC236}">
                <a16:creationId xmlns:a16="http://schemas.microsoft.com/office/drawing/2014/main" id="{215A773D-A601-5F40-A855-024A121292EB}"/>
              </a:ext>
            </a:extLst>
          </p:cNvPr>
          <p:cNvSpPr/>
          <p:nvPr/>
        </p:nvSpPr>
        <p:spPr>
          <a:xfrm>
            <a:off x="10335895" y="3745693"/>
            <a:ext cx="152400" cy="152400"/>
          </a:xfrm>
          <a:prstGeom prst="ellipse">
            <a:avLst/>
          </a:prstGeom>
          <a:solidFill>
            <a:schemeClr val="accent5">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11" name="Oval 10">
            <a:extLst>
              <a:ext uri="{FF2B5EF4-FFF2-40B4-BE49-F238E27FC236}">
                <a16:creationId xmlns:a16="http://schemas.microsoft.com/office/drawing/2014/main" id="{A985541E-758D-7A49-A50D-E6E734E62AA3}"/>
              </a:ext>
            </a:extLst>
          </p:cNvPr>
          <p:cNvSpPr/>
          <p:nvPr/>
        </p:nvSpPr>
        <p:spPr>
          <a:xfrm>
            <a:off x="6251692" y="3598182"/>
            <a:ext cx="152400" cy="152400"/>
          </a:xfrm>
          <a:prstGeom prst="ellipse">
            <a:avLst/>
          </a:prstGeom>
          <a:solidFill>
            <a:schemeClr val="accent5">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12" name="TextBox 11">
            <a:extLst>
              <a:ext uri="{FF2B5EF4-FFF2-40B4-BE49-F238E27FC236}">
                <a16:creationId xmlns:a16="http://schemas.microsoft.com/office/drawing/2014/main" id="{5EE6507C-C48F-0B40-B30D-9D1DFE045DD2}"/>
              </a:ext>
            </a:extLst>
          </p:cNvPr>
          <p:cNvSpPr txBox="1"/>
          <p:nvPr/>
        </p:nvSpPr>
        <p:spPr>
          <a:xfrm>
            <a:off x="10546080" y="3709822"/>
            <a:ext cx="1574800" cy="1754326"/>
          </a:xfrm>
          <a:prstGeom prst="rect">
            <a:avLst/>
          </a:prstGeom>
          <a:noFill/>
        </p:spPr>
        <p:txBody>
          <a:bodyPr wrap="square" rtlCol="0">
            <a:spAutoFit/>
          </a:bodyPr>
          <a:lstStyle/>
          <a:p>
            <a:r>
              <a:rPr lang="en-US" sz="1200" dirty="0"/>
              <a:t>The first argument of every method in a class must have a special first parameter called </a:t>
            </a:r>
            <a:r>
              <a:rPr lang="en-US" sz="1200" dirty="0">
                <a:solidFill>
                  <a:srgbClr val="0432FF"/>
                </a:solidFill>
              </a:rPr>
              <a:t>“self”. </a:t>
            </a:r>
            <a:r>
              <a:rPr lang="en-US" sz="1200" dirty="0"/>
              <a:t>This is used for the method to refer to the object itself.</a:t>
            </a:r>
          </a:p>
        </p:txBody>
      </p:sp>
      <p:sp>
        <p:nvSpPr>
          <p:cNvPr id="13" name="Oval 12">
            <a:extLst>
              <a:ext uri="{FF2B5EF4-FFF2-40B4-BE49-F238E27FC236}">
                <a16:creationId xmlns:a16="http://schemas.microsoft.com/office/drawing/2014/main" id="{494414D2-43AF-0344-9C87-36288B20E30F}"/>
              </a:ext>
            </a:extLst>
          </p:cNvPr>
          <p:cNvSpPr/>
          <p:nvPr/>
        </p:nvSpPr>
        <p:spPr>
          <a:xfrm>
            <a:off x="9622142" y="5582445"/>
            <a:ext cx="152400" cy="152400"/>
          </a:xfrm>
          <a:prstGeom prst="ellipse">
            <a:avLst/>
          </a:prstGeom>
          <a:solidFill>
            <a:srgbClr val="00B05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14" name="Oval 13">
            <a:extLst>
              <a:ext uri="{FF2B5EF4-FFF2-40B4-BE49-F238E27FC236}">
                <a16:creationId xmlns:a16="http://schemas.microsoft.com/office/drawing/2014/main" id="{5E2A5878-8FB0-6C4F-9F36-86CAEDD5DE8D}"/>
              </a:ext>
            </a:extLst>
          </p:cNvPr>
          <p:cNvSpPr/>
          <p:nvPr/>
        </p:nvSpPr>
        <p:spPr>
          <a:xfrm>
            <a:off x="6873357" y="4756789"/>
            <a:ext cx="152400" cy="152400"/>
          </a:xfrm>
          <a:prstGeom prst="ellipse">
            <a:avLst/>
          </a:prstGeom>
          <a:solidFill>
            <a:srgbClr val="00B05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15" name="TextBox 14">
            <a:extLst>
              <a:ext uri="{FF2B5EF4-FFF2-40B4-BE49-F238E27FC236}">
                <a16:creationId xmlns:a16="http://schemas.microsoft.com/office/drawing/2014/main" id="{4463A6DB-730B-4842-828E-A75855DE5ADB}"/>
              </a:ext>
            </a:extLst>
          </p:cNvPr>
          <p:cNvSpPr txBox="1"/>
          <p:nvPr/>
        </p:nvSpPr>
        <p:spPr>
          <a:xfrm>
            <a:off x="9810160" y="5430766"/>
            <a:ext cx="2239483" cy="646331"/>
          </a:xfrm>
          <a:prstGeom prst="rect">
            <a:avLst/>
          </a:prstGeom>
          <a:noFill/>
        </p:spPr>
        <p:txBody>
          <a:bodyPr wrap="square" rtlCol="0">
            <a:spAutoFit/>
          </a:bodyPr>
          <a:lstStyle/>
          <a:p>
            <a:r>
              <a:rPr lang="en-US" sz="1200" dirty="0"/>
              <a:t>Here I have created 3 instances of our person class: “tom”, “</a:t>
            </a:r>
            <a:r>
              <a:rPr lang="en-US" sz="1200" dirty="0" err="1"/>
              <a:t>trixy</a:t>
            </a:r>
            <a:r>
              <a:rPr lang="en-US" sz="1200" dirty="0"/>
              <a:t>” and “bubba”</a:t>
            </a:r>
          </a:p>
        </p:txBody>
      </p:sp>
      <p:sp>
        <p:nvSpPr>
          <p:cNvPr id="16" name="Oval 15">
            <a:extLst>
              <a:ext uri="{FF2B5EF4-FFF2-40B4-BE49-F238E27FC236}">
                <a16:creationId xmlns:a16="http://schemas.microsoft.com/office/drawing/2014/main" id="{DC0C98EB-2A15-094A-93B7-9D274BB5D204}"/>
              </a:ext>
            </a:extLst>
          </p:cNvPr>
          <p:cNvSpPr/>
          <p:nvPr/>
        </p:nvSpPr>
        <p:spPr>
          <a:xfrm>
            <a:off x="9622142" y="6283038"/>
            <a:ext cx="152400" cy="152400"/>
          </a:xfrm>
          <a:prstGeom prst="ellipse">
            <a:avLst/>
          </a:prstGeom>
          <a:solidFill>
            <a:schemeClr val="accent2"/>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17" name="Oval 16">
            <a:extLst>
              <a:ext uri="{FF2B5EF4-FFF2-40B4-BE49-F238E27FC236}">
                <a16:creationId xmlns:a16="http://schemas.microsoft.com/office/drawing/2014/main" id="{3BCC5ADC-F67B-9746-970D-345801159394}"/>
              </a:ext>
            </a:extLst>
          </p:cNvPr>
          <p:cNvSpPr/>
          <p:nvPr/>
        </p:nvSpPr>
        <p:spPr>
          <a:xfrm>
            <a:off x="6726437" y="3593293"/>
            <a:ext cx="152400" cy="152400"/>
          </a:xfrm>
          <a:prstGeom prst="ellipse">
            <a:avLst/>
          </a:prstGeom>
          <a:solidFill>
            <a:schemeClr val="accent2"/>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18" name="TextBox 17">
            <a:extLst>
              <a:ext uri="{FF2B5EF4-FFF2-40B4-BE49-F238E27FC236}">
                <a16:creationId xmlns:a16="http://schemas.microsoft.com/office/drawing/2014/main" id="{8ED58B32-8241-BC43-8983-132D34DA3BD1}"/>
              </a:ext>
            </a:extLst>
          </p:cNvPr>
          <p:cNvSpPr txBox="1"/>
          <p:nvPr/>
        </p:nvSpPr>
        <p:spPr>
          <a:xfrm>
            <a:off x="9771538" y="6204905"/>
            <a:ext cx="2278105" cy="646331"/>
          </a:xfrm>
          <a:prstGeom prst="rect">
            <a:avLst/>
          </a:prstGeom>
          <a:noFill/>
        </p:spPr>
        <p:txBody>
          <a:bodyPr wrap="square" rtlCol="0">
            <a:spAutoFit/>
          </a:bodyPr>
          <a:lstStyle/>
          <a:p>
            <a:r>
              <a:rPr lang="en-US" sz="1200" dirty="0">
                <a:solidFill>
                  <a:srgbClr val="0432FF"/>
                </a:solidFill>
              </a:rPr>
              <a:t>”name” </a:t>
            </a:r>
            <a:r>
              <a:rPr lang="en-US" sz="1200" dirty="0"/>
              <a:t>is an attribute of our person class. (that is something our person has)</a:t>
            </a:r>
          </a:p>
        </p:txBody>
      </p:sp>
    </p:spTree>
    <p:extLst>
      <p:ext uri="{BB962C8B-B14F-4D97-AF65-F5344CB8AC3E}">
        <p14:creationId xmlns:p14="http://schemas.microsoft.com/office/powerpoint/2010/main" val="165658081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1226</TotalTime>
  <Words>1257</Words>
  <Application>Microsoft Macintosh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Bradley Hand</vt:lpstr>
      <vt:lpstr>Calibri Light</vt:lpstr>
      <vt:lpstr>Rockwell</vt:lpstr>
      <vt:lpstr>Wingdings</vt:lpstr>
      <vt:lpstr>Atlas</vt:lpstr>
      <vt:lpstr>Python –  Object Oriented Programming Overview</vt:lpstr>
      <vt:lpstr>What is Object Oriented Programming (OOP)?</vt:lpstr>
      <vt:lpstr>Why use OOP?</vt:lpstr>
      <vt:lpstr>Basic OOP Principles- Encapsulation</vt:lpstr>
      <vt:lpstr>Basic OOP Principles- Composition</vt:lpstr>
      <vt:lpstr>Basic OOP Principles- Inheritance</vt:lpstr>
      <vt:lpstr>Core Python OOP Objects</vt:lpstr>
      <vt:lpstr>Core Python OOP Objects (2)</vt:lpstr>
      <vt:lpstr>Core Python OOP Objects (3)</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Object Oriented Programming</dc:title>
  <dc:creator>Claudia Acerra</dc:creator>
  <cp:lastModifiedBy>Claudia Acerra</cp:lastModifiedBy>
  <cp:revision>21</cp:revision>
  <dcterms:created xsi:type="dcterms:W3CDTF">2019-01-19T18:18:48Z</dcterms:created>
  <dcterms:modified xsi:type="dcterms:W3CDTF">2019-01-20T14:48:26Z</dcterms:modified>
</cp:coreProperties>
</file>