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58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D78"/>
    <a:srgbClr val="0432FF"/>
    <a:srgbClr val="00FDFF"/>
    <a:srgbClr val="D883FF"/>
    <a:srgbClr val="945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4674"/>
  </p:normalViewPr>
  <p:slideViewPr>
    <p:cSldViewPr snapToGrid="0" snapToObjects="1">
      <p:cViewPr varScale="1">
        <p:scale>
          <a:sx n="104" d="100"/>
          <a:sy n="104" d="100"/>
        </p:scale>
        <p:origin x="232" y="7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12/24/18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12/24/18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12/24/18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12/24/18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12/24/18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12/24/18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12/24/18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12/24/18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12/24/18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if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tif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tif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6" name="Rectangle 65">
            <a:extLst>
              <a:ext uri="{FF2B5EF4-FFF2-40B4-BE49-F238E27FC236}">
                <a16:creationId xmlns:a16="http://schemas.microsoft.com/office/drawing/2014/main" id="{3904BE49-D42F-4F46-B6D8-2F31712168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D57C06C8-18BE-4336-B9E0-3E15ACC93B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69" name="Freeform 5">
              <a:extLst>
                <a:ext uri="{FF2B5EF4-FFF2-40B4-BE49-F238E27FC236}">
                  <a16:creationId xmlns:a16="http://schemas.microsoft.com/office/drawing/2014/main" id="{C1C39E9B-4917-47D7-B9CB-56480F887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6">
              <a:extLst>
                <a:ext uri="{FF2B5EF4-FFF2-40B4-BE49-F238E27FC236}">
                  <a16:creationId xmlns:a16="http://schemas.microsoft.com/office/drawing/2014/main" id="{5F7200AE-DDFE-46D2-ABCA-99906B970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7">
              <a:extLst>
                <a:ext uri="{FF2B5EF4-FFF2-40B4-BE49-F238E27FC236}">
                  <a16:creationId xmlns:a16="http://schemas.microsoft.com/office/drawing/2014/main" id="{CAC40760-2393-4FAE-9A58-F4CDC0671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8">
              <a:extLst>
                <a:ext uri="{FF2B5EF4-FFF2-40B4-BE49-F238E27FC236}">
                  <a16:creationId xmlns:a16="http://schemas.microsoft.com/office/drawing/2014/main" id="{1080422B-1649-4C8E-9459-4214243609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9">
              <a:extLst>
                <a:ext uri="{FF2B5EF4-FFF2-40B4-BE49-F238E27FC236}">
                  <a16:creationId xmlns:a16="http://schemas.microsoft.com/office/drawing/2014/main" id="{0136A7BD-0DB3-401B-A6AB-38BD30D10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10">
              <a:extLst>
                <a:ext uri="{FF2B5EF4-FFF2-40B4-BE49-F238E27FC236}">
                  <a16:creationId xmlns:a16="http://schemas.microsoft.com/office/drawing/2014/main" id="{FD037346-242B-41AF-8CF5-C35284CA2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11">
              <a:extLst>
                <a:ext uri="{FF2B5EF4-FFF2-40B4-BE49-F238E27FC236}">
                  <a16:creationId xmlns:a16="http://schemas.microsoft.com/office/drawing/2014/main" id="{238EBF94-0BBF-4BAE-AE27-729E3AC135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12">
              <a:extLst>
                <a:ext uri="{FF2B5EF4-FFF2-40B4-BE49-F238E27FC236}">
                  <a16:creationId xmlns:a16="http://schemas.microsoft.com/office/drawing/2014/main" id="{3940EFD7-EB1A-47AF-9DC9-7D4FCC601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13">
              <a:extLst>
                <a:ext uri="{FF2B5EF4-FFF2-40B4-BE49-F238E27FC236}">
                  <a16:creationId xmlns:a16="http://schemas.microsoft.com/office/drawing/2014/main" id="{6BAA7A10-98A8-4931-9BE2-B573EB376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14">
              <a:extLst>
                <a:ext uri="{FF2B5EF4-FFF2-40B4-BE49-F238E27FC236}">
                  <a16:creationId xmlns:a16="http://schemas.microsoft.com/office/drawing/2014/main" id="{420223F5-34A9-4388-AF7B-38C76242FC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15">
              <a:extLst>
                <a:ext uri="{FF2B5EF4-FFF2-40B4-BE49-F238E27FC236}">
                  <a16:creationId xmlns:a16="http://schemas.microsoft.com/office/drawing/2014/main" id="{3CC9C746-C646-4363-B3D3-349B5C18C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16">
              <a:extLst>
                <a:ext uri="{FF2B5EF4-FFF2-40B4-BE49-F238E27FC236}">
                  <a16:creationId xmlns:a16="http://schemas.microsoft.com/office/drawing/2014/main" id="{3EAA5BC5-AB13-4C8E-9D9D-05DE777C5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17">
              <a:extLst>
                <a:ext uri="{FF2B5EF4-FFF2-40B4-BE49-F238E27FC236}">
                  <a16:creationId xmlns:a16="http://schemas.microsoft.com/office/drawing/2014/main" id="{500FC397-0569-4EC4-926A-DDD62AC495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18">
              <a:extLst>
                <a:ext uri="{FF2B5EF4-FFF2-40B4-BE49-F238E27FC236}">
                  <a16:creationId xmlns:a16="http://schemas.microsoft.com/office/drawing/2014/main" id="{284FF041-FE7D-47CD-830F-7FABF41C7C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19">
              <a:extLst>
                <a:ext uri="{FF2B5EF4-FFF2-40B4-BE49-F238E27FC236}">
                  <a16:creationId xmlns:a16="http://schemas.microsoft.com/office/drawing/2014/main" id="{224154F3-CDFE-4FFF-92E4-ECEACF4A66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20">
              <a:extLst>
                <a:ext uri="{FF2B5EF4-FFF2-40B4-BE49-F238E27FC236}">
                  <a16:creationId xmlns:a16="http://schemas.microsoft.com/office/drawing/2014/main" id="{CCE7404D-AA5A-4B82-A875-07F35D7C2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21">
              <a:extLst>
                <a:ext uri="{FF2B5EF4-FFF2-40B4-BE49-F238E27FC236}">
                  <a16:creationId xmlns:a16="http://schemas.microsoft.com/office/drawing/2014/main" id="{526B6FED-4F20-4070-95B4-FF6F439E1C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22">
              <a:extLst>
                <a:ext uri="{FF2B5EF4-FFF2-40B4-BE49-F238E27FC236}">
                  <a16:creationId xmlns:a16="http://schemas.microsoft.com/office/drawing/2014/main" id="{3A75958D-1716-4B5A-A745-AFA4962FA4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23">
              <a:extLst>
                <a:ext uri="{FF2B5EF4-FFF2-40B4-BE49-F238E27FC236}">
                  <a16:creationId xmlns:a16="http://schemas.microsoft.com/office/drawing/2014/main" id="{531A2051-17DE-4E9D-9EA6-026B97B1A9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9" name="Rectangle 88">
            <a:extLst>
              <a:ext uri="{FF2B5EF4-FFF2-40B4-BE49-F238E27FC236}">
                <a16:creationId xmlns:a16="http://schemas.microsoft.com/office/drawing/2014/main" id="{CE0642A0-80D3-4F37-8249-A07E6F3828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680" y="-6706"/>
            <a:ext cx="12194680" cy="412771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D61DBF3F-09D5-324C-B6CB-94DC5FE074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2383" y="321731"/>
            <a:ext cx="3486173" cy="3477458"/>
          </a:xfrm>
          <a:prstGeom prst="rect">
            <a:avLst/>
          </a:prstGeom>
          <a:ln w="12700">
            <a:noFill/>
          </a:ln>
        </p:spPr>
      </p:pic>
      <p:grpSp>
        <p:nvGrpSpPr>
          <p:cNvPr id="91" name="Group 90">
            <a:extLst>
              <a:ext uri="{FF2B5EF4-FFF2-40B4-BE49-F238E27FC236}">
                <a16:creationId xmlns:a16="http://schemas.microsoft.com/office/drawing/2014/main" id="{FA760135-24A9-40C9-B45F-2EB5B6420E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4206292"/>
            <a:ext cx="12192755" cy="1771275"/>
            <a:chOff x="1" y="3893141"/>
            <a:chExt cx="12192755" cy="1771275"/>
          </a:xfrm>
        </p:grpSpPr>
        <p:sp>
          <p:nvSpPr>
            <p:cNvPr id="92" name="Isosceles Triangle 39">
              <a:extLst>
                <a:ext uri="{FF2B5EF4-FFF2-40B4-BE49-F238E27FC236}">
                  <a16:creationId xmlns:a16="http://schemas.microsoft.com/office/drawing/2014/main" id="{20E3CEE0-0CB3-421F-99FC-4585E62437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4346BB80-2556-4779-9642-5706CAA33C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3893141"/>
              <a:ext cx="12192755" cy="142021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EFDD10B-83A4-414A-9A8F-DCC904A811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3982" y="4293388"/>
            <a:ext cx="8833655" cy="727748"/>
          </a:xfrm>
        </p:spPr>
        <p:txBody>
          <a:bodyPr>
            <a:normAutofit/>
          </a:bodyPr>
          <a:lstStyle/>
          <a:p>
            <a:r>
              <a:rPr lang="en-US" sz="3700" dirty="0"/>
              <a:t>Python – </a:t>
            </a:r>
            <a:r>
              <a:rPr lang="en-US" sz="3700" b="1" i="1" dirty="0"/>
              <a:t>If</a:t>
            </a:r>
            <a:r>
              <a:rPr lang="en-US" sz="3700" dirty="0"/>
              <a:t> Statements and Flow Controls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6A6418-9885-1144-A3A8-69BD426F66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3983" y="5021137"/>
            <a:ext cx="8833654" cy="522636"/>
          </a:xfrm>
        </p:spPr>
        <p:txBody>
          <a:bodyPr>
            <a:normAutofit/>
          </a:bodyPr>
          <a:lstStyle/>
          <a:p>
            <a:r>
              <a:rPr lang="en-US" sz="1600" dirty="0"/>
              <a:t>From the Python Made Easy Series- based on Python 3.7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9658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1EE3A5-3CFB-FE48-9660-F7340EDCA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485" y="841375"/>
            <a:ext cx="6230857" cy="1230570"/>
          </a:xfrm>
        </p:spPr>
        <p:txBody>
          <a:bodyPr anchor="t">
            <a:normAutofit/>
          </a:bodyPr>
          <a:lstStyle/>
          <a:p>
            <a:pPr algn="l"/>
            <a:r>
              <a:rPr lang="en-US" sz="3600" dirty="0">
                <a:solidFill>
                  <a:schemeClr val="accent1"/>
                </a:solidFill>
              </a:rPr>
              <a:t>What is an </a:t>
            </a:r>
            <a:r>
              <a:rPr lang="en-US" sz="3600" b="1" i="1" dirty="0">
                <a:solidFill>
                  <a:srgbClr val="0432FF"/>
                </a:solidFill>
              </a:rPr>
              <a:t>If</a:t>
            </a:r>
            <a:r>
              <a:rPr lang="en-US" sz="3600" dirty="0">
                <a:solidFill>
                  <a:schemeClr val="accent1"/>
                </a:solidFill>
              </a:rPr>
              <a:t> Statement?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C7966C-F10D-ED47-827A-1BFF261867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0487" y="2249046"/>
            <a:ext cx="6820726" cy="3802762"/>
          </a:xfrm>
        </p:spPr>
        <p:txBody>
          <a:bodyPr anchor="t">
            <a:normAutofit fontScale="92500"/>
          </a:bodyPr>
          <a:lstStyle/>
          <a:p>
            <a:pPr>
              <a:buFont typeface=".Apple Color Emoji UI"/>
              <a:buChar char="🗝"/>
            </a:pPr>
            <a:r>
              <a:rPr lang="en-US" sz="1600" dirty="0"/>
              <a:t>The If statements selects actions to be performed</a:t>
            </a:r>
          </a:p>
          <a:p>
            <a:pPr>
              <a:buFont typeface=".Apple Color Emoji UI"/>
              <a:buChar char="🗝"/>
            </a:pPr>
            <a:r>
              <a:rPr lang="en-US" sz="1600" b="1" i="1" dirty="0"/>
              <a:t>If </a:t>
            </a:r>
            <a:r>
              <a:rPr lang="en-US" sz="1600" dirty="0"/>
              <a:t>allows us to make choices within our code and controls its flow</a:t>
            </a:r>
          </a:p>
          <a:p>
            <a:pPr>
              <a:buFont typeface=".Apple Color Emoji UI"/>
              <a:buChar char="🗝"/>
            </a:pPr>
            <a:r>
              <a:rPr lang="en-US" sz="1600" dirty="0"/>
              <a:t>It is in the family of </a:t>
            </a:r>
            <a:r>
              <a:rPr lang="en-US" sz="1600" dirty="0">
                <a:solidFill>
                  <a:srgbClr val="0432FF"/>
                </a:solidFill>
              </a:rPr>
              <a:t>compound </a:t>
            </a:r>
            <a:r>
              <a:rPr lang="en-US" sz="1600" dirty="0"/>
              <a:t>statements (those with nested statements)</a:t>
            </a:r>
          </a:p>
          <a:p>
            <a:pPr>
              <a:buFont typeface=".Apple Color Emoji UI"/>
              <a:buChar char="🗝"/>
            </a:pPr>
            <a:r>
              <a:rPr lang="en-US" sz="1600" dirty="0"/>
              <a:t>NOTE: There is </a:t>
            </a:r>
            <a:r>
              <a:rPr lang="en-US" sz="1600" b="1" dirty="0">
                <a:solidFill>
                  <a:srgbClr val="C00000"/>
                </a:solidFill>
              </a:rPr>
              <a:t>no </a:t>
            </a:r>
            <a:r>
              <a:rPr lang="en-US" sz="1600" dirty="0"/>
              <a:t>switch or case statement in Python</a:t>
            </a:r>
          </a:p>
          <a:p>
            <a:pPr>
              <a:buFont typeface=".Apple Color Emoji UI"/>
              <a:buChar char="🗝"/>
            </a:pPr>
            <a:r>
              <a:rPr lang="en-US" sz="1600" dirty="0"/>
              <a:t>It takes the form of a test:</a:t>
            </a:r>
          </a:p>
          <a:p>
            <a:pPr>
              <a:buFont typeface=".Apple Color Emoji UI"/>
              <a:buChar char="🗝"/>
            </a:pPr>
            <a:endParaRPr lang="en-US" sz="1600" dirty="0"/>
          </a:p>
          <a:p>
            <a:pPr lvl="1">
              <a:buFont typeface=".Apple Color Emoji UI"/>
              <a:buChar char="🗝"/>
            </a:pPr>
            <a:r>
              <a:rPr lang="en-US" dirty="0">
                <a:solidFill>
                  <a:srgbClr val="C00000"/>
                </a:solidFill>
              </a:rPr>
              <a:t>If this is true: </a:t>
            </a:r>
          </a:p>
          <a:p>
            <a:pPr lvl="2">
              <a:buFont typeface=".Apple Color Emoji UI"/>
              <a:buChar char="🗝"/>
            </a:pPr>
            <a:r>
              <a:rPr lang="en-US" dirty="0">
                <a:solidFill>
                  <a:srgbClr val="00B050"/>
                </a:solidFill>
              </a:rPr>
              <a:t>do something</a:t>
            </a:r>
          </a:p>
          <a:p>
            <a:pPr lvl="1">
              <a:buFont typeface=".Apple Color Emoji UI"/>
              <a:buChar char="🗝"/>
            </a:pPr>
            <a:r>
              <a:rPr lang="en-US" dirty="0">
                <a:solidFill>
                  <a:srgbClr val="C00000"/>
                </a:solidFill>
              </a:rPr>
              <a:t>If not:</a:t>
            </a:r>
          </a:p>
          <a:p>
            <a:pPr lvl="2">
              <a:buFont typeface=".Apple Color Emoji UI"/>
              <a:buChar char="🗝"/>
            </a:pPr>
            <a:r>
              <a:rPr lang="en-US" sz="1600" dirty="0">
                <a:solidFill>
                  <a:srgbClr val="00B050"/>
                </a:solidFill>
              </a:rPr>
              <a:t>do something else</a:t>
            </a:r>
          </a:p>
        </p:txBody>
      </p:sp>
      <p:pic>
        <p:nvPicPr>
          <p:cNvPr id="5" name="Graphic 4" descr="Teacher">
            <a:extLst>
              <a:ext uri="{FF2B5EF4-FFF2-40B4-BE49-F238E27FC236}">
                <a16:creationId xmlns:a16="http://schemas.microsoft.com/office/drawing/2014/main" id="{9226740A-BC22-C942-B9C6-EE8ACB415D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49873" y="4557615"/>
            <a:ext cx="514501" cy="514501"/>
          </a:xfrm>
          <a:prstGeom prst="rect">
            <a:avLst/>
          </a:prstGeom>
        </p:spPr>
      </p:pic>
      <p:pic>
        <p:nvPicPr>
          <p:cNvPr id="7" name="Graphic 6" descr="Box">
            <a:extLst>
              <a:ext uri="{FF2B5EF4-FFF2-40B4-BE49-F238E27FC236}">
                <a16:creationId xmlns:a16="http://schemas.microsoft.com/office/drawing/2014/main" id="{2063BBDC-F4E9-ED47-91D7-EE87C79120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73622" y="4952140"/>
            <a:ext cx="523390" cy="523390"/>
          </a:xfrm>
          <a:prstGeom prst="rect">
            <a:avLst/>
          </a:prstGeom>
        </p:spPr>
      </p:pic>
      <p:pic>
        <p:nvPicPr>
          <p:cNvPr id="32" name="Graphic 31" descr="Line Arrow: Straight">
            <a:extLst>
              <a:ext uri="{FF2B5EF4-FFF2-40B4-BE49-F238E27FC236}">
                <a16:creationId xmlns:a16="http://schemas.microsoft.com/office/drawing/2014/main" id="{AC0A6253-70E7-C448-AFDF-801500C4DF3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61875" y="4557615"/>
            <a:ext cx="523390" cy="523390"/>
          </a:xfrm>
          <a:prstGeom prst="rect">
            <a:avLst/>
          </a:prstGeom>
        </p:spPr>
      </p:pic>
      <p:pic>
        <p:nvPicPr>
          <p:cNvPr id="36" name="Graphic 35" descr="Line Arrow: Straight">
            <a:extLst>
              <a:ext uri="{FF2B5EF4-FFF2-40B4-BE49-F238E27FC236}">
                <a16:creationId xmlns:a16="http://schemas.microsoft.com/office/drawing/2014/main" id="{D820AC70-529F-BD41-A361-611AA40F6AB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814808" y="4938340"/>
            <a:ext cx="523390" cy="523390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596B9154-FE86-E940-B6CC-361741081F54}"/>
              </a:ext>
            </a:extLst>
          </p:cNvPr>
          <p:cNvSpPr txBox="1"/>
          <p:nvPr/>
        </p:nvSpPr>
        <p:spPr>
          <a:xfrm>
            <a:off x="7381091" y="4594133"/>
            <a:ext cx="1263634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If test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7B73D27-993E-E34C-B80B-55F8C0E11E4E}"/>
              </a:ext>
            </a:extLst>
          </p:cNvPr>
          <p:cNvSpPr txBox="1"/>
          <p:nvPr/>
        </p:nvSpPr>
        <p:spPr>
          <a:xfrm>
            <a:off x="7858555" y="5059946"/>
            <a:ext cx="1263634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If block</a:t>
            </a:r>
          </a:p>
        </p:txBody>
      </p:sp>
      <p:sp>
        <p:nvSpPr>
          <p:cNvPr id="38" name="Right Bracket 37">
            <a:extLst>
              <a:ext uri="{FF2B5EF4-FFF2-40B4-BE49-F238E27FC236}">
                <a16:creationId xmlns:a16="http://schemas.microsoft.com/office/drawing/2014/main" id="{C114BE62-A187-A648-9AE9-7F392440A78B}"/>
              </a:ext>
            </a:extLst>
          </p:cNvPr>
          <p:cNvSpPr/>
          <p:nvPr/>
        </p:nvSpPr>
        <p:spPr>
          <a:xfrm>
            <a:off x="9228910" y="4557615"/>
            <a:ext cx="347978" cy="849850"/>
          </a:xfrm>
          <a:prstGeom prst="rightBracket">
            <a:avLst/>
          </a:prstGeom>
          <a:ln w="12700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A0290B5-F5B0-4441-AA24-F38A497E033E}"/>
              </a:ext>
            </a:extLst>
          </p:cNvPr>
          <p:cNvSpPr txBox="1"/>
          <p:nvPr/>
        </p:nvSpPr>
        <p:spPr>
          <a:xfrm>
            <a:off x="9850439" y="4478279"/>
            <a:ext cx="223519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This is an example of a </a:t>
            </a:r>
            <a:r>
              <a:rPr lang="en-US" sz="1400" dirty="0">
                <a:solidFill>
                  <a:srgbClr val="0432FF"/>
                </a:solidFill>
              </a:rPr>
              <a:t>compound statement:</a:t>
            </a:r>
          </a:p>
          <a:p>
            <a:pPr marL="342900" indent="-342900">
              <a:buAutoNum type="arabicPeriod"/>
            </a:pPr>
            <a:r>
              <a:rPr lang="en-US" sz="1400" dirty="0"/>
              <a:t>The if header</a:t>
            </a:r>
          </a:p>
          <a:p>
            <a:pPr marL="342900" indent="-342900">
              <a:buAutoNum type="arabicPeriod"/>
            </a:pPr>
            <a:r>
              <a:rPr lang="en-US" sz="1400" dirty="0"/>
              <a:t>The  colon</a:t>
            </a:r>
          </a:p>
          <a:p>
            <a:pPr marL="342900" indent="-342900">
              <a:buAutoNum type="arabicPeriod"/>
            </a:pPr>
            <a:r>
              <a:rPr lang="en-US" sz="1400" dirty="0"/>
              <a:t>Indented statement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442044F-4EE2-264A-BDFE-03E0A4327CDE}"/>
              </a:ext>
            </a:extLst>
          </p:cNvPr>
          <p:cNvSpPr txBox="1"/>
          <p:nvPr/>
        </p:nvSpPr>
        <p:spPr>
          <a:xfrm>
            <a:off x="3170702" y="6060837"/>
            <a:ext cx="7015685" cy="7386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Python detects block boundaries automatically by indentation</a:t>
            </a:r>
          </a:p>
          <a:p>
            <a:r>
              <a:rPr lang="en-US" sz="1400" dirty="0"/>
              <a:t>By convention we indent 4 times within a block of code (but Python won’t care as long as you remain consistent with your indenting).</a:t>
            </a:r>
          </a:p>
        </p:txBody>
      </p:sp>
    </p:spTree>
    <p:extLst>
      <p:ext uri="{BB962C8B-B14F-4D97-AF65-F5344CB8AC3E}">
        <p14:creationId xmlns:p14="http://schemas.microsoft.com/office/powerpoint/2010/main" val="2405457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1EE3A5-3CFB-FE48-9660-F7340EDCA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485" y="841375"/>
            <a:ext cx="6230857" cy="1230570"/>
          </a:xfrm>
        </p:spPr>
        <p:txBody>
          <a:bodyPr anchor="t">
            <a:normAutofit/>
          </a:bodyPr>
          <a:lstStyle/>
          <a:p>
            <a:pPr algn="l"/>
            <a:r>
              <a:rPr lang="en-US" sz="3600" dirty="0">
                <a:solidFill>
                  <a:schemeClr val="accent1"/>
                </a:solidFill>
              </a:rPr>
              <a:t>Example of an </a:t>
            </a:r>
            <a:r>
              <a:rPr lang="en-US" sz="3600" b="1" i="1" dirty="0">
                <a:solidFill>
                  <a:srgbClr val="0432FF"/>
                </a:solidFill>
              </a:rPr>
              <a:t>If </a:t>
            </a:r>
            <a:r>
              <a:rPr lang="en-US" sz="3600" dirty="0">
                <a:solidFill>
                  <a:schemeClr val="accent1"/>
                </a:solidFill>
              </a:rPr>
              <a:t>Statement?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3081C14-8586-7D44-AB62-9C18C4DA3D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9906" y="2065897"/>
            <a:ext cx="4724400" cy="264160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8A78D52-FCD6-E341-AC9D-EF50856B8C41}"/>
              </a:ext>
            </a:extLst>
          </p:cNvPr>
          <p:cNvCxnSpPr>
            <a:cxnSpLocks/>
          </p:cNvCxnSpPr>
          <p:nvPr/>
        </p:nvCxnSpPr>
        <p:spPr>
          <a:xfrm flipH="1">
            <a:off x="4246563" y="3744097"/>
            <a:ext cx="40695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DB831144-EE88-CA48-B9D5-9E2A8790E511}"/>
              </a:ext>
            </a:extLst>
          </p:cNvPr>
          <p:cNvSpPr txBox="1"/>
          <p:nvPr/>
        </p:nvSpPr>
        <p:spPr>
          <a:xfrm>
            <a:off x="8343343" y="3343801"/>
            <a:ext cx="2943782" cy="107721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0 is false, so it jumps to the 2</a:t>
            </a:r>
            <a:r>
              <a:rPr lang="en-US" sz="1600" baseline="30000" dirty="0"/>
              <a:t>nd</a:t>
            </a:r>
            <a:r>
              <a:rPr lang="en-US" sz="1600" dirty="0"/>
              <a:t> branch ( the else branch) and executes its block instead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FE491CF-F4FC-C448-BB85-9D56E0EE028B}"/>
              </a:ext>
            </a:extLst>
          </p:cNvPr>
          <p:cNvSpPr/>
          <p:nvPr/>
        </p:nvSpPr>
        <p:spPr>
          <a:xfrm>
            <a:off x="5394648" y="5316026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/>
              <a:t>Nope!</a:t>
            </a:r>
          </a:p>
          <a:p>
            <a:r>
              <a:rPr lang="en-US" sz="1600" dirty="0"/>
              <a:t>&gt;&gt;&gt; 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14C6DC1-E5A3-6648-B2B4-507041BCB7A3}"/>
              </a:ext>
            </a:extLst>
          </p:cNvPr>
          <p:cNvSpPr/>
          <p:nvPr/>
        </p:nvSpPr>
        <p:spPr>
          <a:xfrm>
            <a:off x="2948613" y="5316026"/>
            <a:ext cx="8770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It's true</a:t>
            </a:r>
          </a:p>
          <a:p>
            <a:r>
              <a:rPr lang="en-US" sz="1600" dirty="0"/>
              <a:t>&gt;&gt;&gt;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E003982-2559-444E-8EE4-E846E5ABE8D3}"/>
              </a:ext>
            </a:extLst>
          </p:cNvPr>
          <p:cNvSpPr txBox="1"/>
          <p:nvPr/>
        </p:nvSpPr>
        <p:spPr>
          <a:xfrm>
            <a:off x="2852389" y="4994286"/>
            <a:ext cx="1238693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#1 Prints out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416204F-4934-B14A-9F29-0AD89C0EC430}"/>
              </a:ext>
            </a:extLst>
          </p:cNvPr>
          <p:cNvSpPr txBox="1"/>
          <p:nvPr/>
        </p:nvSpPr>
        <p:spPr>
          <a:xfrm>
            <a:off x="5252407" y="4994286"/>
            <a:ext cx="1238693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#2 Prints out</a:t>
            </a:r>
          </a:p>
        </p:txBody>
      </p:sp>
    </p:spTree>
    <p:extLst>
      <p:ext uri="{BB962C8B-B14F-4D97-AF65-F5344CB8AC3E}">
        <p14:creationId xmlns:p14="http://schemas.microsoft.com/office/powerpoint/2010/main" val="4021143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1EE3A5-3CFB-FE48-9660-F7340EDCA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485" y="841375"/>
            <a:ext cx="7746240" cy="1230570"/>
          </a:xfrm>
        </p:spPr>
        <p:txBody>
          <a:bodyPr anchor="t">
            <a:normAutofit/>
          </a:bodyPr>
          <a:lstStyle/>
          <a:p>
            <a:pPr algn="l"/>
            <a:r>
              <a:rPr lang="en-US" sz="3600" b="1" i="1" dirty="0">
                <a:solidFill>
                  <a:srgbClr val="0432FF"/>
                </a:solidFill>
              </a:rPr>
              <a:t>Multiway branching with an If </a:t>
            </a:r>
            <a:r>
              <a:rPr lang="en-US" sz="3600" dirty="0">
                <a:solidFill>
                  <a:schemeClr val="accent1"/>
                </a:solidFill>
              </a:rPr>
              <a:t>Statement?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B2C4B8B-E08A-A54B-9AEB-4AAFD9FCD8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1700" y="1894939"/>
            <a:ext cx="6565012" cy="412168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861FE15-4A32-4D46-A50F-E16CAFAE44DA}"/>
              </a:ext>
            </a:extLst>
          </p:cNvPr>
          <p:cNvSpPr/>
          <p:nvPr/>
        </p:nvSpPr>
        <p:spPr>
          <a:xfrm>
            <a:off x="9244807" y="2870138"/>
            <a:ext cx="2763836" cy="160043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/>
              <a:t>Your Choice of Sizes are:  XL, L, M, S and XS</a:t>
            </a:r>
          </a:p>
          <a:p>
            <a:r>
              <a:rPr lang="en-US" sz="1400" dirty="0"/>
              <a:t>Please Type one of these 5 sizes and see how much they cost: L</a:t>
            </a:r>
          </a:p>
          <a:p>
            <a:r>
              <a:rPr lang="en-US" sz="1400" dirty="0"/>
              <a:t>That cost:  15.0</a:t>
            </a:r>
          </a:p>
          <a:p>
            <a:r>
              <a:rPr lang="en-US" sz="1400" dirty="0"/>
              <a:t>&gt;&gt;&gt; </a:t>
            </a:r>
          </a:p>
        </p:txBody>
      </p:sp>
      <p:pic>
        <p:nvPicPr>
          <p:cNvPr id="7" name="Graphic 6" descr="Arrow: Slight curve">
            <a:extLst>
              <a:ext uri="{FF2B5EF4-FFF2-40B4-BE49-F238E27FC236}">
                <a16:creationId xmlns:a16="http://schemas.microsoft.com/office/drawing/2014/main" id="{53C98FC2-0E2A-FD47-846A-FC5C019879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8902849">
            <a:off x="9024337" y="460375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724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1EE3A5-3CFB-FE48-9660-F7340EDCA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485" y="841375"/>
            <a:ext cx="7746240" cy="1230570"/>
          </a:xfrm>
        </p:spPr>
        <p:txBody>
          <a:bodyPr anchor="t">
            <a:normAutofit/>
          </a:bodyPr>
          <a:lstStyle/>
          <a:p>
            <a:pPr algn="l"/>
            <a:r>
              <a:rPr lang="en-US" sz="3600" b="1" i="1" dirty="0">
                <a:solidFill>
                  <a:srgbClr val="0432FF"/>
                </a:solidFill>
              </a:rPr>
              <a:t>Truth Values and Boolean Tests</a:t>
            </a:r>
            <a:endParaRPr lang="en-US" sz="3600" dirty="0">
              <a:solidFill>
                <a:schemeClr val="accent1"/>
              </a:solidFill>
            </a:endParaRP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50A460-CA07-2A43-A553-EA52AF48B31A}"/>
              </a:ext>
            </a:extLst>
          </p:cNvPr>
          <p:cNvSpPr txBox="1"/>
          <p:nvPr/>
        </p:nvSpPr>
        <p:spPr>
          <a:xfrm>
            <a:off x="3206751" y="2228850"/>
            <a:ext cx="7040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C00000"/>
                </a:solidFill>
              </a:rPr>
              <a:t>Let’s state what the rules are before we go any further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E88F6E-8A37-F742-AB67-79C912EE4295}"/>
              </a:ext>
            </a:extLst>
          </p:cNvPr>
          <p:cNvSpPr txBox="1"/>
          <p:nvPr/>
        </p:nvSpPr>
        <p:spPr>
          <a:xfrm>
            <a:off x="2880485" y="2940908"/>
            <a:ext cx="710377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.Apple Color Emoji UI"/>
              <a:buChar char="✏️"/>
            </a:pPr>
            <a:r>
              <a:rPr lang="en-US" sz="1600" dirty="0"/>
              <a:t>All python objects are either true or false</a:t>
            </a:r>
          </a:p>
          <a:p>
            <a:pPr marL="285750" indent="-285750">
              <a:buFont typeface=".Apple Color Emoji UI"/>
              <a:buChar char="✏️"/>
            </a:pPr>
            <a:r>
              <a:rPr lang="en-US" sz="1600" dirty="0"/>
              <a:t>Any non-zero number or non-empty object evaluates to </a:t>
            </a:r>
            <a:r>
              <a:rPr lang="en-US" sz="1600" b="1" dirty="0">
                <a:solidFill>
                  <a:srgbClr val="00B050"/>
                </a:solidFill>
              </a:rPr>
              <a:t>true</a:t>
            </a:r>
          </a:p>
          <a:p>
            <a:pPr marL="285750" indent="-285750">
              <a:buFont typeface=".Apple Color Emoji UI"/>
              <a:buChar char="✏️"/>
            </a:pPr>
            <a:r>
              <a:rPr lang="en-US" sz="1600" dirty="0"/>
              <a:t>The number zero, any empty objects and None evaluate to </a:t>
            </a:r>
            <a:r>
              <a:rPr lang="en-US" sz="1600" dirty="0">
                <a:solidFill>
                  <a:srgbClr val="FF0000"/>
                </a:solidFill>
              </a:rPr>
              <a:t>false</a:t>
            </a:r>
          </a:p>
          <a:p>
            <a:pPr marL="285750" indent="-285750">
              <a:buFont typeface=".Apple Color Emoji UI"/>
              <a:buChar char="✏️"/>
            </a:pPr>
            <a:r>
              <a:rPr lang="en-US" sz="1600" dirty="0"/>
              <a:t>Equality tests return either true or false, 1 or 0</a:t>
            </a:r>
          </a:p>
          <a:p>
            <a:pPr marL="285750" indent="-285750">
              <a:buFont typeface=".Apple Color Emoji UI"/>
              <a:buChar char="✏️"/>
            </a:pPr>
            <a:r>
              <a:rPr lang="en-US" sz="1600" dirty="0"/>
              <a:t>Boolean operators stop evaluating as soon as the result is known</a:t>
            </a:r>
          </a:p>
          <a:p>
            <a:pPr marL="285750" indent="-285750">
              <a:buFont typeface=".Apple Color Emoji UI"/>
              <a:buChar char="✏️"/>
            </a:pPr>
            <a:endParaRPr lang="en-US" sz="1600" dirty="0"/>
          </a:p>
          <a:p>
            <a:pPr marL="285750" indent="-285750">
              <a:buFont typeface=".Apple Color Emoji UI"/>
              <a:buChar char="✏️"/>
            </a:pPr>
            <a:r>
              <a:rPr lang="en-US" sz="1600" dirty="0"/>
              <a:t>The </a:t>
            </a:r>
            <a:r>
              <a:rPr lang="en-US" sz="1600" b="1" dirty="0">
                <a:solidFill>
                  <a:srgbClr val="0432FF"/>
                </a:solidFill>
              </a:rPr>
              <a:t>if </a:t>
            </a:r>
            <a:r>
              <a:rPr lang="en-US" sz="1600" dirty="0"/>
              <a:t>statement takes action on those statements that return true</a:t>
            </a:r>
          </a:p>
        </p:txBody>
      </p:sp>
    </p:spTree>
    <p:extLst>
      <p:ext uri="{BB962C8B-B14F-4D97-AF65-F5344CB8AC3E}">
        <p14:creationId xmlns:p14="http://schemas.microsoft.com/office/powerpoint/2010/main" val="4201910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1EE3A5-3CFB-FE48-9660-F7340EDCA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485" y="841375"/>
            <a:ext cx="7746240" cy="1230570"/>
          </a:xfrm>
        </p:spPr>
        <p:txBody>
          <a:bodyPr anchor="t">
            <a:normAutofit/>
          </a:bodyPr>
          <a:lstStyle/>
          <a:p>
            <a:pPr algn="l"/>
            <a:r>
              <a:rPr lang="en-US" sz="3600" b="1" i="1" dirty="0">
                <a:solidFill>
                  <a:srgbClr val="0432FF"/>
                </a:solidFill>
              </a:rPr>
              <a:t>The Guessing Game</a:t>
            </a:r>
            <a:endParaRPr lang="en-US" sz="3600" dirty="0">
              <a:solidFill>
                <a:schemeClr val="accent1"/>
              </a:solidFill>
            </a:endParaRP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50A460-CA07-2A43-A553-EA52AF48B31A}"/>
              </a:ext>
            </a:extLst>
          </p:cNvPr>
          <p:cNvSpPr txBox="1"/>
          <p:nvPr/>
        </p:nvSpPr>
        <p:spPr>
          <a:xfrm>
            <a:off x="3090435" y="1608931"/>
            <a:ext cx="7040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C00000"/>
                </a:solidFill>
              </a:rPr>
              <a:t>Guess the number using if statements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E19E582-DB2C-DF48-AF5E-3572F8362F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7588" y="2169384"/>
            <a:ext cx="8229600" cy="33655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31154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1EE3A5-3CFB-FE48-9660-F7340EDCA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4874" y="384778"/>
            <a:ext cx="7746240" cy="1230570"/>
          </a:xfrm>
        </p:spPr>
        <p:txBody>
          <a:bodyPr anchor="t">
            <a:normAutofit/>
          </a:bodyPr>
          <a:lstStyle/>
          <a:p>
            <a:pPr algn="l"/>
            <a:r>
              <a:rPr lang="en-US" sz="3600" b="1" i="1" dirty="0">
                <a:solidFill>
                  <a:srgbClr val="0432FF"/>
                </a:solidFill>
              </a:rPr>
              <a:t>The AARP game</a:t>
            </a:r>
            <a:endParaRPr lang="en-US" sz="3600" dirty="0">
              <a:solidFill>
                <a:schemeClr val="accent1"/>
              </a:solidFill>
            </a:endParaRP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50A460-CA07-2A43-A553-EA52AF48B31A}"/>
              </a:ext>
            </a:extLst>
          </p:cNvPr>
          <p:cNvSpPr txBox="1"/>
          <p:nvPr/>
        </p:nvSpPr>
        <p:spPr>
          <a:xfrm>
            <a:off x="2002952" y="1151145"/>
            <a:ext cx="62828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C00000"/>
                </a:solidFill>
              </a:rPr>
              <a:t>Determine when you became or will become eligible for AARP (the AARP age in the US in 50)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E819378-20F9-2D44-9A77-16D9834E1199}"/>
              </a:ext>
            </a:extLst>
          </p:cNvPr>
          <p:cNvSpPr/>
          <p:nvPr/>
        </p:nvSpPr>
        <p:spPr>
          <a:xfrm>
            <a:off x="8305283" y="675632"/>
            <a:ext cx="185351" cy="150387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F354CF-4FBB-8D40-AA81-D89FA17E1D58}"/>
              </a:ext>
            </a:extLst>
          </p:cNvPr>
          <p:cNvSpPr txBox="1"/>
          <p:nvPr/>
        </p:nvSpPr>
        <p:spPr>
          <a:xfrm>
            <a:off x="8466656" y="603792"/>
            <a:ext cx="369518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I get the current year by using the </a:t>
            </a:r>
            <a:r>
              <a:rPr lang="en-US" sz="1100" i="1" dirty="0" err="1">
                <a:solidFill>
                  <a:srgbClr val="0432FF"/>
                </a:solidFill>
              </a:rPr>
              <a:t>now.year</a:t>
            </a:r>
            <a:r>
              <a:rPr lang="en-US" sz="1100" i="1" dirty="0">
                <a:solidFill>
                  <a:srgbClr val="0432FF"/>
                </a:solidFill>
              </a:rPr>
              <a:t> </a:t>
            </a:r>
            <a:r>
              <a:rPr lang="en-US" sz="1100" dirty="0"/>
              <a:t>statement based on my variable </a:t>
            </a:r>
            <a:r>
              <a:rPr lang="en-US" sz="1100" i="1" dirty="0">
                <a:solidFill>
                  <a:srgbClr val="0432FF"/>
                </a:solidFill>
              </a:rPr>
              <a:t>now </a:t>
            </a:r>
            <a:r>
              <a:rPr lang="en-US" sz="1100" dirty="0"/>
              <a:t>being set to pythons’ built-in </a:t>
            </a:r>
            <a:r>
              <a:rPr lang="en-US" sz="1100" i="1" dirty="0" err="1">
                <a:solidFill>
                  <a:srgbClr val="0432FF"/>
                </a:solidFill>
              </a:rPr>
              <a:t>datetime.now</a:t>
            </a:r>
            <a:r>
              <a:rPr lang="en-US" sz="1100" i="1" dirty="0">
                <a:solidFill>
                  <a:srgbClr val="0432FF"/>
                </a:solidFill>
              </a:rPr>
              <a:t>() </a:t>
            </a:r>
            <a:r>
              <a:rPr lang="en-US" sz="1100" dirty="0"/>
              <a:t>method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E345C024-32FA-9F41-974A-7E035799660B}"/>
              </a:ext>
            </a:extLst>
          </p:cNvPr>
          <p:cNvSpPr/>
          <p:nvPr/>
        </p:nvSpPr>
        <p:spPr>
          <a:xfrm>
            <a:off x="8310086" y="1417647"/>
            <a:ext cx="185351" cy="150387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2980A2C-8CE9-0A4E-ACE7-C2C44E958C63}"/>
              </a:ext>
            </a:extLst>
          </p:cNvPr>
          <p:cNvSpPr txBox="1"/>
          <p:nvPr/>
        </p:nvSpPr>
        <p:spPr>
          <a:xfrm>
            <a:off x="8496818" y="1379441"/>
            <a:ext cx="369518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I ask the user for the year they were born and I convert their answer from a string to an integer using the </a:t>
            </a:r>
            <a:r>
              <a:rPr lang="en-US" sz="1100" dirty="0" err="1"/>
              <a:t>int</a:t>
            </a:r>
            <a:r>
              <a:rPr lang="en-US" sz="1100" dirty="0"/>
              <a:t>() method</a:t>
            </a:r>
          </a:p>
        </p:txBody>
      </p:sp>
      <p:pic>
        <p:nvPicPr>
          <p:cNvPr id="40" name="Graphic 39" descr="Crawl">
            <a:extLst>
              <a:ext uri="{FF2B5EF4-FFF2-40B4-BE49-F238E27FC236}">
                <a16:creationId xmlns:a16="http://schemas.microsoft.com/office/drawing/2014/main" id="{E7130F13-42BB-A442-8B78-06C0E4F5C5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26169" y="225604"/>
            <a:ext cx="914400" cy="914400"/>
          </a:xfrm>
          <a:prstGeom prst="rect">
            <a:avLst/>
          </a:prstGeom>
        </p:spPr>
      </p:pic>
      <p:sp>
        <p:nvSpPr>
          <p:cNvPr id="41" name="Oval 40">
            <a:extLst>
              <a:ext uri="{FF2B5EF4-FFF2-40B4-BE49-F238E27FC236}">
                <a16:creationId xmlns:a16="http://schemas.microsoft.com/office/drawing/2014/main" id="{E58121AB-3C97-824C-AEC2-C19D9D4904C9}"/>
              </a:ext>
            </a:extLst>
          </p:cNvPr>
          <p:cNvSpPr/>
          <p:nvPr/>
        </p:nvSpPr>
        <p:spPr>
          <a:xfrm>
            <a:off x="8310086" y="2431903"/>
            <a:ext cx="185351" cy="150387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2F70457-2F99-CB4F-977A-95E96D42DD13}"/>
              </a:ext>
            </a:extLst>
          </p:cNvPr>
          <p:cNvSpPr txBox="1"/>
          <p:nvPr/>
        </p:nvSpPr>
        <p:spPr>
          <a:xfrm>
            <a:off x="8466656" y="2419813"/>
            <a:ext cx="36951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This first age group is for those less than 30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4F61D43B-E58D-0847-83A3-EEE7A1D132B4}"/>
              </a:ext>
            </a:extLst>
          </p:cNvPr>
          <p:cNvSpPr/>
          <p:nvPr/>
        </p:nvSpPr>
        <p:spPr>
          <a:xfrm>
            <a:off x="8316431" y="2021212"/>
            <a:ext cx="185351" cy="150387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812FBF6-DC12-D349-BB6E-C17D182115D9}"/>
              </a:ext>
            </a:extLst>
          </p:cNvPr>
          <p:cNvSpPr txBox="1"/>
          <p:nvPr/>
        </p:nvSpPr>
        <p:spPr>
          <a:xfrm>
            <a:off x="8494336" y="2054010"/>
            <a:ext cx="36951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I use </a:t>
            </a:r>
            <a:r>
              <a:rPr lang="en-US" sz="1100" i="1" dirty="0">
                <a:solidFill>
                  <a:srgbClr val="0432FF"/>
                </a:solidFill>
              </a:rPr>
              <a:t>age </a:t>
            </a:r>
            <a:r>
              <a:rPr lang="en-US" sz="1100" dirty="0"/>
              <a:t>to determine how old the user is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13C53077-CDBE-6241-B837-ADD71DCB1218}"/>
              </a:ext>
            </a:extLst>
          </p:cNvPr>
          <p:cNvSpPr/>
          <p:nvPr/>
        </p:nvSpPr>
        <p:spPr>
          <a:xfrm>
            <a:off x="8327509" y="2832421"/>
            <a:ext cx="185351" cy="150387"/>
          </a:xfrm>
          <a:prstGeom prst="ellipse">
            <a:avLst/>
          </a:prstGeom>
          <a:solidFill>
            <a:srgbClr val="0070C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B354FB3-0845-E64F-BFC8-454693618BCA}"/>
              </a:ext>
            </a:extLst>
          </p:cNvPr>
          <p:cNvSpPr txBox="1"/>
          <p:nvPr/>
        </p:nvSpPr>
        <p:spPr>
          <a:xfrm>
            <a:off x="8483509" y="2793165"/>
            <a:ext cx="369518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Since in these first two groups, these folks are younger</a:t>
            </a:r>
          </a:p>
          <a:p>
            <a:r>
              <a:rPr lang="en-US" sz="1100" dirty="0"/>
              <a:t>Then 50, I determine the years left by subtracting</a:t>
            </a:r>
          </a:p>
          <a:p>
            <a:r>
              <a:rPr lang="en-US" sz="1100" dirty="0"/>
              <a:t>Their age from 50.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5AFCC222-8562-114B-AFAA-1843D80F6EE3}"/>
              </a:ext>
            </a:extLst>
          </p:cNvPr>
          <p:cNvSpPr/>
          <p:nvPr/>
        </p:nvSpPr>
        <p:spPr>
          <a:xfrm>
            <a:off x="8298158" y="3605748"/>
            <a:ext cx="185351" cy="150387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506D518-7B6F-A447-B14A-4B261B958592}"/>
              </a:ext>
            </a:extLst>
          </p:cNvPr>
          <p:cNvSpPr txBox="1"/>
          <p:nvPr/>
        </p:nvSpPr>
        <p:spPr>
          <a:xfrm>
            <a:off x="8483509" y="3462656"/>
            <a:ext cx="369518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 We could have easily combined the first two branches</a:t>
            </a:r>
          </a:p>
          <a:p>
            <a:r>
              <a:rPr lang="en-US" sz="1100" dirty="0"/>
              <a:t>Together but I wanted to show you how to use the</a:t>
            </a:r>
          </a:p>
          <a:p>
            <a:r>
              <a:rPr lang="en-US" sz="1100" dirty="0"/>
              <a:t>And operator with the if statement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5F582F8A-A194-D341-AA63-18859083E756}"/>
              </a:ext>
            </a:extLst>
          </p:cNvPr>
          <p:cNvSpPr/>
          <p:nvPr/>
        </p:nvSpPr>
        <p:spPr>
          <a:xfrm>
            <a:off x="8275555" y="4247920"/>
            <a:ext cx="185351" cy="150387"/>
          </a:xfrm>
          <a:prstGeom prst="ellipse">
            <a:avLst/>
          </a:prstGeom>
          <a:solidFill>
            <a:srgbClr val="D883FF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53AD204-1E4F-154D-BEC5-5D4F85F42B03}"/>
              </a:ext>
            </a:extLst>
          </p:cNvPr>
          <p:cNvSpPr txBox="1"/>
          <p:nvPr/>
        </p:nvSpPr>
        <p:spPr>
          <a:xfrm>
            <a:off x="8518878" y="4236026"/>
            <a:ext cx="36951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Since this category is over age 50, “</a:t>
            </a:r>
            <a:r>
              <a:rPr lang="en-US" sz="1100" dirty="0" err="1"/>
              <a:t>been_aarp</a:t>
            </a:r>
            <a:r>
              <a:rPr lang="en-US" sz="1100" dirty="0"/>
              <a:t>”,</a:t>
            </a:r>
          </a:p>
          <a:p>
            <a:r>
              <a:rPr lang="en-US" sz="1100" dirty="0"/>
              <a:t>Subtracts 50 (the age of eligibility) from their age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E943AF81-081F-AC49-A42C-E96A48FCEE11}"/>
              </a:ext>
            </a:extLst>
          </p:cNvPr>
          <p:cNvSpPr/>
          <p:nvPr/>
        </p:nvSpPr>
        <p:spPr>
          <a:xfrm>
            <a:off x="8291889" y="4933041"/>
            <a:ext cx="185351" cy="150387"/>
          </a:xfrm>
          <a:prstGeom prst="ellipse">
            <a:avLst/>
          </a:prstGeom>
          <a:solidFill>
            <a:srgbClr val="00FDFF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6753E2E-0F3B-DA4D-9BD7-38887C2558C4}"/>
              </a:ext>
            </a:extLst>
          </p:cNvPr>
          <p:cNvSpPr txBox="1"/>
          <p:nvPr/>
        </p:nvSpPr>
        <p:spPr>
          <a:xfrm>
            <a:off x="8462902" y="4881784"/>
            <a:ext cx="369518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Having all other ages covered except those that are 50 this year (and hence have only become eligible this year), I use the age == 50 statement  here.</a:t>
            </a:r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CC2C798E-4937-5D4D-B75C-CB4DA58E07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5302" y="1885820"/>
            <a:ext cx="6134100" cy="45974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4" name="Oval 33">
            <a:extLst>
              <a:ext uri="{FF2B5EF4-FFF2-40B4-BE49-F238E27FC236}">
                <a16:creationId xmlns:a16="http://schemas.microsoft.com/office/drawing/2014/main" id="{31AD53D0-1292-0E47-93F0-4C14A690E29D}"/>
              </a:ext>
            </a:extLst>
          </p:cNvPr>
          <p:cNvSpPr/>
          <p:nvPr/>
        </p:nvSpPr>
        <p:spPr>
          <a:xfrm>
            <a:off x="4014381" y="2505770"/>
            <a:ext cx="185351" cy="150387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260E8805-2732-CD41-AF41-383570CAFCC4}"/>
              </a:ext>
            </a:extLst>
          </p:cNvPr>
          <p:cNvSpPr/>
          <p:nvPr/>
        </p:nvSpPr>
        <p:spPr>
          <a:xfrm>
            <a:off x="7481610" y="2982808"/>
            <a:ext cx="185351" cy="150387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44C6BA44-5D8A-2249-AC80-EAC909177940}"/>
              </a:ext>
            </a:extLst>
          </p:cNvPr>
          <p:cNvSpPr/>
          <p:nvPr/>
        </p:nvSpPr>
        <p:spPr>
          <a:xfrm>
            <a:off x="3177576" y="3756135"/>
            <a:ext cx="185351" cy="150387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2528BB26-A4B0-CB4F-9986-F27B9642CD5E}"/>
              </a:ext>
            </a:extLst>
          </p:cNvPr>
          <p:cNvSpPr/>
          <p:nvPr/>
        </p:nvSpPr>
        <p:spPr>
          <a:xfrm>
            <a:off x="4574326" y="3307591"/>
            <a:ext cx="185351" cy="150387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E436568B-9CC9-4F4D-AB4C-FC1635146187}"/>
              </a:ext>
            </a:extLst>
          </p:cNvPr>
          <p:cNvSpPr/>
          <p:nvPr/>
        </p:nvSpPr>
        <p:spPr>
          <a:xfrm>
            <a:off x="4299358" y="3978354"/>
            <a:ext cx="185351" cy="150387"/>
          </a:xfrm>
          <a:prstGeom prst="ellipse">
            <a:avLst/>
          </a:prstGeom>
          <a:solidFill>
            <a:srgbClr val="0070C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D1616BC9-77AA-3940-AB2B-365ACE0398CC}"/>
              </a:ext>
            </a:extLst>
          </p:cNvPr>
          <p:cNvSpPr/>
          <p:nvPr/>
        </p:nvSpPr>
        <p:spPr>
          <a:xfrm>
            <a:off x="4279970" y="4730151"/>
            <a:ext cx="185351" cy="150387"/>
          </a:xfrm>
          <a:prstGeom prst="ellipse">
            <a:avLst/>
          </a:prstGeom>
          <a:solidFill>
            <a:srgbClr val="0070C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ACE3CD10-C261-0844-9E6D-619A6C66205E}"/>
              </a:ext>
            </a:extLst>
          </p:cNvPr>
          <p:cNvSpPr/>
          <p:nvPr/>
        </p:nvSpPr>
        <p:spPr>
          <a:xfrm>
            <a:off x="4296366" y="4491420"/>
            <a:ext cx="185351" cy="150387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B6873F3C-9F31-B243-8A60-0CCF6A35F50C}"/>
              </a:ext>
            </a:extLst>
          </p:cNvPr>
          <p:cNvSpPr/>
          <p:nvPr/>
        </p:nvSpPr>
        <p:spPr>
          <a:xfrm>
            <a:off x="4408489" y="5481948"/>
            <a:ext cx="185351" cy="150387"/>
          </a:xfrm>
          <a:prstGeom prst="ellipse">
            <a:avLst/>
          </a:prstGeom>
          <a:solidFill>
            <a:srgbClr val="D883FF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E0B5914-CF29-4448-A14E-CE8F4E8138C6}"/>
              </a:ext>
            </a:extLst>
          </p:cNvPr>
          <p:cNvSpPr/>
          <p:nvPr/>
        </p:nvSpPr>
        <p:spPr>
          <a:xfrm>
            <a:off x="3303271" y="6016255"/>
            <a:ext cx="185351" cy="150387"/>
          </a:xfrm>
          <a:prstGeom prst="ellipse">
            <a:avLst/>
          </a:prstGeom>
          <a:solidFill>
            <a:srgbClr val="00FDFF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6875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1EE3A5-3CFB-FE48-9660-F7340EDCA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1622" y="-183929"/>
            <a:ext cx="7746240" cy="1230570"/>
          </a:xfrm>
        </p:spPr>
        <p:txBody>
          <a:bodyPr anchor="t">
            <a:normAutofit/>
          </a:bodyPr>
          <a:lstStyle/>
          <a:p>
            <a:pPr algn="l"/>
            <a:r>
              <a:rPr lang="en-US" sz="3600" b="1" i="1" dirty="0">
                <a:solidFill>
                  <a:srgbClr val="0432FF"/>
                </a:solidFill>
              </a:rPr>
              <a:t>The AARP game</a:t>
            </a:r>
            <a:endParaRPr lang="en-US" sz="3600" dirty="0">
              <a:solidFill>
                <a:schemeClr val="accent1"/>
              </a:solidFill>
            </a:endParaRP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50A460-CA07-2A43-A553-EA52AF48B31A}"/>
              </a:ext>
            </a:extLst>
          </p:cNvPr>
          <p:cNvSpPr txBox="1"/>
          <p:nvPr/>
        </p:nvSpPr>
        <p:spPr>
          <a:xfrm>
            <a:off x="5909193" y="63460"/>
            <a:ext cx="6282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C00000"/>
                </a:solidFill>
              </a:rPr>
              <a:t>Now with input validation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E819378-20F9-2D44-9A77-16D9834E1199}"/>
              </a:ext>
            </a:extLst>
          </p:cNvPr>
          <p:cNvSpPr/>
          <p:nvPr/>
        </p:nvSpPr>
        <p:spPr>
          <a:xfrm>
            <a:off x="8160373" y="1252993"/>
            <a:ext cx="185351" cy="150387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F354CF-4FBB-8D40-AA81-D89FA17E1D58}"/>
              </a:ext>
            </a:extLst>
          </p:cNvPr>
          <p:cNvSpPr txBox="1"/>
          <p:nvPr/>
        </p:nvSpPr>
        <p:spPr>
          <a:xfrm>
            <a:off x="8321912" y="1153444"/>
            <a:ext cx="383992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I import sys, because I want to use </a:t>
            </a:r>
            <a:r>
              <a:rPr lang="en-US" sz="1100" dirty="0" err="1">
                <a:solidFill>
                  <a:srgbClr val="0432FF"/>
                </a:solidFill>
              </a:rPr>
              <a:t>sys.exit</a:t>
            </a:r>
            <a:r>
              <a:rPr lang="en-US" sz="1100" dirty="0">
                <a:solidFill>
                  <a:srgbClr val="0432FF"/>
                </a:solidFill>
              </a:rPr>
              <a:t>() </a:t>
            </a:r>
            <a:r>
              <a:rPr lang="en-US" sz="1100" dirty="0"/>
              <a:t>to exit this program if a user entered letters instead of numbers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E345C024-32FA-9F41-974A-7E035799660B}"/>
              </a:ext>
            </a:extLst>
          </p:cNvPr>
          <p:cNvSpPr/>
          <p:nvPr/>
        </p:nvSpPr>
        <p:spPr>
          <a:xfrm>
            <a:off x="8160373" y="1660173"/>
            <a:ext cx="185351" cy="150387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2980A2C-8CE9-0A4E-ACE7-C2C44E958C63}"/>
              </a:ext>
            </a:extLst>
          </p:cNvPr>
          <p:cNvSpPr txBox="1"/>
          <p:nvPr/>
        </p:nvSpPr>
        <p:spPr>
          <a:xfrm>
            <a:off x="8321912" y="1632346"/>
            <a:ext cx="36951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I needed to declare “</a:t>
            </a:r>
            <a:r>
              <a:rPr lang="en-US" sz="1100" dirty="0" err="1">
                <a:solidFill>
                  <a:srgbClr val="0432FF"/>
                </a:solidFill>
              </a:rPr>
              <a:t>year_born</a:t>
            </a:r>
            <a:r>
              <a:rPr lang="en-US" sz="1100" dirty="0"/>
              <a:t>” first before I use it in my validation</a:t>
            </a:r>
          </a:p>
        </p:txBody>
      </p:sp>
      <p:pic>
        <p:nvPicPr>
          <p:cNvPr id="40" name="Graphic 39" descr="Crawl">
            <a:extLst>
              <a:ext uri="{FF2B5EF4-FFF2-40B4-BE49-F238E27FC236}">
                <a16:creationId xmlns:a16="http://schemas.microsoft.com/office/drawing/2014/main" id="{E7130F13-42BB-A442-8B78-06C0E4F5C5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93901" y="-223447"/>
            <a:ext cx="914400" cy="914400"/>
          </a:xfrm>
          <a:prstGeom prst="rect">
            <a:avLst/>
          </a:prstGeom>
        </p:spPr>
      </p:pic>
      <p:sp>
        <p:nvSpPr>
          <p:cNvPr id="41" name="Oval 40">
            <a:extLst>
              <a:ext uri="{FF2B5EF4-FFF2-40B4-BE49-F238E27FC236}">
                <a16:creationId xmlns:a16="http://schemas.microsoft.com/office/drawing/2014/main" id="{E58121AB-3C97-824C-AEC2-C19D9D4904C9}"/>
              </a:ext>
            </a:extLst>
          </p:cNvPr>
          <p:cNvSpPr/>
          <p:nvPr/>
        </p:nvSpPr>
        <p:spPr>
          <a:xfrm>
            <a:off x="8160373" y="2752995"/>
            <a:ext cx="185351" cy="150387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2F70457-2F99-CB4F-977A-95E96D42DD13}"/>
              </a:ext>
            </a:extLst>
          </p:cNvPr>
          <p:cNvSpPr txBox="1"/>
          <p:nvPr/>
        </p:nvSpPr>
        <p:spPr>
          <a:xfrm>
            <a:off x="8321912" y="3292706"/>
            <a:ext cx="3695182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Here I force the user to enter a date later then 1900, but less then this year.</a:t>
            </a:r>
          </a:p>
          <a:p>
            <a:r>
              <a:rPr lang="en-US" sz="1100" dirty="0"/>
              <a:t>If they do enter a year before 1900 or greater than this year, program flows to the else clause and the code ends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812FBF6-DC12-D349-BB6E-C17D182115D9}"/>
              </a:ext>
            </a:extLst>
          </p:cNvPr>
          <p:cNvSpPr txBox="1"/>
          <p:nvPr/>
        </p:nvSpPr>
        <p:spPr>
          <a:xfrm>
            <a:off x="8321912" y="2729288"/>
            <a:ext cx="369518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Now I must convert </a:t>
            </a:r>
            <a:r>
              <a:rPr lang="en-US" sz="1100" dirty="0" err="1">
                <a:solidFill>
                  <a:srgbClr val="0432FF"/>
                </a:solidFill>
              </a:rPr>
              <a:t>year_born</a:t>
            </a:r>
            <a:r>
              <a:rPr lang="en-US" sz="1100" dirty="0">
                <a:solidFill>
                  <a:srgbClr val="0432FF"/>
                </a:solidFill>
              </a:rPr>
              <a:t> </a:t>
            </a:r>
            <a:r>
              <a:rPr lang="en-US" sz="1100" dirty="0"/>
              <a:t>to an integer so I can use it in my calculations.  By default the input() method converts it to a string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13C53077-CDBE-6241-B837-ADD71DCB1218}"/>
              </a:ext>
            </a:extLst>
          </p:cNvPr>
          <p:cNvSpPr/>
          <p:nvPr/>
        </p:nvSpPr>
        <p:spPr>
          <a:xfrm>
            <a:off x="8160373" y="3335492"/>
            <a:ext cx="185351" cy="150387"/>
          </a:xfrm>
          <a:prstGeom prst="ellipse">
            <a:avLst/>
          </a:prstGeom>
          <a:solidFill>
            <a:srgbClr val="0070C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B34F2D7B-F119-5746-B57F-6D9538C16A03}"/>
              </a:ext>
            </a:extLst>
          </p:cNvPr>
          <p:cNvSpPr/>
          <p:nvPr/>
        </p:nvSpPr>
        <p:spPr>
          <a:xfrm>
            <a:off x="8160373" y="2106566"/>
            <a:ext cx="185351" cy="150387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C72EC6B-7895-A141-BC82-873312791762}"/>
              </a:ext>
            </a:extLst>
          </p:cNvPr>
          <p:cNvSpPr txBox="1"/>
          <p:nvPr/>
        </p:nvSpPr>
        <p:spPr>
          <a:xfrm>
            <a:off x="8321912" y="2069273"/>
            <a:ext cx="369518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Here is where I check if it is letters rather than numbers. If so,  I let them know through the print statement and then I exit the program.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5C4815-8E5E-4F4E-9F4E-40FB5660AE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4172" y="548559"/>
            <a:ext cx="6132283" cy="562033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9" name="Oval 58">
            <a:extLst>
              <a:ext uri="{FF2B5EF4-FFF2-40B4-BE49-F238E27FC236}">
                <a16:creationId xmlns:a16="http://schemas.microsoft.com/office/drawing/2014/main" id="{4EE75858-D91E-2645-948D-9815BA4E74EE}"/>
              </a:ext>
            </a:extLst>
          </p:cNvPr>
          <p:cNvSpPr/>
          <p:nvPr/>
        </p:nvSpPr>
        <p:spPr>
          <a:xfrm>
            <a:off x="3045429" y="648706"/>
            <a:ext cx="185351" cy="150387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652179A4-51F6-8F4A-8E87-1D7AB5B51753}"/>
              </a:ext>
            </a:extLst>
          </p:cNvPr>
          <p:cNvSpPr/>
          <p:nvPr/>
        </p:nvSpPr>
        <p:spPr>
          <a:xfrm>
            <a:off x="3186702" y="2832421"/>
            <a:ext cx="185351" cy="150387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E361C55B-63F2-4A4F-8834-5ADB8D28D3BA}"/>
              </a:ext>
            </a:extLst>
          </p:cNvPr>
          <p:cNvSpPr/>
          <p:nvPr/>
        </p:nvSpPr>
        <p:spPr>
          <a:xfrm>
            <a:off x="3283696" y="1510753"/>
            <a:ext cx="185351" cy="150387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3BD97F95-74ED-5142-83A3-0E0BB645599D}"/>
              </a:ext>
            </a:extLst>
          </p:cNvPr>
          <p:cNvSpPr/>
          <p:nvPr/>
        </p:nvSpPr>
        <p:spPr>
          <a:xfrm>
            <a:off x="3646894" y="2164782"/>
            <a:ext cx="185351" cy="150387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4F61D43B-E58D-0847-83A3-EEE7A1D132B4}"/>
              </a:ext>
            </a:extLst>
          </p:cNvPr>
          <p:cNvSpPr/>
          <p:nvPr/>
        </p:nvSpPr>
        <p:spPr>
          <a:xfrm>
            <a:off x="3816951" y="2356709"/>
            <a:ext cx="185351" cy="150387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0F6DF0B5-00C7-BB43-A18E-15CDDF965C27}"/>
              </a:ext>
            </a:extLst>
          </p:cNvPr>
          <p:cNvSpPr/>
          <p:nvPr/>
        </p:nvSpPr>
        <p:spPr>
          <a:xfrm>
            <a:off x="4391550" y="3208338"/>
            <a:ext cx="185351" cy="150387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2618F3D3-46DF-B04B-9C05-7638B8E60C52}"/>
              </a:ext>
            </a:extLst>
          </p:cNvPr>
          <p:cNvSpPr/>
          <p:nvPr/>
        </p:nvSpPr>
        <p:spPr>
          <a:xfrm>
            <a:off x="5873533" y="3462681"/>
            <a:ext cx="185351" cy="150387"/>
          </a:xfrm>
          <a:prstGeom prst="ellipse">
            <a:avLst/>
          </a:prstGeom>
          <a:solidFill>
            <a:srgbClr val="0070C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66F404C0-4DB4-1143-977F-CDBCF49AF583}"/>
              </a:ext>
            </a:extLst>
          </p:cNvPr>
          <p:cNvSpPr/>
          <p:nvPr/>
        </p:nvSpPr>
        <p:spPr>
          <a:xfrm>
            <a:off x="8034140" y="5974769"/>
            <a:ext cx="185351" cy="150387"/>
          </a:xfrm>
          <a:prstGeom prst="ellipse">
            <a:avLst/>
          </a:prstGeom>
          <a:solidFill>
            <a:srgbClr val="0070C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8F93D7-E8AE-A244-B03E-E78ABCC004E6}"/>
              </a:ext>
            </a:extLst>
          </p:cNvPr>
          <p:cNvSpPr txBox="1"/>
          <p:nvPr/>
        </p:nvSpPr>
        <p:spPr>
          <a:xfrm>
            <a:off x="8305713" y="4746312"/>
            <a:ext cx="3592813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NOTE: I am using 3 levels of nested if statements here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425097F1-2894-704C-A890-BF1186DB6B64}"/>
              </a:ext>
            </a:extLst>
          </p:cNvPr>
          <p:cNvSpPr/>
          <p:nvPr/>
        </p:nvSpPr>
        <p:spPr>
          <a:xfrm>
            <a:off x="1588567" y="2356709"/>
            <a:ext cx="331870" cy="239603"/>
          </a:xfrm>
          <a:prstGeom prst="roundRect">
            <a:avLst/>
          </a:prstGeom>
          <a:solidFill>
            <a:srgbClr val="FFFD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2" name="Rounded Rectangle 71">
            <a:extLst>
              <a:ext uri="{FF2B5EF4-FFF2-40B4-BE49-F238E27FC236}">
                <a16:creationId xmlns:a16="http://schemas.microsoft.com/office/drawing/2014/main" id="{DEFA863E-AF92-934F-835D-66A1ACA58EFC}"/>
              </a:ext>
            </a:extLst>
          </p:cNvPr>
          <p:cNvSpPr/>
          <p:nvPr/>
        </p:nvSpPr>
        <p:spPr>
          <a:xfrm>
            <a:off x="8659773" y="5658718"/>
            <a:ext cx="331870" cy="239603"/>
          </a:xfrm>
          <a:prstGeom prst="roundRect">
            <a:avLst/>
          </a:prstGeom>
          <a:solidFill>
            <a:srgbClr val="FFFD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102AA4ED-9995-254F-9E0A-2CA7B1661F0A}"/>
              </a:ext>
            </a:extLst>
          </p:cNvPr>
          <p:cNvSpPr/>
          <p:nvPr/>
        </p:nvSpPr>
        <p:spPr>
          <a:xfrm>
            <a:off x="8659773" y="5967598"/>
            <a:ext cx="331870" cy="239603"/>
          </a:xfrm>
          <a:prstGeom prst="roundRect">
            <a:avLst/>
          </a:prstGeom>
          <a:solidFill>
            <a:srgbClr val="FFFD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4" name="Rounded Rectangle 73">
            <a:extLst>
              <a:ext uri="{FF2B5EF4-FFF2-40B4-BE49-F238E27FC236}">
                <a16:creationId xmlns:a16="http://schemas.microsoft.com/office/drawing/2014/main" id="{4C049834-B4D4-0444-A65D-3BB89CD35292}"/>
              </a:ext>
            </a:extLst>
          </p:cNvPr>
          <p:cNvSpPr/>
          <p:nvPr/>
        </p:nvSpPr>
        <p:spPr>
          <a:xfrm>
            <a:off x="1588567" y="3451502"/>
            <a:ext cx="331870" cy="239603"/>
          </a:xfrm>
          <a:prstGeom prst="roundRect">
            <a:avLst/>
          </a:prstGeom>
          <a:solidFill>
            <a:srgbClr val="FFFD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5" name="Rounded Rectangle 74">
            <a:extLst>
              <a:ext uri="{FF2B5EF4-FFF2-40B4-BE49-F238E27FC236}">
                <a16:creationId xmlns:a16="http://schemas.microsoft.com/office/drawing/2014/main" id="{234B2C8F-5093-374D-B4A2-51864DCDA02F}"/>
              </a:ext>
            </a:extLst>
          </p:cNvPr>
          <p:cNvSpPr/>
          <p:nvPr/>
        </p:nvSpPr>
        <p:spPr>
          <a:xfrm>
            <a:off x="1588567" y="3919477"/>
            <a:ext cx="331870" cy="239603"/>
          </a:xfrm>
          <a:prstGeom prst="roundRect">
            <a:avLst/>
          </a:prstGeom>
          <a:solidFill>
            <a:srgbClr val="FFFD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7E3DF539-0F0C-6046-8A70-FBB132E2FAC5}"/>
              </a:ext>
            </a:extLst>
          </p:cNvPr>
          <p:cNvSpPr/>
          <p:nvPr/>
        </p:nvSpPr>
        <p:spPr>
          <a:xfrm>
            <a:off x="8659773" y="5349838"/>
            <a:ext cx="331870" cy="239603"/>
          </a:xfrm>
          <a:prstGeom prst="roundRect">
            <a:avLst/>
          </a:prstGeom>
          <a:solidFill>
            <a:srgbClr val="FFFD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39C66CD-988E-2342-8D72-4774E7382FAE}"/>
              </a:ext>
            </a:extLst>
          </p:cNvPr>
          <p:cNvSpPr txBox="1"/>
          <p:nvPr/>
        </p:nvSpPr>
        <p:spPr>
          <a:xfrm>
            <a:off x="9083394" y="5349838"/>
            <a:ext cx="15051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LEVEL 1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30343AB-793C-E44F-9E9C-9F5CEBB8D102}"/>
              </a:ext>
            </a:extLst>
          </p:cNvPr>
          <p:cNvSpPr txBox="1"/>
          <p:nvPr/>
        </p:nvSpPr>
        <p:spPr>
          <a:xfrm>
            <a:off x="9099751" y="5660723"/>
            <a:ext cx="15051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LEVEL 2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51CD502-BF8E-7C44-8602-75FB9F492A75}"/>
              </a:ext>
            </a:extLst>
          </p:cNvPr>
          <p:cNvSpPr txBox="1"/>
          <p:nvPr/>
        </p:nvSpPr>
        <p:spPr>
          <a:xfrm>
            <a:off x="9105742" y="5974769"/>
            <a:ext cx="15051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LEVEL 3</a:t>
            </a:r>
          </a:p>
        </p:txBody>
      </p:sp>
    </p:spTree>
    <p:extLst>
      <p:ext uri="{BB962C8B-B14F-4D97-AF65-F5344CB8AC3E}">
        <p14:creationId xmlns:p14="http://schemas.microsoft.com/office/powerpoint/2010/main" val="1968657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AB09738-79D1-C345-BA5D-FBA568B46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End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1AD2ED-DE44-1B4C-8A6D-62E342A2F4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Keep breathing and code!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E61E42D-F909-E845-B557-40284F785C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0127" y="1228502"/>
            <a:ext cx="1614311" cy="1609725"/>
          </a:xfrm>
          <a:prstGeom prst="rect">
            <a:avLst/>
          </a:prstGeom>
          <a:ln>
            <a:solidFill>
              <a:srgbClr val="0432FF"/>
            </a:solidFill>
          </a:ln>
        </p:spPr>
      </p:pic>
    </p:spTree>
    <p:extLst>
      <p:ext uri="{BB962C8B-B14F-4D97-AF65-F5344CB8AC3E}">
        <p14:creationId xmlns:p14="http://schemas.microsoft.com/office/powerpoint/2010/main" val="654773187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1626</TotalTime>
  <Words>702</Words>
  <Application>Microsoft Macintosh PowerPoint</Application>
  <PresentationFormat>Widescreen</PresentationFormat>
  <Paragraphs>80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.Apple Color Emoji UI</vt:lpstr>
      <vt:lpstr>Calibri Light</vt:lpstr>
      <vt:lpstr>Rockwell</vt:lpstr>
      <vt:lpstr>Wingdings</vt:lpstr>
      <vt:lpstr>Atlas</vt:lpstr>
      <vt:lpstr>Python – If Statements and Flow Controls</vt:lpstr>
      <vt:lpstr>What is an If Statement?</vt:lpstr>
      <vt:lpstr>Example of an If Statement?</vt:lpstr>
      <vt:lpstr>Multiway branching with an If Statement?</vt:lpstr>
      <vt:lpstr>Truth Values and Boolean Tests</vt:lpstr>
      <vt:lpstr>The Guessing Game</vt:lpstr>
      <vt:lpstr>The AARP game</vt:lpstr>
      <vt:lpstr>The AARP game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– If Statements and Flow Controls</dc:title>
  <dc:creator>Claudia Acerra</dc:creator>
  <cp:lastModifiedBy>Claudia Acerra</cp:lastModifiedBy>
  <cp:revision>22</cp:revision>
  <dcterms:created xsi:type="dcterms:W3CDTF">2018-12-24T16:32:01Z</dcterms:created>
  <dcterms:modified xsi:type="dcterms:W3CDTF">2018-12-25T19:38:58Z</dcterms:modified>
</cp:coreProperties>
</file>