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75" r:id="rId4"/>
    <p:sldId id="276" r:id="rId5"/>
    <p:sldId id="277" r:id="rId6"/>
    <p:sldId id="279" r:id="rId7"/>
    <p:sldId id="280" r:id="rId8"/>
    <p:sldId id="281" r:id="rId9"/>
    <p:sldId id="282" r:id="rId10"/>
    <p:sldId id="278" r:id="rId11"/>
    <p:sldId id="283"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C3C2"/>
    <a:srgbClr val="00FB92"/>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2"/>
    <p:restoredTop sz="94674"/>
  </p:normalViewPr>
  <p:slideViewPr>
    <p:cSldViewPr snapToGrid="0" snapToObjects="1">
      <p:cViewPr varScale="1">
        <p:scale>
          <a:sx n="118" d="100"/>
          <a:sy n="118" d="100"/>
        </p:scale>
        <p:origin x="216"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6512CD-C1FE-45C5-9661-E8380917B37C}"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D50C43E2-C0E8-4C68-9480-A9CB23673F1A}">
      <dgm:prSet/>
      <dgm:spPr/>
      <dgm:t>
        <a:bodyPr/>
        <a:lstStyle/>
        <a:p>
          <a:r>
            <a:rPr lang="en-US"/>
            <a:t>They enable us to break out of a section of our code</a:t>
          </a:r>
        </a:p>
      </dgm:t>
    </dgm:pt>
    <dgm:pt modelId="{501749EC-DC17-4D96-9181-7C71D1A30AC1}" type="parTrans" cxnId="{08295A43-36B6-462E-918E-00DBF316C2EE}">
      <dgm:prSet/>
      <dgm:spPr/>
      <dgm:t>
        <a:bodyPr/>
        <a:lstStyle/>
        <a:p>
          <a:endParaRPr lang="en-US"/>
        </a:p>
      </dgm:t>
    </dgm:pt>
    <dgm:pt modelId="{83B4A84B-B472-4262-8D5E-06C78C9E729D}" type="sibTrans" cxnId="{08295A43-36B6-462E-918E-00DBF316C2EE}">
      <dgm:prSet/>
      <dgm:spPr/>
      <dgm:t>
        <a:bodyPr/>
        <a:lstStyle/>
        <a:p>
          <a:endParaRPr lang="en-US"/>
        </a:p>
      </dgm:t>
    </dgm:pt>
    <dgm:pt modelId="{DD88A880-AA23-4774-883B-C97347598717}">
      <dgm:prSet/>
      <dgm:spPr/>
      <dgm:t>
        <a:bodyPr/>
        <a:lstStyle/>
        <a:p>
          <a:r>
            <a:rPr lang="en-US"/>
            <a:t>And then respond to the exception in a way that is useful to our program</a:t>
          </a:r>
        </a:p>
      </dgm:t>
    </dgm:pt>
    <dgm:pt modelId="{73686E03-6E3A-4AC0-826B-81604581C27E}" type="parTrans" cxnId="{76DB5E6B-DDEF-471D-9171-CCB1ECE4647D}">
      <dgm:prSet/>
      <dgm:spPr/>
      <dgm:t>
        <a:bodyPr/>
        <a:lstStyle/>
        <a:p>
          <a:endParaRPr lang="en-US"/>
        </a:p>
      </dgm:t>
    </dgm:pt>
    <dgm:pt modelId="{AEFD99BB-0088-424F-BFF8-DA479DA2878E}" type="sibTrans" cxnId="{76DB5E6B-DDEF-471D-9171-CCB1ECE4647D}">
      <dgm:prSet/>
      <dgm:spPr/>
      <dgm:t>
        <a:bodyPr/>
        <a:lstStyle/>
        <a:p>
          <a:endParaRPr lang="en-US"/>
        </a:p>
      </dgm:t>
    </dgm:pt>
    <dgm:pt modelId="{F2F67428-5912-4F11-A13D-34D1DE7958C7}">
      <dgm:prSet/>
      <dgm:spPr/>
      <dgm:t>
        <a:bodyPr/>
        <a:lstStyle/>
        <a:p>
          <a:r>
            <a:rPr lang="en-US" dirty="0"/>
            <a:t>They allow us to jump to certain sections of our code based on conditions. They can be seen as “go-to” commands</a:t>
          </a:r>
        </a:p>
      </dgm:t>
    </dgm:pt>
    <dgm:pt modelId="{DE44EA25-74AA-40A5-A09D-D985D32DF815}" type="parTrans" cxnId="{FD4FC741-990B-45BA-BF5F-D3D29524B5F2}">
      <dgm:prSet/>
      <dgm:spPr/>
      <dgm:t>
        <a:bodyPr/>
        <a:lstStyle/>
        <a:p>
          <a:endParaRPr lang="en-US"/>
        </a:p>
      </dgm:t>
    </dgm:pt>
    <dgm:pt modelId="{75AF6FD1-FB27-434D-A371-7C6E3F704025}" type="sibTrans" cxnId="{FD4FC741-990B-45BA-BF5F-D3D29524B5F2}">
      <dgm:prSet/>
      <dgm:spPr/>
      <dgm:t>
        <a:bodyPr/>
        <a:lstStyle/>
        <a:p>
          <a:endParaRPr lang="en-US"/>
        </a:p>
      </dgm:t>
    </dgm:pt>
    <dgm:pt modelId="{DFD7A98B-A819-4D01-B059-530CE70C263C}" type="pres">
      <dgm:prSet presAssocID="{1C6512CD-C1FE-45C5-9661-E8380917B37C}" presName="root" presStyleCnt="0">
        <dgm:presLayoutVars>
          <dgm:dir/>
          <dgm:resizeHandles val="exact"/>
        </dgm:presLayoutVars>
      </dgm:prSet>
      <dgm:spPr/>
    </dgm:pt>
    <dgm:pt modelId="{09C61A73-0100-4149-8024-246002CBC9EE}" type="pres">
      <dgm:prSet presAssocID="{D50C43E2-C0E8-4C68-9480-A9CB23673F1A}" presName="compNode" presStyleCnt="0"/>
      <dgm:spPr/>
    </dgm:pt>
    <dgm:pt modelId="{1E22EF69-AB76-4C14-A4B2-FB4A2A0759A4}" type="pres">
      <dgm:prSet presAssocID="{D50C43E2-C0E8-4C68-9480-A9CB23673F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86B147B-8E15-4CEE-90AC-127DAF34E033}" type="pres">
      <dgm:prSet presAssocID="{D50C43E2-C0E8-4C68-9480-A9CB23673F1A}" presName="spaceRect" presStyleCnt="0"/>
      <dgm:spPr/>
    </dgm:pt>
    <dgm:pt modelId="{BCA1FB38-E393-46BF-8CCB-51084AD76764}" type="pres">
      <dgm:prSet presAssocID="{D50C43E2-C0E8-4C68-9480-A9CB23673F1A}" presName="textRect" presStyleLbl="revTx" presStyleIdx="0" presStyleCnt="3">
        <dgm:presLayoutVars>
          <dgm:chMax val="1"/>
          <dgm:chPref val="1"/>
        </dgm:presLayoutVars>
      </dgm:prSet>
      <dgm:spPr/>
    </dgm:pt>
    <dgm:pt modelId="{DECE396E-FB2B-4941-AB46-9123493C6195}" type="pres">
      <dgm:prSet presAssocID="{83B4A84B-B472-4262-8D5E-06C78C9E729D}" presName="sibTrans" presStyleCnt="0"/>
      <dgm:spPr/>
    </dgm:pt>
    <dgm:pt modelId="{29A82A5D-6D3B-4DF8-9860-E3E0D844933F}" type="pres">
      <dgm:prSet presAssocID="{DD88A880-AA23-4774-883B-C97347598717}" presName="compNode" presStyleCnt="0"/>
      <dgm:spPr/>
    </dgm:pt>
    <dgm:pt modelId="{AF4BEF49-A588-4B2C-82DE-DC8D52B5EC3A}" type="pres">
      <dgm:prSet presAssocID="{DD88A880-AA23-4774-883B-C973475987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0F819780-1D21-4942-AC77-0EC4A97471DE}" type="pres">
      <dgm:prSet presAssocID="{DD88A880-AA23-4774-883B-C97347598717}" presName="spaceRect" presStyleCnt="0"/>
      <dgm:spPr/>
    </dgm:pt>
    <dgm:pt modelId="{5E9738E1-2A8D-4A35-B00C-40702B6603F2}" type="pres">
      <dgm:prSet presAssocID="{DD88A880-AA23-4774-883B-C97347598717}" presName="textRect" presStyleLbl="revTx" presStyleIdx="1" presStyleCnt="3">
        <dgm:presLayoutVars>
          <dgm:chMax val="1"/>
          <dgm:chPref val="1"/>
        </dgm:presLayoutVars>
      </dgm:prSet>
      <dgm:spPr/>
    </dgm:pt>
    <dgm:pt modelId="{0CB9B0D8-2FD2-42D5-AF12-58552A6F1B24}" type="pres">
      <dgm:prSet presAssocID="{AEFD99BB-0088-424F-BFF8-DA479DA2878E}" presName="sibTrans" presStyleCnt="0"/>
      <dgm:spPr/>
    </dgm:pt>
    <dgm:pt modelId="{D6C1CAAC-CC28-465C-8B05-D3683F60BF40}" type="pres">
      <dgm:prSet presAssocID="{F2F67428-5912-4F11-A13D-34D1DE7958C7}" presName="compNode" presStyleCnt="0"/>
      <dgm:spPr/>
    </dgm:pt>
    <dgm:pt modelId="{8EEA744D-DA58-4C4C-9295-187898B503F9}" type="pres">
      <dgm:prSet presAssocID="{F2F67428-5912-4F11-A13D-34D1DE7958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29BCDC7-74E6-4EAE-B645-F01903612D2A}" type="pres">
      <dgm:prSet presAssocID="{F2F67428-5912-4F11-A13D-34D1DE7958C7}" presName="spaceRect" presStyleCnt="0"/>
      <dgm:spPr/>
    </dgm:pt>
    <dgm:pt modelId="{6079F2E4-5D3A-4361-AA3B-D27769FF1216}" type="pres">
      <dgm:prSet presAssocID="{F2F67428-5912-4F11-A13D-34D1DE7958C7}" presName="textRect" presStyleLbl="revTx" presStyleIdx="2" presStyleCnt="3">
        <dgm:presLayoutVars>
          <dgm:chMax val="1"/>
          <dgm:chPref val="1"/>
        </dgm:presLayoutVars>
      </dgm:prSet>
      <dgm:spPr/>
    </dgm:pt>
  </dgm:ptLst>
  <dgm:cxnLst>
    <dgm:cxn modelId="{FD4FC741-990B-45BA-BF5F-D3D29524B5F2}" srcId="{1C6512CD-C1FE-45C5-9661-E8380917B37C}" destId="{F2F67428-5912-4F11-A13D-34D1DE7958C7}" srcOrd="2" destOrd="0" parTransId="{DE44EA25-74AA-40A5-A09D-D985D32DF815}" sibTransId="{75AF6FD1-FB27-434D-A371-7C6E3F704025}"/>
    <dgm:cxn modelId="{08295A43-36B6-462E-918E-00DBF316C2EE}" srcId="{1C6512CD-C1FE-45C5-9661-E8380917B37C}" destId="{D50C43E2-C0E8-4C68-9480-A9CB23673F1A}" srcOrd="0" destOrd="0" parTransId="{501749EC-DC17-4D96-9181-7C71D1A30AC1}" sibTransId="{83B4A84B-B472-4262-8D5E-06C78C9E729D}"/>
    <dgm:cxn modelId="{76DB5E6B-DDEF-471D-9171-CCB1ECE4647D}" srcId="{1C6512CD-C1FE-45C5-9661-E8380917B37C}" destId="{DD88A880-AA23-4774-883B-C97347598717}" srcOrd="1" destOrd="0" parTransId="{73686E03-6E3A-4AC0-826B-81604581C27E}" sibTransId="{AEFD99BB-0088-424F-BFF8-DA479DA2878E}"/>
    <dgm:cxn modelId="{EA3ACAC3-32F1-4633-96ED-83681FE56908}" type="presOf" srcId="{F2F67428-5912-4F11-A13D-34D1DE7958C7}" destId="{6079F2E4-5D3A-4361-AA3B-D27769FF1216}" srcOrd="0" destOrd="0" presId="urn:microsoft.com/office/officeart/2018/2/layout/IconLabelList"/>
    <dgm:cxn modelId="{672176DC-A751-4F01-9738-C76543F6A104}" type="presOf" srcId="{D50C43E2-C0E8-4C68-9480-A9CB23673F1A}" destId="{BCA1FB38-E393-46BF-8CCB-51084AD76764}" srcOrd="0" destOrd="0" presId="urn:microsoft.com/office/officeart/2018/2/layout/IconLabelList"/>
    <dgm:cxn modelId="{CA9AA6E3-9721-4AA4-BB72-BB8245BFAFD1}" type="presOf" srcId="{DD88A880-AA23-4774-883B-C97347598717}" destId="{5E9738E1-2A8D-4A35-B00C-40702B6603F2}" srcOrd="0" destOrd="0" presId="urn:microsoft.com/office/officeart/2018/2/layout/IconLabelList"/>
    <dgm:cxn modelId="{5B63C3F3-F697-476F-A9C6-505EAC0D967F}" type="presOf" srcId="{1C6512CD-C1FE-45C5-9661-E8380917B37C}" destId="{DFD7A98B-A819-4D01-B059-530CE70C263C}" srcOrd="0" destOrd="0" presId="urn:microsoft.com/office/officeart/2018/2/layout/IconLabelList"/>
    <dgm:cxn modelId="{75029A40-77B7-4E96-8BFC-CD813DC2159B}" type="presParOf" srcId="{DFD7A98B-A819-4D01-B059-530CE70C263C}" destId="{09C61A73-0100-4149-8024-246002CBC9EE}" srcOrd="0" destOrd="0" presId="urn:microsoft.com/office/officeart/2018/2/layout/IconLabelList"/>
    <dgm:cxn modelId="{7DDEF607-18D9-48CC-91B7-48BBAFA3F697}" type="presParOf" srcId="{09C61A73-0100-4149-8024-246002CBC9EE}" destId="{1E22EF69-AB76-4C14-A4B2-FB4A2A0759A4}" srcOrd="0" destOrd="0" presId="urn:microsoft.com/office/officeart/2018/2/layout/IconLabelList"/>
    <dgm:cxn modelId="{D0729663-6306-46CE-97E5-643DFD6576A5}" type="presParOf" srcId="{09C61A73-0100-4149-8024-246002CBC9EE}" destId="{586B147B-8E15-4CEE-90AC-127DAF34E033}" srcOrd="1" destOrd="0" presId="urn:microsoft.com/office/officeart/2018/2/layout/IconLabelList"/>
    <dgm:cxn modelId="{8A36257B-2FB7-4897-89FF-D75018535332}" type="presParOf" srcId="{09C61A73-0100-4149-8024-246002CBC9EE}" destId="{BCA1FB38-E393-46BF-8CCB-51084AD76764}" srcOrd="2" destOrd="0" presId="urn:microsoft.com/office/officeart/2018/2/layout/IconLabelList"/>
    <dgm:cxn modelId="{C0569BBE-3469-4869-8EC5-C77E4CEBAF42}" type="presParOf" srcId="{DFD7A98B-A819-4D01-B059-530CE70C263C}" destId="{DECE396E-FB2B-4941-AB46-9123493C6195}" srcOrd="1" destOrd="0" presId="urn:microsoft.com/office/officeart/2018/2/layout/IconLabelList"/>
    <dgm:cxn modelId="{9539AECA-BE0D-42DA-9B91-582F39CAFEDD}" type="presParOf" srcId="{DFD7A98B-A819-4D01-B059-530CE70C263C}" destId="{29A82A5D-6D3B-4DF8-9860-E3E0D844933F}" srcOrd="2" destOrd="0" presId="urn:microsoft.com/office/officeart/2018/2/layout/IconLabelList"/>
    <dgm:cxn modelId="{F28117B9-4C52-4DD5-ACE7-59F8A08DFFDF}" type="presParOf" srcId="{29A82A5D-6D3B-4DF8-9860-E3E0D844933F}" destId="{AF4BEF49-A588-4B2C-82DE-DC8D52B5EC3A}" srcOrd="0" destOrd="0" presId="urn:microsoft.com/office/officeart/2018/2/layout/IconLabelList"/>
    <dgm:cxn modelId="{DC34D888-B2BB-486A-BC75-4A61AEB08D48}" type="presParOf" srcId="{29A82A5D-6D3B-4DF8-9860-E3E0D844933F}" destId="{0F819780-1D21-4942-AC77-0EC4A97471DE}" srcOrd="1" destOrd="0" presId="urn:microsoft.com/office/officeart/2018/2/layout/IconLabelList"/>
    <dgm:cxn modelId="{21813750-179F-4721-B868-79DEB54528D9}" type="presParOf" srcId="{29A82A5D-6D3B-4DF8-9860-E3E0D844933F}" destId="{5E9738E1-2A8D-4A35-B00C-40702B6603F2}" srcOrd="2" destOrd="0" presId="urn:microsoft.com/office/officeart/2018/2/layout/IconLabelList"/>
    <dgm:cxn modelId="{B4391CB0-1986-440D-9849-C49038B7AD2E}" type="presParOf" srcId="{DFD7A98B-A819-4D01-B059-530CE70C263C}" destId="{0CB9B0D8-2FD2-42D5-AF12-58552A6F1B24}" srcOrd="3" destOrd="0" presId="urn:microsoft.com/office/officeart/2018/2/layout/IconLabelList"/>
    <dgm:cxn modelId="{65564BD0-A270-45F0-AE50-C482E77CA780}" type="presParOf" srcId="{DFD7A98B-A819-4D01-B059-530CE70C263C}" destId="{D6C1CAAC-CC28-465C-8B05-D3683F60BF40}" srcOrd="4" destOrd="0" presId="urn:microsoft.com/office/officeart/2018/2/layout/IconLabelList"/>
    <dgm:cxn modelId="{321AE6F6-342D-4D4D-8E5B-E98E907D0B4E}" type="presParOf" srcId="{D6C1CAAC-CC28-465C-8B05-D3683F60BF40}" destId="{8EEA744D-DA58-4C4C-9295-187898B503F9}" srcOrd="0" destOrd="0" presId="urn:microsoft.com/office/officeart/2018/2/layout/IconLabelList"/>
    <dgm:cxn modelId="{FDE1380F-B118-4D0A-9787-9E3CD453F978}" type="presParOf" srcId="{D6C1CAAC-CC28-465C-8B05-D3683F60BF40}" destId="{E29BCDC7-74E6-4EAE-B645-F01903612D2A}" srcOrd="1" destOrd="0" presId="urn:microsoft.com/office/officeart/2018/2/layout/IconLabelList"/>
    <dgm:cxn modelId="{3061B7EC-4C12-4328-8C80-B55EDE738D04}" type="presParOf" srcId="{D6C1CAAC-CC28-465C-8B05-D3683F60BF40}" destId="{6079F2E4-5D3A-4361-AA3B-D27769FF12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65352C-121B-46C2-813D-69795E55C0A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CB04CDFE-6CA4-42C3-9A30-D84B0BB24401}">
      <dgm:prSet/>
      <dgm:spPr/>
      <dgm:t>
        <a:bodyPr/>
        <a:lstStyle/>
        <a:p>
          <a:r>
            <a:rPr lang="en-US"/>
            <a:t>Error Handling - to catch and respond to errors that arise in code</a:t>
          </a:r>
        </a:p>
      </dgm:t>
    </dgm:pt>
    <dgm:pt modelId="{C4875E19-88F1-4312-A37C-4751276C37AF}" type="parTrans" cxnId="{10759C93-2B7E-45FF-8A35-C2D441F081A6}">
      <dgm:prSet/>
      <dgm:spPr/>
      <dgm:t>
        <a:bodyPr/>
        <a:lstStyle/>
        <a:p>
          <a:endParaRPr lang="en-US"/>
        </a:p>
      </dgm:t>
    </dgm:pt>
    <dgm:pt modelId="{5175CF95-E66E-45A8-A5D2-1B6D50019E73}" type="sibTrans" cxnId="{10759C93-2B7E-45FF-8A35-C2D441F081A6}">
      <dgm:prSet/>
      <dgm:spPr/>
      <dgm:t>
        <a:bodyPr/>
        <a:lstStyle/>
        <a:p>
          <a:endParaRPr lang="en-US"/>
        </a:p>
      </dgm:t>
    </dgm:pt>
    <dgm:pt modelId="{B42B982B-00BE-4576-AC70-4239A62D7636}">
      <dgm:prSet/>
      <dgm:spPr/>
      <dgm:t>
        <a:bodyPr/>
        <a:lstStyle/>
        <a:p>
          <a:r>
            <a:rPr lang="en-US"/>
            <a:t>Even Notification – This is to signal a valid condition</a:t>
          </a:r>
        </a:p>
      </dgm:t>
    </dgm:pt>
    <dgm:pt modelId="{525232EE-3151-4F9F-8F42-C9DAD0A30D42}" type="parTrans" cxnId="{476AD3E0-68E0-44EC-BDD6-A1A25D63CC57}">
      <dgm:prSet/>
      <dgm:spPr/>
      <dgm:t>
        <a:bodyPr/>
        <a:lstStyle/>
        <a:p>
          <a:endParaRPr lang="en-US"/>
        </a:p>
      </dgm:t>
    </dgm:pt>
    <dgm:pt modelId="{2DB4E58E-87E7-4E25-B69E-486F7F8ADB46}" type="sibTrans" cxnId="{476AD3E0-68E0-44EC-BDD6-A1A25D63CC57}">
      <dgm:prSet/>
      <dgm:spPr/>
      <dgm:t>
        <a:bodyPr/>
        <a:lstStyle/>
        <a:p>
          <a:endParaRPr lang="en-US"/>
        </a:p>
      </dgm:t>
    </dgm:pt>
    <dgm:pt modelId="{1591AA89-A5D7-4E21-87B0-9FC5A32176C0}">
      <dgm:prSet/>
      <dgm:spPr/>
      <dgm:t>
        <a:bodyPr/>
        <a:lstStyle/>
        <a:p>
          <a:r>
            <a:rPr lang="en-US"/>
            <a:t>Termination Actions – This ensures that specific operations will be performed  if an exception occurs or not</a:t>
          </a:r>
        </a:p>
      </dgm:t>
    </dgm:pt>
    <dgm:pt modelId="{6D612399-8CF0-48B8-B97A-444A35076559}" type="parTrans" cxnId="{AC69A0CA-3934-4BA9-85AD-482DD98CF6AE}">
      <dgm:prSet/>
      <dgm:spPr/>
      <dgm:t>
        <a:bodyPr/>
        <a:lstStyle/>
        <a:p>
          <a:endParaRPr lang="en-US"/>
        </a:p>
      </dgm:t>
    </dgm:pt>
    <dgm:pt modelId="{9253AB62-48C4-4604-82B3-F45A04E982D9}" type="sibTrans" cxnId="{AC69A0CA-3934-4BA9-85AD-482DD98CF6AE}">
      <dgm:prSet/>
      <dgm:spPr/>
      <dgm:t>
        <a:bodyPr/>
        <a:lstStyle/>
        <a:p>
          <a:endParaRPr lang="en-US"/>
        </a:p>
      </dgm:t>
    </dgm:pt>
    <dgm:pt modelId="{6AC35A91-A23A-426B-9F2F-280828925FA6}">
      <dgm:prSet/>
      <dgm:spPr/>
      <dgm:t>
        <a:bodyPr/>
        <a:lstStyle/>
        <a:p>
          <a:r>
            <a:rPr lang="en-US"/>
            <a:t>Control Flows – Exceptions can be used to control the flow of our programs (i.e. to break out of multiple loops)</a:t>
          </a:r>
        </a:p>
      </dgm:t>
    </dgm:pt>
    <dgm:pt modelId="{0998EBFE-5C7C-471D-9BA6-B3BC99EFD6FA}" type="parTrans" cxnId="{48376FE2-2890-4440-B385-41E605C40BF2}">
      <dgm:prSet/>
      <dgm:spPr/>
      <dgm:t>
        <a:bodyPr/>
        <a:lstStyle/>
        <a:p>
          <a:endParaRPr lang="en-US"/>
        </a:p>
      </dgm:t>
    </dgm:pt>
    <dgm:pt modelId="{71C8E802-74A7-4BBC-8415-4210796CE847}" type="sibTrans" cxnId="{48376FE2-2890-4440-B385-41E605C40BF2}">
      <dgm:prSet/>
      <dgm:spPr/>
      <dgm:t>
        <a:bodyPr/>
        <a:lstStyle/>
        <a:p>
          <a:endParaRPr lang="en-US"/>
        </a:p>
      </dgm:t>
    </dgm:pt>
    <dgm:pt modelId="{11B31510-01AE-4664-BDF2-DE7B60F41D77}">
      <dgm:prSet/>
      <dgm:spPr/>
      <dgm:t>
        <a:bodyPr/>
        <a:lstStyle/>
        <a:p>
          <a:r>
            <a:rPr lang="en-US"/>
            <a:t>Special-case Handling – This is for a condition that rarely occurs</a:t>
          </a:r>
        </a:p>
      </dgm:t>
    </dgm:pt>
    <dgm:pt modelId="{A0E6D88D-8F5E-4C69-8BC6-D5D60281EA8B}" type="parTrans" cxnId="{8F5AD9BD-760A-4230-A46D-07713C5A6323}">
      <dgm:prSet/>
      <dgm:spPr/>
      <dgm:t>
        <a:bodyPr/>
        <a:lstStyle/>
        <a:p>
          <a:endParaRPr lang="en-US"/>
        </a:p>
      </dgm:t>
    </dgm:pt>
    <dgm:pt modelId="{627C0013-5C81-4981-AB40-DEA246473C62}" type="sibTrans" cxnId="{8F5AD9BD-760A-4230-A46D-07713C5A6323}">
      <dgm:prSet/>
      <dgm:spPr/>
      <dgm:t>
        <a:bodyPr/>
        <a:lstStyle/>
        <a:p>
          <a:endParaRPr lang="en-US"/>
        </a:p>
      </dgm:t>
    </dgm:pt>
    <dgm:pt modelId="{362B7DB5-2CB6-438A-A769-3594B4C60C0D}" type="pres">
      <dgm:prSet presAssocID="{5665352C-121B-46C2-813D-69795E55C0A8}" presName="root" presStyleCnt="0">
        <dgm:presLayoutVars>
          <dgm:dir/>
          <dgm:resizeHandles val="exact"/>
        </dgm:presLayoutVars>
      </dgm:prSet>
      <dgm:spPr/>
    </dgm:pt>
    <dgm:pt modelId="{A8B07A5C-4730-47BD-8CE8-33D96A504907}" type="pres">
      <dgm:prSet presAssocID="{CB04CDFE-6CA4-42C3-9A30-D84B0BB24401}" presName="compNode" presStyleCnt="0"/>
      <dgm:spPr/>
    </dgm:pt>
    <dgm:pt modelId="{4F2DFBA5-56FD-48D8-9078-91825B393AE6}" type="pres">
      <dgm:prSet presAssocID="{CB04CDFE-6CA4-42C3-9A30-D84B0BB24401}" presName="bgRect" presStyleLbl="bgShp" presStyleIdx="0" presStyleCnt="5"/>
      <dgm:spPr/>
    </dgm:pt>
    <dgm:pt modelId="{D36AA9BB-70AC-4632-9D44-29329307655B}" type="pres">
      <dgm:prSet presAssocID="{CB04CDFE-6CA4-42C3-9A30-D84B0BB2440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0F0010C0-5DE5-4A55-AD19-62FDB4FC85D1}" type="pres">
      <dgm:prSet presAssocID="{CB04CDFE-6CA4-42C3-9A30-D84B0BB24401}" presName="spaceRect" presStyleCnt="0"/>
      <dgm:spPr/>
    </dgm:pt>
    <dgm:pt modelId="{A818F13B-8E50-4075-9E4B-E8F5C67C8201}" type="pres">
      <dgm:prSet presAssocID="{CB04CDFE-6CA4-42C3-9A30-D84B0BB24401}" presName="parTx" presStyleLbl="revTx" presStyleIdx="0" presStyleCnt="5">
        <dgm:presLayoutVars>
          <dgm:chMax val="0"/>
          <dgm:chPref val="0"/>
        </dgm:presLayoutVars>
      </dgm:prSet>
      <dgm:spPr/>
    </dgm:pt>
    <dgm:pt modelId="{E5BA5617-BCCC-49E9-B239-31B038670BE1}" type="pres">
      <dgm:prSet presAssocID="{5175CF95-E66E-45A8-A5D2-1B6D50019E73}" presName="sibTrans" presStyleCnt="0"/>
      <dgm:spPr/>
    </dgm:pt>
    <dgm:pt modelId="{CBB5C351-BBD1-426B-ADA1-00C6DE5D9061}" type="pres">
      <dgm:prSet presAssocID="{B42B982B-00BE-4576-AC70-4239A62D7636}" presName="compNode" presStyleCnt="0"/>
      <dgm:spPr/>
    </dgm:pt>
    <dgm:pt modelId="{29218248-D83A-4AD0-BE97-13E7DECCBAC2}" type="pres">
      <dgm:prSet presAssocID="{B42B982B-00BE-4576-AC70-4239A62D7636}" presName="bgRect" presStyleLbl="bgShp" presStyleIdx="1" presStyleCnt="5"/>
      <dgm:spPr/>
    </dgm:pt>
    <dgm:pt modelId="{5CE9053E-54DC-45D5-A117-A8963544CF3C}" type="pres">
      <dgm:prSet presAssocID="{B42B982B-00BE-4576-AC70-4239A62D76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D20983FE-267B-412E-8D2D-E8C78E8E35E4}" type="pres">
      <dgm:prSet presAssocID="{B42B982B-00BE-4576-AC70-4239A62D7636}" presName="spaceRect" presStyleCnt="0"/>
      <dgm:spPr/>
    </dgm:pt>
    <dgm:pt modelId="{71B51CFC-01F9-4AA0-A065-985C630E100F}" type="pres">
      <dgm:prSet presAssocID="{B42B982B-00BE-4576-AC70-4239A62D7636}" presName="parTx" presStyleLbl="revTx" presStyleIdx="1" presStyleCnt="5">
        <dgm:presLayoutVars>
          <dgm:chMax val="0"/>
          <dgm:chPref val="0"/>
        </dgm:presLayoutVars>
      </dgm:prSet>
      <dgm:spPr/>
    </dgm:pt>
    <dgm:pt modelId="{9340145E-3B1E-4524-BEA1-8898C2E43331}" type="pres">
      <dgm:prSet presAssocID="{2DB4E58E-87E7-4E25-B69E-486F7F8ADB46}" presName="sibTrans" presStyleCnt="0"/>
      <dgm:spPr/>
    </dgm:pt>
    <dgm:pt modelId="{ADAA4625-44A1-4BBB-996D-55B6705C19AD}" type="pres">
      <dgm:prSet presAssocID="{1591AA89-A5D7-4E21-87B0-9FC5A32176C0}" presName="compNode" presStyleCnt="0"/>
      <dgm:spPr/>
    </dgm:pt>
    <dgm:pt modelId="{F088B2E8-8158-49E5-9B09-74B6D40FEB08}" type="pres">
      <dgm:prSet presAssocID="{1591AA89-A5D7-4E21-87B0-9FC5A32176C0}" presName="bgRect" presStyleLbl="bgShp" presStyleIdx="2" presStyleCnt="5"/>
      <dgm:spPr/>
    </dgm:pt>
    <dgm:pt modelId="{EA6C6C80-50C1-4EC6-B928-C7B65D4D6703}" type="pres">
      <dgm:prSet presAssocID="{1591AA89-A5D7-4E21-87B0-9FC5A32176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o-Hazard"/>
        </a:ext>
      </dgm:extLst>
    </dgm:pt>
    <dgm:pt modelId="{B30A860D-2985-4C09-B051-9B15EFBD126F}" type="pres">
      <dgm:prSet presAssocID="{1591AA89-A5D7-4E21-87B0-9FC5A32176C0}" presName="spaceRect" presStyleCnt="0"/>
      <dgm:spPr/>
    </dgm:pt>
    <dgm:pt modelId="{83722B6D-DE3E-4D5D-B3E7-97A2ED093CF4}" type="pres">
      <dgm:prSet presAssocID="{1591AA89-A5D7-4E21-87B0-9FC5A32176C0}" presName="parTx" presStyleLbl="revTx" presStyleIdx="2" presStyleCnt="5">
        <dgm:presLayoutVars>
          <dgm:chMax val="0"/>
          <dgm:chPref val="0"/>
        </dgm:presLayoutVars>
      </dgm:prSet>
      <dgm:spPr/>
    </dgm:pt>
    <dgm:pt modelId="{E38C4DFE-74E4-465E-80EB-066562477678}" type="pres">
      <dgm:prSet presAssocID="{9253AB62-48C4-4604-82B3-F45A04E982D9}" presName="sibTrans" presStyleCnt="0"/>
      <dgm:spPr/>
    </dgm:pt>
    <dgm:pt modelId="{A92B28DC-2273-466C-BFFD-8B99066B8339}" type="pres">
      <dgm:prSet presAssocID="{6AC35A91-A23A-426B-9F2F-280828925FA6}" presName="compNode" presStyleCnt="0"/>
      <dgm:spPr/>
    </dgm:pt>
    <dgm:pt modelId="{0F3A3EAD-E1B4-43BF-85C2-491E315D0B1C}" type="pres">
      <dgm:prSet presAssocID="{6AC35A91-A23A-426B-9F2F-280828925FA6}" presName="bgRect" presStyleLbl="bgShp" presStyleIdx="3" presStyleCnt="5"/>
      <dgm:spPr/>
    </dgm:pt>
    <dgm:pt modelId="{BF6B4633-0644-4F54-B806-30DB5833D3B2}" type="pres">
      <dgm:prSet presAssocID="{6AC35A91-A23A-426B-9F2F-280828925FA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E092907E-3C02-4739-A00B-3DF1593316C7}" type="pres">
      <dgm:prSet presAssocID="{6AC35A91-A23A-426B-9F2F-280828925FA6}" presName="spaceRect" presStyleCnt="0"/>
      <dgm:spPr/>
    </dgm:pt>
    <dgm:pt modelId="{3F4D5323-C5D4-4C56-B31E-6B8EE21A61FC}" type="pres">
      <dgm:prSet presAssocID="{6AC35A91-A23A-426B-9F2F-280828925FA6}" presName="parTx" presStyleLbl="revTx" presStyleIdx="3" presStyleCnt="5">
        <dgm:presLayoutVars>
          <dgm:chMax val="0"/>
          <dgm:chPref val="0"/>
        </dgm:presLayoutVars>
      </dgm:prSet>
      <dgm:spPr/>
    </dgm:pt>
    <dgm:pt modelId="{A008EBCE-ADCE-41FE-B9FC-3ACB38F58635}" type="pres">
      <dgm:prSet presAssocID="{71C8E802-74A7-4BBC-8415-4210796CE847}" presName="sibTrans" presStyleCnt="0"/>
      <dgm:spPr/>
    </dgm:pt>
    <dgm:pt modelId="{F41AABA4-A76E-422D-84CF-322FB0C48E79}" type="pres">
      <dgm:prSet presAssocID="{11B31510-01AE-4664-BDF2-DE7B60F41D77}" presName="compNode" presStyleCnt="0"/>
      <dgm:spPr/>
    </dgm:pt>
    <dgm:pt modelId="{468A7344-357A-4F79-8099-1E6A1B8231C1}" type="pres">
      <dgm:prSet presAssocID="{11B31510-01AE-4664-BDF2-DE7B60F41D77}" presName="bgRect" presStyleLbl="bgShp" presStyleIdx="4" presStyleCnt="5"/>
      <dgm:spPr/>
    </dgm:pt>
    <dgm:pt modelId="{37AD4105-D494-49DB-B715-1A58E7A6DDC3}" type="pres">
      <dgm:prSet presAssocID="{11B31510-01AE-4664-BDF2-DE7B60F41D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in wheelchair"/>
        </a:ext>
      </dgm:extLst>
    </dgm:pt>
    <dgm:pt modelId="{4626E039-BE2C-4F06-A82F-9EF6C60234B9}" type="pres">
      <dgm:prSet presAssocID="{11B31510-01AE-4664-BDF2-DE7B60F41D77}" presName="spaceRect" presStyleCnt="0"/>
      <dgm:spPr/>
    </dgm:pt>
    <dgm:pt modelId="{08A49AAC-2D69-4764-950F-D8FB7FFEFA3C}" type="pres">
      <dgm:prSet presAssocID="{11B31510-01AE-4664-BDF2-DE7B60F41D77}" presName="parTx" presStyleLbl="revTx" presStyleIdx="4" presStyleCnt="5">
        <dgm:presLayoutVars>
          <dgm:chMax val="0"/>
          <dgm:chPref val="0"/>
        </dgm:presLayoutVars>
      </dgm:prSet>
      <dgm:spPr/>
    </dgm:pt>
  </dgm:ptLst>
  <dgm:cxnLst>
    <dgm:cxn modelId="{AD6D051A-CE6D-4820-860A-7A6A92DE7F32}" type="presOf" srcId="{B42B982B-00BE-4576-AC70-4239A62D7636}" destId="{71B51CFC-01F9-4AA0-A065-985C630E100F}" srcOrd="0" destOrd="0" presId="urn:microsoft.com/office/officeart/2018/2/layout/IconVerticalSolidList"/>
    <dgm:cxn modelId="{267F1A22-CE2B-4FC3-BD55-B040516BC12D}" type="presOf" srcId="{5665352C-121B-46C2-813D-69795E55C0A8}" destId="{362B7DB5-2CB6-438A-A769-3594B4C60C0D}" srcOrd="0" destOrd="0" presId="urn:microsoft.com/office/officeart/2018/2/layout/IconVerticalSolidList"/>
    <dgm:cxn modelId="{A738733B-54B8-4995-A959-741F29549A42}" type="presOf" srcId="{6AC35A91-A23A-426B-9F2F-280828925FA6}" destId="{3F4D5323-C5D4-4C56-B31E-6B8EE21A61FC}" srcOrd="0" destOrd="0" presId="urn:microsoft.com/office/officeart/2018/2/layout/IconVerticalSolidList"/>
    <dgm:cxn modelId="{10DD7D42-7369-48FE-94E5-5ABF53081AAC}" type="presOf" srcId="{1591AA89-A5D7-4E21-87B0-9FC5A32176C0}" destId="{83722B6D-DE3E-4D5D-B3E7-97A2ED093CF4}" srcOrd="0" destOrd="0" presId="urn:microsoft.com/office/officeart/2018/2/layout/IconVerticalSolidList"/>
    <dgm:cxn modelId="{10EFCC47-CD87-400B-B2FF-791C2C73EFA6}" type="presOf" srcId="{CB04CDFE-6CA4-42C3-9A30-D84B0BB24401}" destId="{A818F13B-8E50-4075-9E4B-E8F5C67C8201}" srcOrd="0" destOrd="0" presId="urn:microsoft.com/office/officeart/2018/2/layout/IconVerticalSolidList"/>
    <dgm:cxn modelId="{10759C93-2B7E-45FF-8A35-C2D441F081A6}" srcId="{5665352C-121B-46C2-813D-69795E55C0A8}" destId="{CB04CDFE-6CA4-42C3-9A30-D84B0BB24401}" srcOrd="0" destOrd="0" parTransId="{C4875E19-88F1-4312-A37C-4751276C37AF}" sibTransId="{5175CF95-E66E-45A8-A5D2-1B6D50019E73}"/>
    <dgm:cxn modelId="{479CEFB6-5FE2-402E-B965-E4BFAF07E4F7}" type="presOf" srcId="{11B31510-01AE-4664-BDF2-DE7B60F41D77}" destId="{08A49AAC-2D69-4764-950F-D8FB7FFEFA3C}" srcOrd="0" destOrd="0" presId="urn:microsoft.com/office/officeart/2018/2/layout/IconVerticalSolidList"/>
    <dgm:cxn modelId="{8F5AD9BD-760A-4230-A46D-07713C5A6323}" srcId="{5665352C-121B-46C2-813D-69795E55C0A8}" destId="{11B31510-01AE-4664-BDF2-DE7B60F41D77}" srcOrd="4" destOrd="0" parTransId="{A0E6D88D-8F5E-4C69-8BC6-D5D60281EA8B}" sibTransId="{627C0013-5C81-4981-AB40-DEA246473C62}"/>
    <dgm:cxn modelId="{AC69A0CA-3934-4BA9-85AD-482DD98CF6AE}" srcId="{5665352C-121B-46C2-813D-69795E55C0A8}" destId="{1591AA89-A5D7-4E21-87B0-9FC5A32176C0}" srcOrd="2" destOrd="0" parTransId="{6D612399-8CF0-48B8-B97A-444A35076559}" sibTransId="{9253AB62-48C4-4604-82B3-F45A04E982D9}"/>
    <dgm:cxn modelId="{476AD3E0-68E0-44EC-BDD6-A1A25D63CC57}" srcId="{5665352C-121B-46C2-813D-69795E55C0A8}" destId="{B42B982B-00BE-4576-AC70-4239A62D7636}" srcOrd="1" destOrd="0" parTransId="{525232EE-3151-4F9F-8F42-C9DAD0A30D42}" sibTransId="{2DB4E58E-87E7-4E25-B69E-486F7F8ADB46}"/>
    <dgm:cxn modelId="{48376FE2-2890-4440-B385-41E605C40BF2}" srcId="{5665352C-121B-46C2-813D-69795E55C0A8}" destId="{6AC35A91-A23A-426B-9F2F-280828925FA6}" srcOrd="3" destOrd="0" parTransId="{0998EBFE-5C7C-471D-9BA6-B3BC99EFD6FA}" sibTransId="{71C8E802-74A7-4BBC-8415-4210796CE847}"/>
    <dgm:cxn modelId="{8290B40C-5D9C-49D1-9710-24716A891D77}" type="presParOf" srcId="{362B7DB5-2CB6-438A-A769-3594B4C60C0D}" destId="{A8B07A5C-4730-47BD-8CE8-33D96A504907}" srcOrd="0" destOrd="0" presId="urn:microsoft.com/office/officeart/2018/2/layout/IconVerticalSolidList"/>
    <dgm:cxn modelId="{BB89682C-59C5-4C5F-96DC-A42A9C6069F5}" type="presParOf" srcId="{A8B07A5C-4730-47BD-8CE8-33D96A504907}" destId="{4F2DFBA5-56FD-48D8-9078-91825B393AE6}" srcOrd="0" destOrd="0" presId="urn:microsoft.com/office/officeart/2018/2/layout/IconVerticalSolidList"/>
    <dgm:cxn modelId="{41523528-46C3-4662-87F5-3A065B33F886}" type="presParOf" srcId="{A8B07A5C-4730-47BD-8CE8-33D96A504907}" destId="{D36AA9BB-70AC-4632-9D44-29329307655B}" srcOrd="1" destOrd="0" presId="urn:microsoft.com/office/officeart/2018/2/layout/IconVerticalSolidList"/>
    <dgm:cxn modelId="{D485416F-7863-49DD-AB0E-9EB45C91C071}" type="presParOf" srcId="{A8B07A5C-4730-47BD-8CE8-33D96A504907}" destId="{0F0010C0-5DE5-4A55-AD19-62FDB4FC85D1}" srcOrd="2" destOrd="0" presId="urn:microsoft.com/office/officeart/2018/2/layout/IconVerticalSolidList"/>
    <dgm:cxn modelId="{26FDF5DB-B417-4269-ABDA-A953254599A9}" type="presParOf" srcId="{A8B07A5C-4730-47BD-8CE8-33D96A504907}" destId="{A818F13B-8E50-4075-9E4B-E8F5C67C8201}" srcOrd="3" destOrd="0" presId="urn:microsoft.com/office/officeart/2018/2/layout/IconVerticalSolidList"/>
    <dgm:cxn modelId="{6CCAE6FF-951D-4D7B-8643-2C49E4F9B798}" type="presParOf" srcId="{362B7DB5-2CB6-438A-A769-3594B4C60C0D}" destId="{E5BA5617-BCCC-49E9-B239-31B038670BE1}" srcOrd="1" destOrd="0" presId="urn:microsoft.com/office/officeart/2018/2/layout/IconVerticalSolidList"/>
    <dgm:cxn modelId="{71D01E9F-2497-4BBA-AC0D-6AA183888F29}" type="presParOf" srcId="{362B7DB5-2CB6-438A-A769-3594B4C60C0D}" destId="{CBB5C351-BBD1-426B-ADA1-00C6DE5D9061}" srcOrd="2" destOrd="0" presId="urn:microsoft.com/office/officeart/2018/2/layout/IconVerticalSolidList"/>
    <dgm:cxn modelId="{0EF29F04-2F01-492E-B00A-D8D2EBD99F22}" type="presParOf" srcId="{CBB5C351-BBD1-426B-ADA1-00C6DE5D9061}" destId="{29218248-D83A-4AD0-BE97-13E7DECCBAC2}" srcOrd="0" destOrd="0" presId="urn:microsoft.com/office/officeart/2018/2/layout/IconVerticalSolidList"/>
    <dgm:cxn modelId="{49CC01E3-D3E3-4587-9DA6-A9E95C21A8F7}" type="presParOf" srcId="{CBB5C351-BBD1-426B-ADA1-00C6DE5D9061}" destId="{5CE9053E-54DC-45D5-A117-A8963544CF3C}" srcOrd="1" destOrd="0" presId="urn:microsoft.com/office/officeart/2018/2/layout/IconVerticalSolidList"/>
    <dgm:cxn modelId="{30FFADD9-205B-4DFB-9401-297892E79A50}" type="presParOf" srcId="{CBB5C351-BBD1-426B-ADA1-00C6DE5D9061}" destId="{D20983FE-267B-412E-8D2D-E8C78E8E35E4}" srcOrd="2" destOrd="0" presId="urn:microsoft.com/office/officeart/2018/2/layout/IconVerticalSolidList"/>
    <dgm:cxn modelId="{47741B1A-8AF4-4519-B811-63188801B3AA}" type="presParOf" srcId="{CBB5C351-BBD1-426B-ADA1-00C6DE5D9061}" destId="{71B51CFC-01F9-4AA0-A065-985C630E100F}" srcOrd="3" destOrd="0" presId="urn:microsoft.com/office/officeart/2018/2/layout/IconVerticalSolidList"/>
    <dgm:cxn modelId="{74A9C2D9-71B4-4F8A-ABF1-6C3AA812223E}" type="presParOf" srcId="{362B7DB5-2CB6-438A-A769-3594B4C60C0D}" destId="{9340145E-3B1E-4524-BEA1-8898C2E43331}" srcOrd="3" destOrd="0" presId="urn:microsoft.com/office/officeart/2018/2/layout/IconVerticalSolidList"/>
    <dgm:cxn modelId="{CFC59E65-FE2A-498A-A7B1-4EFE23B3C642}" type="presParOf" srcId="{362B7DB5-2CB6-438A-A769-3594B4C60C0D}" destId="{ADAA4625-44A1-4BBB-996D-55B6705C19AD}" srcOrd="4" destOrd="0" presId="urn:microsoft.com/office/officeart/2018/2/layout/IconVerticalSolidList"/>
    <dgm:cxn modelId="{E42EFFD7-4136-42BB-AE3B-03912968D23E}" type="presParOf" srcId="{ADAA4625-44A1-4BBB-996D-55B6705C19AD}" destId="{F088B2E8-8158-49E5-9B09-74B6D40FEB08}" srcOrd="0" destOrd="0" presId="urn:microsoft.com/office/officeart/2018/2/layout/IconVerticalSolidList"/>
    <dgm:cxn modelId="{258071B6-7926-4177-A45D-5A8E4F7A9C2B}" type="presParOf" srcId="{ADAA4625-44A1-4BBB-996D-55B6705C19AD}" destId="{EA6C6C80-50C1-4EC6-B928-C7B65D4D6703}" srcOrd="1" destOrd="0" presId="urn:microsoft.com/office/officeart/2018/2/layout/IconVerticalSolidList"/>
    <dgm:cxn modelId="{242A9300-D48A-4CCF-9A70-A32E589DAD7A}" type="presParOf" srcId="{ADAA4625-44A1-4BBB-996D-55B6705C19AD}" destId="{B30A860D-2985-4C09-B051-9B15EFBD126F}" srcOrd="2" destOrd="0" presId="urn:microsoft.com/office/officeart/2018/2/layout/IconVerticalSolidList"/>
    <dgm:cxn modelId="{E0646510-D09F-4E22-84A5-E2EA28345FFC}" type="presParOf" srcId="{ADAA4625-44A1-4BBB-996D-55B6705C19AD}" destId="{83722B6D-DE3E-4D5D-B3E7-97A2ED093CF4}" srcOrd="3" destOrd="0" presId="urn:microsoft.com/office/officeart/2018/2/layout/IconVerticalSolidList"/>
    <dgm:cxn modelId="{2DB037D9-2969-4AA7-99C3-15E198100791}" type="presParOf" srcId="{362B7DB5-2CB6-438A-A769-3594B4C60C0D}" destId="{E38C4DFE-74E4-465E-80EB-066562477678}" srcOrd="5" destOrd="0" presId="urn:microsoft.com/office/officeart/2018/2/layout/IconVerticalSolidList"/>
    <dgm:cxn modelId="{A4DE36A8-8387-4DDF-B61D-B51F7982E842}" type="presParOf" srcId="{362B7DB5-2CB6-438A-A769-3594B4C60C0D}" destId="{A92B28DC-2273-466C-BFFD-8B99066B8339}" srcOrd="6" destOrd="0" presId="urn:microsoft.com/office/officeart/2018/2/layout/IconVerticalSolidList"/>
    <dgm:cxn modelId="{51DB74D0-1909-4620-BF0F-DBBF0B54AC31}" type="presParOf" srcId="{A92B28DC-2273-466C-BFFD-8B99066B8339}" destId="{0F3A3EAD-E1B4-43BF-85C2-491E315D0B1C}" srcOrd="0" destOrd="0" presId="urn:microsoft.com/office/officeart/2018/2/layout/IconVerticalSolidList"/>
    <dgm:cxn modelId="{4B74B35E-14F3-4700-AFBC-499D0C8B923A}" type="presParOf" srcId="{A92B28DC-2273-466C-BFFD-8B99066B8339}" destId="{BF6B4633-0644-4F54-B806-30DB5833D3B2}" srcOrd="1" destOrd="0" presId="urn:microsoft.com/office/officeart/2018/2/layout/IconVerticalSolidList"/>
    <dgm:cxn modelId="{DD9C7081-7742-4457-9923-24AFA51CA0CB}" type="presParOf" srcId="{A92B28DC-2273-466C-BFFD-8B99066B8339}" destId="{E092907E-3C02-4739-A00B-3DF1593316C7}" srcOrd="2" destOrd="0" presId="urn:microsoft.com/office/officeart/2018/2/layout/IconVerticalSolidList"/>
    <dgm:cxn modelId="{3804EBFF-E83B-4C3E-A002-FFCC636AE5F4}" type="presParOf" srcId="{A92B28DC-2273-466C-BFFD-8B99066B8339}" destId="{3F4D5323-C5D4-4C56-B31E-6B8EE21A61FC}" srcOrd="3" destOrd="0" presId="urn:microsoft.com/office/officeart/2018/2/layout/IconVerticalSolidList"/>
    <dgm:cxn modelId="{DB6B736E-62F2-481B-ACE5-7EB561B97098}" type="presParOf" srcId="{362B7DB5-2CB6-438A-A769-3594B4C60C0D}" destId="{A008EBCE-ADCE-41FE-B9FC-3ACB38F58635}" srcOrd="7" destOrd="0" presId="urn:microsoft.com/office/officeart/2018/2/layout/IconVerticalSolidList"/>
    <dgm:cxn modelId="{88C97987-2A62-4ACF-8643-3BD2BCCD83C4}" type="presParOf" srcId="{362B7DB5-2CB6-438A-A769-3594B4C60C0D}" destId="{F41AABA4-A76E-422D-84CF-322FB0C48E79}" srcOrd="8" destOrd="0" presId="urn:microsoft.com/office/officeart/2018/2/layout/IconVerticalSolidList"/>
    <dgm:cxn modelId="{29DB35DF-B82A-4751-B42C-DA384920147E}" type="presParOf" srcId="{F41AABA4-A76E-422D-84CF-322FB0C48E79}" destId="{468A7344-357A-4F79-8099-1E6A1B8231C1}" srcOrd="0" destOrd="0" presId="urn:microsoft.com/office/officeart/2018/2/layout/IconVerticalSolidList"/>
    <dgm:cxn modelId="{4191E7BD-8DF9-42DA-9C81-CF82F3ABED19}" type="presParOf" srcId="{F41AABA4-A76E-422D-84CF-322FB0C48E79}" destId="{37AD4105-D494-49DB-B715-1A58E7A6DDC3}" srcOrd="1" destOrd="0" presId="urn:microsoft.com/office/officeart/2018/2/layout/IconVerticalSolidList"/>
    <dgm:cxn modelId="{E54DC25F-CAA5-4EFA-A2BF-2C97E6235D48}" type="presParOf" srcId="{F41AABA4-A76E-422D-84CF-322FB0C48E79}" destId="{4626E039-BE2C-4F06-A82F-9EF6C60234B9}" srcOrd="2" destOrd="0" presId="urn:microsoft.com/office/officeart/2018/2/layout/IconVerticalSolidList"/>
    <dgm:cxn modelId="{2518BDF2-AF7F-471F-A3D6-6B4126E156EE}" type="presParOf" srcId="{F41AABA4-A76E-422D-84CF-322FB0C48E79}" destId="{08A49AAC-2D69-4764-950F-D8FB7FFEFA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EF69-AB76-4C14-A4B2-FB4A2A0759A4}">
      <dsp:nvSpPr>
        <dsp:cNvPr id="0" name=""/>
        <dsp:cNvSpPr/>
      </dsp:nvSpPr>
      <dsp:spPr>
        <a:xfrm>
          <a:off x="1232381" y="897294"/>
          <a:ext cx="1303681" cy="1303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CA1FB38-E393-46BF-8CCB-51084AD76764}">
      <dsp:nvSpPr>
        <dsp:cNvPr id="0" name=""/>
        <dsp:cNvSpPr/>
      </dsp:nvSpPr>
      <dsp:spPr>
        <a:xfrm>
          <a:off x="435687"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They enable us to break out of a section of our code</a:t>
          </a:r>
        </a:p>
      </dsp:txBody>
      <dsp:txXfrm>
        <a:off x="435687" y="2558173"/>
        <a:ext cx="2897069" cy="720000"/>
      </dsp:txXfrm>
    </dsp:sp>
    <dsp:sp modelId="{AF4BEF49-A588-4B2C-82DE-DC8D52B5EC3A}">
      <dsp:nvSpPr>
        <dsp:cNvPr id="0" name=""/>
        <dsp:cNvSpPr/>
      </dsp:nvSpPr>
      <dsp:spPr>
        <a:xfrm>
          <a:off x="4636438" y="897294"/>
          <a:ext cx="1303681" cy="1303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E9738E1-2A8D-4A35-B00C-40702B6603F2}">
      <dsp:nvSpPr>
        <dsp:cNvPr id="0" name=""/>
        <dsp:cNvSpPr/>
      </dsp:nvSpPr>
      <dsp:spPr>
        <a:xfrm>
          <a:off x="3839744"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And then respond to the exception in a way that is useful to our program</a:t>
          </a:r>
        </a:p>
      </dsp:txBody>
      <dsp:txXfrm>
        <a:off x="3839744" y="2558173"/>
        <a:ext cx="2897069" cy="720000"/>
      </dsp:txXfrm>
    </dsp:sp>
    <dsp:sp modelId="{8EEA744D-DA58-4C4C-9295-187898B503F9}">
      <dsp:nvSpPr>
        <dsp:cNvPr id="0" name=""/>
        <dsp:cNvSpPr/>
      </dsp:nvSpPr>
      <dsp:spPr>
        <a:xfrm>
          <a:off x="8040495" y="897294"/>
          <a:ext cx="1303681" cy="1303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079F2E4-5D3A-4361-AA3B-D27769FF1216}">
      <dsp:nvSpPr>
        <dsp:cNvPr id="0" name=""/>
        <dsp:cNvSpPr/>
      </dsp:nvSpPr>
      <dsp:spPr>
        <a:xfrm>
          <a:off x="7243801"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They allow us to jump to certain sections of our code based on conditions. They can be seen as “go-to” commands</a:t>
          </a:r>
        </a:p>
      </dsp:txBody>
      <dsp:txXfrm>
        <a:off x="7243801" y="2558173"/>
        <a:ext cx="289706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DFBA5-56FD-48D8-9078-91825B393AE6}">
      <dsp:nvSpPr>
        <dsp:cNvPr id="0" name=""/>
        <dsp:cNvSpPr/>
      </dsp:nvSpPr>
      <dsp:spPr>
        <a:xfrm>
          <a:off x="0" y="3262"/>
          <a:ext cx="10576558" cy="69482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6AA9BB-70AC-4632-9D44-29329307655B}">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818F13B-8E50-4075-9E4B-E8F5C67C8201}">
      <dsp:nvSpPr>
        <dsp:cNvPr id="0" name=""/>
        <dsp:cNvSpPr/>
      </dsp:nvSpPr>
      <dsp:spPr>
        <a:xfrm>
          <a:off x="802521" y="326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Error Handling - to catch and respond to errors that arise in code</a:t>
          </a:r>
        </a:p>
      </dsp:txBody>
      <dsp:txXfrm>
        <a:off x="802521" y="3262"/>
        <a:ext cx="9774036" cy="694823"/>
      </dsp:txXfrm>
    </dsp:sp>
    <dsp:sp modelId="{29218248-D83A-4AD0-BE97-13E7DECCBAC2}">
      <dsp:nvSpPr>
        <dsp:cNvPr id="0" name=""/>
        <dsp:cNvSpPr/>
      </dsp:nvSpPr>
      <dsp:spPr>
        <a:xfrm>
          <a:off x="0" y="871792"/>
          <a:ext cx="10576558" cy="69482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CE9053E-54DC-45D5-A117-A8963544CF3C}">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B51CFC-01F9-4AA0-A065-985C630E100F}">
      <dsp:nvSpPr>
        <dsp:cNvPr id="0" name=""/>
        <dsp:cNvSpPr/>
      </dsp:nvSpPr>
      <dsp:spPr>
        <a:xfrm>
          <a:off x="802521" y="87179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Even Notification – This is to signal a valid condition</a:t>
          </a:r>
        </a:p>
      </dsp:txBody>
      <dsp:txXfrm>
        <a:off x="802521" y="871792"/>
        <a:ext cx="9774036" cy="694823"/>
      </dsp:txXfrm>
    </dsp:sp>
    <dsp:sp modelId="{F088B2E8-8158-49E5-9B09-74B6D40FEB08}">
      <dsp:nvSpPr>
        <dsp:cNvPr id="0" name=""/>
        <dsp:cNvSpPr/>
      </dsp:nvSpPr>
      <dsp:spPr>
        <a:xfrm>
          <a:off x="0" y="1740322"/>
          <a:ext cx="10576558" cy="69482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A6C6C80-50C1-4EC6-B928-C7B65D4D6703}">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3722B6D-DE3E-4D5D-B3E7-97A2ED093CF4}">
      <dsp:nvSpPr>
        <dsp:cNvPr id="0" name=""/>
        <dsp:cNvSpPr/>
      </dsp:nvSpPr>
      <dsp:spPr>
        <a:xfrm>
          <a:off x="802521" y="174032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Termination Actions – This ensures that specific operations will be performed  if an exception occurs or not</a:t>
          </a:r>
        </a:p>
      </dsp:txBody>
      <dsp:txXfrm>
        <a:off x="802521" y="1740322"/>
        <a:ext cx="9774036" cy="694823"/>
      </dsp:txXfrm>
    </dsp:sp>
    <dsp:sp modelId="{0F3A3EAD-E1B4-43BF-85C2-491E315D0B1C}">
      <dsp:nvSpPr>
        <dsp:cNvPr id="0" name=""/>
        <dsp:cNvSpPr/>
      </dsp:nvSpPr>
      <dsp:spPr>
        <a:xfrm>
          <a:off x="0" y="2608851"/>
          <a:ext cx="10576558" cy="69482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F6B4633-0644-4F54-B806-30DB5833D3B2}">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4D5323-C5D4-4C56-B31E-6B8EE21A61FC}">
      <dsp:nvSpPr>
        <dsp:cNvPr id="0" name=""/>
        <dsp:cNvSpPr/>
      </dsp:nvSpPr>
      <dsp:spPr>
        <a:xfrm>
          <a:off x="802521" y="260885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Control Flows – Exceptions can be used to control the flow of our programs (i.e. to break out of multiple loops)</a:t>
          </a:r>
        </a:p>
      </dsp:txBody>
      <dsp:txXfrm>
        <a:off x="802521" y="2608851"/>
        <a:ext cx="9774036" cy="694823"/>
      </dsp:txXfrm>
    </dsp:sp>
    <dsp:sp modelId="{468A7344-357A-4F79-8099-1E6A1B8231C1}">
      <dsp:nvSpPr>
        <dsp:cNvPr id="0" name=""/>
        <dsp:cNvSpPr/>
      </dsp:nvSpPr>
      <dsp:spPr>
        <a:xfrm>
          <a:off x="0" y="3477381"/>
          <a:ext cx="10576558" cy="69482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AD4105-D494-49DB-B715-1A58E7A6DDC3}">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8A49AAC-2D69-4764-950F-D8FB7FFEFA3C}">
      <dsp:nvSpPr>
        <dsp:cNvPr id="0" name=""/>
        <dsp:cNvSpPr/>
      </dsp:nvSpPr>
      <dsp:spPr>
        <a:xfrm>
          <a:off x="802521" y="347738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Special-case Handling – This is for a condition that rarely occurs</a:t>
          </a:r>
        </a:p>
      </dsp:txBody>
      <dsp:txXfrm>
        <a:off x="802521" y="3477381"/>
        <a:ext cx="9774036" cy="6948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tiff"/><Relationship Id="rId7" Type="http://schemas.openxmlformats.org/officeDocument/2006/relationships/image" Target="../media/image39.tiff"/><Relationship Id="rId2" Type="http://schemas.openxmlformats.org/officeDocument/2006/relationships/image" Target="../media/image34.tiff"/><Relationship Id="rId1" Type="http://schemas.openxmlformats.org/officeDocument/2006/relationships/slideLayout" Target="../slideLayouts/slideLayout7.xml"/><Relationship Id="rId6" Type="http://schemas.openxmlformats.org/officeDocument/2006/relationships/image" Target="../media/image38.tiff"/><Relationship Id="rId5" Type="http://schemas.openxmlformats.org/officeDocument/2006/relationships/image" Target="../media/image37.sv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slideLayout" Target="../slideLayouts/slideLayout7.xml"/><Relationship Id="rId5" Type="http://schemas.openxmlformats.org/officeDocument/2006/relationships/image" Target="../media/image23.tiff"/><Relationship Id="rId4" Type="http://schemas.openxmlformats.org/officeDocument/2006/relationships/image" Target="../media/image22.tiff"/></Relationships>
</file>

<file path=ppt/slides/_rels/slide7.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7.xml"/><Relationship Id="rId4" Type="http://schemas.openxmlformats.org/officeDocument/2006/relationships/image" Target="../media/image26.tiff"/></Relationships>
</file>

<file path=ppt/slides/_rels/slide8.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image" Target="../media/image29.tiff"/><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fontScale="90000"/>
          </a:bodyPr>
          <a:lstStyle/>
          <a:p>
            <a:r>
              <a:rPr lang="en-US" sz="3700" dirty="0"/>
              <a:t>Python – </a:t>
            </a:r>
            <a:r>
              <a:rPr lang="en-US" sz="3700" b="1" i="1" dirty="0"/>
              <a:t> Exceptions &amp; Try/Except Blocks – A Start</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72585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BF675-FEA9-C240-8546-B4C9A650A11F}"/>
              </a:ext>
            </a:extLst>
          </p:cNvPr>
          <p:cNvSpPr txBox="1"/>
          <p:nvPr/>
        </p:nvSpPr>
        <p:spPr>
          <a:xfrm>
            <a:off x="2220949" y="-24587"/>
            <a:ext cx="7496453" cy="461665"/>
          </a:xfrm>
          <a:prstGeom prst="rect">
            <a:avLst/>
          </a:prstGeom>
          <a:noFill/>
        </p:spPr>
        <p:txBody>
          <a:bodyPr wrap="square" rtlCol="0">
            <a:spAutoFit/>
          </a:bodyPr>
          <a:lstStyle/>
          <a:p>
            <a:pPr algn="ctr"/>
            <a:r>
              <a:rPr lang="en-US" sz="2400" dirty="0"/>
              <a:t>Trigger an Error Manually – The </a:t>
            </a:r>
            <a:r>
              <a:rPr lang="en-US" sz="2400" dirty="0">
                <a:solidFill>
                  <a:srgbClr val="0432FF"/>
                </a:solidFill>
              </a:rPr>
              <a:t>Raise </a:t>
            </a:r>
            <a:r>
              <a:rPr lang="en-US" sz="2400" dirty="0"/>
              <a:t>Keyword</a:t>
            </a:r>
            <a:r>
              <a:rPr lang="en-US" sz="2400" dirty="0">
                <a:solidFill>
                  <a:srgbClr val="0432FF"/>
                </a:solidFill>
              </a:rPr>
              <a:t> </a:t>
            </a:r>
          </a:p>
        </p:txBody>
      </p:sp>
      <p:pic>
        <p:nvPicPr>
          <p:cNvPr id="3" name="Picture 2">
            <a:extLst>
              <a:ext uri="{FF2B5EF4-FFF2-40B4-BE49-F238E27FC236}">
                <a16:creationId xmlns:a16="http://schemas.microsoft.com/office/drawing/2014/main" id="{A2D05DD9-EF5D-7044-8865-FA09583329E7}"/>
              </a:ext>
            </a:extLst>
          </p:cNvPr>
          <p:cNvPicPr>
            <a:picLocks noChangeAspect="1"/>
          </p:cNvPicPr>
          <p:nvPr/>
        </p:nvPicPr>
        <p:blipFill>
          <a:blip r:embed="rId2"/>
          <a:stretch>
            <a:fillRect/>
          </a:stretch>
        </p:blipFill>
        <p:spPr>
          <a:xfrm>
            <a:off x="320768" y="1143000"/>
            <a:ext cx="4559300" cy="2286000"/>
          </a:xfrm>
          <a:prstGeom prst="rect">
            <a:avLst/>
          </a:prstGeom>
          <a:ln>
            <a:solidFill>
              <a:schemeClr val="tx1"/>
            </a:solidFill>
          </a:ln>
        </p:spPr>
      </p:pic>
      <p:sp>
        <p:nvSpPr>
          <p:cNvPr id="4" name="TextBox 3">
            <a:extLst>
              <a:ext uri="{FF2B5EF4-FFF2-40B4-BE49-F238E27FC236}">
                <a16:creationId xmlns:a16="http://schemas.microsoft.com/office/drawing/2014/main" id="{E2546E3B-5D52-374F-AB18-C17E3B97A24D}"/>
              </a:ext>
            </a:extLst>
          </p:cNvPr>
          <p:cNvSpPr txBox="1"/>
          <p:nvPr/>
        </p:nvSpPr>
        <p:spPr>
          <a:xfrm>
            <a:off x="203435" y="486028"/>
            <a:ext cx="11017320" cy="70788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 can use the built-in </a:t>
            </a:r>
            <a:r>
              <a:rPr lang="en-US" sz="1400" dirty="0">
                <a:solidFill>
                  <a:srgbClr val="0432FF"/>
                </a:solidFill>
                <a:latin typeface="Arial" panose="020B0604020202020204" pitchFamily="34" charset="0"/>
                <a:cs typeface="Arial" panose="020B0604020202020204" pitchFamily="34" charset="0"/>
              </a:rPr>
              <a:t>raise </a:t>
            </a:r>
            <a:r>
              <a:rPr lang="en-US" sz="1400" dirty="0">
                <a:latin typeface="Arial" panose="020B0604020202020204" pitchFamily="34" charset="0"/>
                <a:cs typeface="Arial" panose="020B0604020202020204" pitchFamily="34" charset="0"/>
              </a:rPr>
              <a:t>exception statement to trigger and exception. When the exception is raised, program execution is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interrupted as the interpreter searches back up the stack to find a context with an exception handler</a:t>
            </a:r>
            <a:br>
              <a:rPr lang="en-US"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A2B637D-664C-9C43-A370-6573F106477E}"/>
              </a:ext>
            </a:extLst>
          </p:cNvPr>
          <p:cNvPicPr>
            <a:picLocks noChangeAspect="1"/>
          </p:cNvPicPr>
          <p:nvPr/>
        </p:nvPicPr>
        <p:blipFill>
          <a:blip r:embed="rId3"/>
          <a:stretch>
            <a:fillRect/>
          </a:stretch>
        </p:blipFill>
        <p:spPr>
          <a:xfrm>
            <a:off x="5712095" y="5664920"/>
            <a:ext cx="3632200" cy="495300"/>
          </a:xfrm>
          <a:prstGeom prst="rect">
            <a:avLst/>
          </a:prstGeom>
          <a:ln>
            <a:solidFill>
              <a:schemeClr val="tx1"/>
            </a:solidFill>
          </a:ln>
        </p:spPr>
      </p:pic>
      <p:sp>
        <p:nvSpPr>
          <p:cNvPr id="7" name="TextBox 6">
            <a:extLst>
              <a:ext uri="{FF2B5EF4-FFF2-40B4-BE49-F238E27FC236}">
                <a16:creationId xmlns:a16="http://schemas.microsoft.com/office/drawing/2014/main" id="{FFCE2BFB-98AA-AE45-9F8A-E30AEE3685B4}"/>
              </a:ext>
            </a:extLst>
          </p:cNvPr>
          <p:cNvSpPr txBox="1"/>
          <p:nvPr/>
        </p:nvSpPr>
        <p:spPr>
          <a:xfrm>
            <a:off x="203801" y="3798902"/>
            <a:ext cx="7897946" cy="307777"/>
          </a:xfrm>
          <a:prstGeom prst="rect">
            <a:avLst/>
          </a:prstGeom>
          <a:noFill/>
        </p:spPr>
        <p:txBody>
          <a:bodyPr wrap="square" rtlCol="0">
            <a:spAutoFit/>
          </a:bodyPr>
          <a:lstStyle/>
          <a:p>
            <a:r>
              <a:rPr lang="en-US" sz="1400" dirty="0"/>
              <a:t>Here we through the raise a second time to propagate the error up to the default level handler</a:t>
            </a:r>
          </a:p>
        </p:txBody>
      </p:sp>
      <p:pic>
        <p:nvPicPr>
          <p:cNvPr id="10" name="Graphic 9" descr="Line Arrow: Straight">
            <a:extLst>
              <a:ext uri="{FF2B5EF4-FFF2-40B4-BE49-F238E27FC236}">
                <a16:creationId xmlns:a16="http://schemas.microsoft.com/office/drawing/2014/main" id="{38DB0935-89FB-C34C-8AD7-62F3FF4DBC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5112156" y="4561113"/>
            <a:ext cx="599939" cy="782127"/>
          </a:xfrm>
          <a:prstGeom prst="rect">
            <a:avLst/>
          </a:prstGeom>
        </p:spPr>
      </p:pic>
      <p:sp>
        <p:nvSpPr>
          <p:cNvPr id="11" name="TextBox 10">
            <a:extLst>
              <a:ext uri="{FF2B5EF4-FFF2-40B4-BE49-F238E27FC236}">
                <a16:creationId xmlns:a16="http://schemas.microsoft.com/office/drawing/2014/main" id="{82453254-5B52-854C-85D8-5180A878C7CE}"/>
              </a:ext>
            </a:extLst>
          </p:cNvPr>
          <p:cNvSpPr txBox="1"/>
          <p:nvPr/>
        </p:nvSpPr>
        <p:spPr>
          <a:xfrm>
            <a:off x="5941786" y="4145452"/>
            <a:ext cx="3940628" cy="276999"/>
          </a:xfrm>
          <a:prstGeom prst="rect">
            <a:avLst/>
          </a:prstGeom>
          <a:noFill/>
        </p:spPr>
        <p:txBody>
          <a:bodyPr wrap="square" rtlCol="0">
            <a:spAutoFit/>
          </a:bodyPr>
          <a:lstStyle/>
          <a:p>
            <a:r>
              <a:rPr lang="en-US" sz="1200" dirty="0"/>
              <a:t>When we run this, it result in the error occurring</a:t>
            </a:r>
          </a:p>
        </p:txBody>
      </p:sp>
      <p:pic>
        <p:nvPicPr>
          <p:cNvPr id="12" name="Picture 11">
            <a:extLst>
              <a:ext uri="{FF2B5EF4-FFF2-40B4-BE49-F238E27FC236}">
                <a16:creationId xmlns:a16="http://schemas.microsoft.com/office/drawing/2014/main" id="{80A674B0-E131-E843-8DBB-7618A9F93A32}"/>
              </a:ext>
            </a:extLst>
          </p:cNvPr>
          <p:cNvPicPr>
            <a:picLocks noChangeAspect="1"/>
          </p:cNvPicPr>
          <p:nvPr/>
        </p:nvPicPr>
        <p:blipFill>
          <a:blip r:embed="rId6"/>
          <a:stretch>
            <a:fillRect/>
          </a:stretch>
        </p:blipFill>
        <p:spPr>
          <a:xfrm>
            <a:off x="320768" y="4283951"/>
            <a:ext cx="4191000" cy="1968500"/>
          </a:xfrm>
          <a:prstGeom prst="rect">
            <a:avLst/>
          </a:prstGeom>
          <a:ln>
            <a:solidFill>
              <a:schemeClr val="tx1"/>
            </a:solidFill>
          </a:ln>
        </p:spPr>
      </p:pic>
      <p:pic>
        <p:nvPicPr>
          <p:cNvPr id="13" name="Picture 12">
            <a:extLst>
              <a:ext uri="{FF2B5EF4-FFF2-40B4-BE49-F238E27FC236}">
                <a16:creationId xmlns:a16="http://schemas.microsoft.com/office/drawing/2014/main" id="{1F786603-54A1-1C47-B635-2BC8FAC9D1C7}"/>
              </a:ext>
            </a:extLst>
          </p:cNvPr>
          <p:cNvPicPr>
            <a:picLocks noChangeAspect="1"/>
          </p:cNvPicPr>
          <p:nvPr/>
        </p:nvPicPr>
        <p:blipFill>
          <a:blip r:embed="rId7"/>
          <a:stretch>
            <a:fillRect/>
          </a:stretch>
        </p:blipFill>
        <p:spPr>
          <a:xfrm>
            <a:off x="5969176" y="4653261"/>
            <a:ext cx="2667000" cy="368300"/>
          </a:xfrm>
          <a:prstGeom prst="rect">
            <a:avLst/>
          </a:prstGeom>
          <a:ln>
            <a:solidFill>
              <a:schemeClr val="tx1"/>
            </a:solidFill>
          </a:ln>
        </p:spPr>
      </p:pic>
      <p:pic>
        <p:nvPicPr>
          <p:cNvPr id="15" name="Graphic 14" descr="Line Arrow: Straight">
            <a:extLst>
              <a:ext uri="{FF2B5EF4-FFF2-40B4-BE49-F238E27FC236}">
                <a16:creationId xmlns:a16="http://schemas.microsoft.com/office/drawing/2014/main" id="{836F9F47-953B-CA47-8E3B-FF1337AE92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6971295" y="5043271"/>
            <a:ext cx="460190" cy="599940"/>
          </a:xfrm>
          <a:prstGeom prst="rect">
            <a:avLst/>
          </a:prstGeom>
        </p:spPr>
      </p:pic>
      <p:sp>
        <p:nvSpPr>
          <p:cNvPr id="16" name="TextBox 15">
            <a:extLst>
              <a:ext uri="{FF2B5EF4-FFF2-40B4-BE49-F238E27FC236}">
                <a16:creationId xmlns:a16="http://schemas.microsoft.com/office/drawing/2014/main" id="{58186CED-9F8A-8E47-B47E-CA1206770130}"/>
              </a:ext>
            </a:extLst>
          </p:cNvPr>
          <p:cNvSpPr txBox="1"/>
          <p:nvPr/>
        </p:nvSpPr>
        <p:spPr>
          <a:xfrm>
            <a:off x="5205868" y="1036883"/>
            <a:ext cx="6850542" cy="1384995"/>
          </a:xfrm>
          <a:prstGeom prst="rect">
            <a:avLst/>
          </a:prstGeom>
          <a:noFill/>
        </p:spPr>
        <p:txBody>
          <a:bodyPr wrap="square" rtlCol="0">
            <a:spAutoFit/>
          </a:bodyPr>
          <a:lstStyle/>
          <a:p>
            <a:r>
              <a:rPr lang="en-US" sz="1400" dirty="0">
                <a:solidFill>
                  <a:srgbClr val="C00000"/>
                </a:solidFill>
              </a:rPr>
              <a:t> Why might you want to raise an error? </a:t>
            </a:r>
          </a:p>
          <a:p>
            <a:pPr marL="342900" indent="-342900">
              <a:buFont typeface="+mj-lt"/>
              <a:buAutoNum type="arabicPeriod"/>
            </a:pPr>
            <a:r>
              <a:rPr lang="en-US" sz="1400" dirty="0"/>
              <a:t>The purpose of error checking- to indicate that the situation is exceptional to the normal flow</a:t>
            </a:r>
          </a:p>
          <a:p>
            <a:pPr marL="342900" indent="-342900">
              <a:buFont typeface="+mj-lt"/>
              <a:buAutoNum type="arabicPeriod"/>
            </a:pPr>
            <a:r>
              <a:rPr lang="en-US" sz="1400" dirty="0"/>
              <a:t>To give a user-friendly version of an error</a:t>
            </a:r>
          </a:p>
          <a:p>
            <a:pPr marL="342900" indent="-342900">
              <a:buFont typeface="+mj-lt"/>
              <a:buAutoNum type="arabicPeriod"/>
            </a:pPr>
            <a:r>
              <a:rPr lang="en-US" sz="1400" dirty="0"/>
              <a:t>To warn consumers if they are using code you built incorrectly</a:t>
            </a:r>
          </a:p>
          <a:p>
            <a:endParaRPr lang="en-US" sz="1400" dirty="0"/>
          </a:p>
        </p:txBody>
      </p:sp>
      <p:sp>
        <p:nvSpPr>
          <p:cNvPr id="17" name="TextBox 16">
            <a:extLst>
              <a:ext uri="{FF2B5EF4-FFF2-40B4-BE49-F238E27FC236}">
                <a16:creationId xmlns:a16="http://schemas.microsoft.com/office/drawing/2014/main" id="{9E4EF186-B855-474D-B1C3-5BD0A23B9D1A}"/>
              </a:ext>
            </a:extLst>
          </p:cNvPr>
          <p:cNvSpPr txBox="1"/>
          <p:nvPr/>
        </p:nvSpPr>
        <p:spPr>
          <a:xfrm>
            <a:off x="5224374" y="2376096"/>
            <a:ext cx="6352175" cy="954107"/>
          </a:xfrm>
          <a:prstGeom prst="rect">
            <a:avLst/>
          </a:prstGeom>
          <a:noFill/>
        </p:spPr>
        <p:txBody>
          <a:bodyPr wrap="square" rtlCol="0">
            <a:spAutoFit/>
          </a:bodyPr>
          <a:lstStyle/>
          <a:p>
            <a:r>
              <a:rPr lang="en-US" sz="1400" dirty="0">
                <a:solidFill>
                  <a:srgbClr val="C00000"/>
                </a:solidFill>
              </a:rPr>
              <a:t>General Guidance Around Raising an Error</a:t>
            </a:r>
          </a:p>
          <a:p>
            <a:pPr marL="342900" indent="-342900">
              <a:buFont typeface="+mj-lt"/>
              <a:buAutoNum type="arabicPeriod"/>
            </a:pPr>
            <a:r>
              <a:rPr lang="en-US" sz="1400" dirty="0"/>
              <a:t>Be specific- Use the most specific exception constructor that fits your issue</a:t>
            </a:r>
          </a:p>
          <a:p>
            <a:pPr marL="342900" indent="-342900">
              <a:buFont typeface="+mj-lt"/>
              <a:buAutoNum type="arabicPeriod"/>
            </a:pPr>
            <a:r>
              <a:rPr lang="en-US" sz="1400" dirty="0"/>
              <a:t>The message string should clearly explain the problem</a:t>
            </a:r>
          </a:p>
        </p:txBody>
      </p:sp>
      <p:sp>
        <p:nvSpPr>
          <p:cNvPr id="18" name="Freeform 17">
            <a:extLst>
              <a:ext uri="{FF2B5EF4-FFF2-40B4-BE49-F238E27FC236}">
                <a16:creationId xmlns:a16="http://schemas.microsoft.com/office/drawing/2014/main" id="{8BE208D5-E770-8A46-88A8-68CE74D8E8AC}"/>
              </a:ext>
            </a:extLst>
          </p:cNvPr>
          <p:cNvSpPr/>
          <p:nvPr/>
        </p:nvSpPr>
        <p:spPr>
          <a:xfrm>
            <a:off x="8101747" y="3967623"/>
            <a:ext cx="2924081" cy="1968500"/>
          </a:xfrm>
          <a:custGeom>
            <a:avLst/>
            <a:gdLst>
              <a:gd name="connsiteX0" fmla="*/ 0 w 2314928"/>
              <a:gd name="connsiteY0" fmla="*/ 74997 h 1979997"/>
              <a:gd name="connsiteX1" fmla="*/ 2296886 w 2314928"/>
              <a:gd name="connsiteY1" fmla="*/ 227397 h 1979997"/>
              <a:gd name="connsiteX2" fmla="*/ 1132115 w 2314928"/>
              <a:gd name="connsiteY2" fmla="*/ 1979997 h 1979997"/>
              <a:gd name="connsiteX3" fmla="*/ 1132115 w 2314928"/>
              <a:gd name="connsiteY3" fmla="*/ 1979997 h 1979997"/>
              <a:gd name="connsiteX0" fmla="*/ 0 w 2414309"/>
              <a:gd name="connsiteY0" fmla="*/ 31850 h 1936850"/>
              <a:gd name="connsiteX1" fmla="*/ 2394857 w 2414309"/>
              <a:gd name="connsiteY1" fmla="*/ 336650 h 1936850"/>
              <a:gd name="connsiteX2" fmla="*/ 1132115 w 2414309"/>
              <a:gd name="connsiteY2" fmla="*/ 1936850 h 1936850"/>
              <a:gd name="connsiteX3" fmla="*/ 1132115 w 2414309"/>
              <a:gd name="connsiteY3" fmla="*/ 1936850 h 1936850"/>
            </a:gdLst>
            <a:ahLst/>
            <a:cxnLst>
              <a:cxn ang="0">
                <a:pos x="connsiteX0" y="connsiteY0"/>
              </a:cxn>
              <a:cxn ang="0">
                <a:pos x="connsiteX1" y="connsiteY1"/>
              </a:cxn>
              <a:cxn ang="0">
                <a:pos x="connsiteX2" y="connsiteY2"/>
              </a:cxn>
              <a:cxn ang="0">
                <a:pos x="connsiteX3" y="connsiteY3"/>
              </a:cxn>
            </a:cxnLst>
            <a:rect l="l" t="t" r="r" b="b"/>
            <a:pathLst>
              <a:path w="2414309" h="1936850">
                <a:moveTo>
                  <a:pt x="0" y="31850"/>
                </a:moveTo>
                <a:cubicBezTo>
                  <a:pt x="1054100" y="-50700"/>
                  <a:pt x="2206171" y="19150"/>
                  <a:pt x="2394857" y="336650"/>
                </a:cubicBezTo>
                <a:cubicBezTo>
                  <a:pt x="2583543" y="654150"/>
                  <a:pt x="1342572" y="1670150"/>
                  <a:pt x="1132115" y="1936850"/>
                </a:cubicBezTo>
                <a:lnTo>
                  <a:pt x="1132115" y="193685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53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1B1C30-E153-D448-876F-4ADB2FBE52F5}"/>
              </a:ext>
            </a:extLst>
          </p:cNvPr>
          <p:cNvSpPr txBox="1"/>
          <p:nvPr/>
        </p:nvSpPr>
        <p:spPr>
          <a:xfrm>
            <a:off x="2220949" y="-24587"/>
            <a:ext cx="7496453" cy="461665"/>
          </a:xfrm>
          <a:prstGeom prst="rect">
            <a:avLst/>
          </a:prstGeom>
          <a:noFill/>
        </p:spPr>
        <p:txBody>
          <a:bodyPr wrap="square" rtlCol="0">
            <a:spAutoFit/>
          </a:bodyPr>
          <a:lstStyle/>
          <a:p>
            <a:pPr algn="ctr"/>
            <a:r>
              <a:rPr lang="en-US" sz="2400" dirty="0"/>
              <a:t>Using Class-Based Exceptions</a:t>
            </a:r>
            <a:endParaRPr lang="en-US" sz="2400" dirty="0">
              <a:solidFill>
                <a:srgbClr val="0432FF"/>
              </a:solidFill>
            </a:endParaRPr>
          </a:p>
        </p:txBody>
      </p:sp>
    </p:spTree>
    <p:extLst>
      <p:ext uri="{BB962C8B-B14F-4D97-AF65-F5344CB8AC3E}">
        <p14:creationId xmlns:p14="http://schemas.microsoft.com/office/powerpoint/2010/main" val="122527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127493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F93B-7873-7044-8994-7578DF9F2A8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What are Python Exceptions?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05095E-18F2-1540-AD16-24434F57FB45}"/>
              </a:ext>
            </a:extLst>
          </p:cNvPr>
          <p:cNvSpPr>
            <a:spLocks noGrp="1"/>
          </p:cNvSpPr>
          <p:nvPr>
            <p:ph idx="1"/>
          </p:nvPr>
        </p:nvSpPr>
        <p:spPr>
          <a:xfrm>
            <a:off x="4983164" y="266699"/>
            <a:ext cx="6492874" cy="5422901"/>
          </a:xfrm>
        </p:spPr>
        <p:txBody>
          <a:bodyPr>
            <a:normAutofit/>
          </a:bodyPr>
          <a:lstStyle/>
          <a:p>
            <a:r>
              <a:rPr lang="en-US" sz="1400" dirty="0">
                <a:latin typeface="Arial" panose="020B0604020202020204" pitchFamily="34" charset="0"/>
                <a:cs typeface="Arial" panose="020B0604020202020204" pitchFamily="34" charset="0"/>
              </a:rPr>
              <a:t>Sometimes errors should cause a program to terminate, but other times you want to recover from them and continue to process your code, that’s what this class is all about.</a:t>
            </a:r>
          </a:p>
          <a:p>
            <a:r>
              <a:rPr lang="en-US" sz="1400" dirty="0">
                <a:latin typeface="Arial" panose="020B0604020202020204" pitchFamily="34" charset="0"/>
                <a:cs typeface="Arial" panose="020B0604020202020204" pitchFamily="34" charset="0"/>
              </a:rPr>
              <a:t>Exceptions are events that can modify the flow of a computer program</a:t>
            </a:r>
          </a:p>
          <a:p>
            <a:r>
              <a:rPr lang="en-US" sz="1400" dirty="0">
                <a:latin typeface="Arial" panose="020B0604020202020204" pitchFamily="34" charset="0"/>
                <a:cs typeface="Arial" panose="020B0604020202020204" pitchFamily="34" charset="0"/>
              </a:rPr>
              <a:t>They are triggered automatically when errors occur</a:t>
            </a:r>
          </a:p>
          <a:p>
            <a:r>
              <a:rPr lang="en-US" sz="1400" dirty="0">
                <a:latin typeface="Arial" panose="020B0604020202020204" pitchFamily="34" charset="0"/>
                <a:cs typeface="Arial" panose="020B0604020202020204" pitchFamily="34" charset="0"/>
              </a:rPr>
              <a:t>They can also be triggered manually by our code</a:t>
            </a:r>
          </a:p>
          <a:p>
            <a:r>
              <a:rPr lang="en-US" sz="1400" dirty="0">
                <a:latin typeface="Arial" panose="020B0604020202020204" pitchFamily="34" charset="0"/>
                <a:cs typeface="Arial" panose="020B0604020202020204" pitchFamily="34" charset="0"/>
              </a:rPr>
              <a:t>There are four different statements that process exception:</a:t>
            </a:r>
          </a:p>
          <a:p>
            <a:pPr marL="800100" lvl="1" indent="-342900">
              <a:buFont typeface="+mj-lt"/>
              <a:buAutoNum type="arabicPeriod"/>
            </a:pPr>
            <a:r>
              <a:rPr lang="en-US" sz="1400" dirty="0">
                <a:latin typeface="Arial" panose="020B0604020202020204" pitchFamily="34" charset="0"/>
                <a:cs typeface="Arial" panose="020B0604020202020204" pitchFamily="34" charset="0"/>
              </a:rPr>
              <a:t>Try/except</a:t>
            </a:r>
          </a:p>
          <a:p>
            <a:pPr marL="1257300" lvl="2" indent="-342900">
              <a:buFont typeface="+mj-lt"/>
              <a:buAutoNum type="alphaLcPeriod"/>
            </a:pPr>
            <a:r>
              <a:rPr lang="en-US" dirty="0">
                <a:latin typeface="Arial" panose="020B0604020202020204" pitchFamily="34" charset="0"/>
                <a:cs typeface="Arial" panose="020B0604020202020204" pitchFamily="34" charset="0"/>
              </a:rPr>
              <a:t>Try/finally</a:t>
            </a:r>
          </a:p>
          <a:p>
            <a:pPr marL="800100" lvl="1" indent="-342900">
              <a:buFont typeface="+mj-lt"/>
              <a:buAutoNum type="arabicPeriod"/>
            </a:pPr>
            <a:r>
              <a:rPr lang="en-US" sz="1400" dirty="0">
                <a:latin typeface="Arial" panose="020B0604020202020204" pitchFamily="34" charset="0"/>
                <a:cs typeface="Arial" panose="020B0604020202020204" pitchFamily="34" charset="0"/>
              </a:rPr>
              <a:t>Raise</a:t>
            </a:r>
          </a:p>
          <a:p>
            <a:pPr marL="800100" lvl="1" indent="-342900">
              <a:buFont typeface="+mj-lt"/>
              <a:buAutoNum type="arabicPeriod"/>
            </a:pPr>
            <a:r>
              <a:rPr lang="en-US" sz="1400" dirty="0">
                <a:latin typeface="Arial" panose="020B0604020202020204" pitchFamily="34" charset="0"/>
                <a:cs typeface="Arial" panose="020B0604020202020204" pitchFamily="34" charset="0"/>
              </a:rPr>
              <a:t>Assert</a:t>
            </a:r>
          </a:p>
          <a:p>
            <a:pPr marL="800100" lvl="1" indent="-342900">
              <a:buFont typeface="+mj-lt"/>
              <a:buAutoNum type="arabicPeriod"/>
            </a:pPr>
            <a:r>
              <a:rPr lang="en-US" sz="1400" dirty="0">
                <a:latin typeface="Arial" panose="020B0604020202020204" pitchFamily="34" charset="0"/>
                <a:cs typeface="Arial" panose="020B0604020202020204" pitchFamily="34" charset="0"/>
              </a:rPr>
              <a:t>with/as</a:t>
            </a:r>
          </a:p>
          <a:p>
            <a:r>
              <a:rPr lang="en-US" sz="1400" dirty="0">
                <a:latin typeface="Arial" panose="020B0604020202020204" pitchFamily="34" charset="0"/>
                <a:cs typeface="Arial" panose="020B0604020202020204" pitchFamily="34" charset="0"/>
              </a:rPr>
              <a:t>Exceptions can be raised in any part of a program</a:t>
            </a:r>
          </a:p>
          <a:p>
            <a:r>
              <a:rPr lang="en-US" sz="1400" dirty="0">
                <a:latin typeface="Arial" panose="020B0604020202020204" pitchFamily="34" charset="0"/>
                <a:cs typeface="Arial" panose="020B0604020202020204" pitchFamily="34" charset="0"/>
              </a:rPr>
              <a:t>All errors are exceptions, but not all exceptions are errors (i.e. Ctrl-C raises a SystemExit- this is a signal and NOT an error)</a:t>
            </a:r>
          </a:p>
        </p:txBody>
      </p:sp>
    </p:spTree>
    <p:extLst>
      <p:ext uri="{BB962C8B-B14F-4D97-AF65-F5344CB8AC3E}">
        <p14:creationId xmlns:p14="http://schemas.microsoft.com/office/powerpoint/2010/main" val="32617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8080899-D4D6-B841-B157-95978ADCC371}"/>
              </a:ext>
            </a:extLst>
          </p:cNvPr>
          <p:cNvSpPr>
            <a:spLocks noGrp="1"/>
          </p:cNvSpPr>
          <p:nvPr>
            <p:ph type="title"/>
          </p:nvPr>
        </p:nvSpPr>
        <p:spPr>
          <a:xfrm>
            <a:off x="1759287" y="798881"/>
            <a:ext cx="8673427" cy="1048945"/>
          </a:xfrm>
        </p:spPr>
        <p:txBody>
          <a:bodyPr>
            <a:normAutofit/>
          </a:bodyPr>
          <a:lstStyle/>
          <a:p>
            <a:r>
              <a:rPr lang="en-US">
                <a:solidFill>
                  <a:schemeClr val="tx1"/>
                </a:solidFill>
              </a:rPr>
              <a:t>Why would we use Exceptions?</a:t>
            </a:r>
          </a:p>
        </p:txBody>
      </p:sp>
      <p:graphicFrame>
        <p:nvGraphicFramePr>
          <p:cNvPr id="5" name="Content Placeholder 2">
            <a:extLst>
              <a:ext uri="{FF2B5EF4-FFF2-40B4-BE49-F238E27FC236}">
                <a16:creationId xmlns:a16="http://schemas.microsoft.com/office/drawing/2014/main" id="{BE709513-F121-4FBC-9D7A-EBDC7EEEBA9F}"/>
              </a:ext>
            </a:extLst>
          </p:cNvPr>
          <p:cNvGraphicFramePr>
            <a:graphicFrameLocks noGrp="1"/>
          </p:cNvGraphicFramePr>
          <p:nvPr>
            <p:ph idx="1"/>
            <p:extLst>
              <p:ext uri="{D42A27DB-BD31-4B8C-83A1-F6EECF244321}">
                <p14:modId xmlns:p14="http://schemas.microsoft.com/office/powerpoint/2010/main" val="394834616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82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7F8DE54-ADAA-074A-96A8-8A1971157DD6}"/>
              </a:ext>
            </a:extLst>
          </p:cNvPr>
          <p:cNvSpPr>
            <a:spLocks noGrp="1"/>
          </p:cNvSpPr>
          <p:nvPr>
            <p:ph type="title"/>
          </p:nvPr>
        </p:nvSpPr>
        <p:spPr>
          <a:xfrm>
            <a:off x="1759287" y="798881"/>
            <a:ext cx="8673427" cy="1048945"/>
          </a:xfrm>
        </p:spPr>
        <p:txBody>
          <a:bodyPr>
            <a:normAutofit/>
          </a:bodyPr>
          <a:lstStyle/>
          <a:p>
            <a:r>
              <a:rPr lang="en-US">
                <a:solidFill>
                  <a:schemeClr val="tx1"/>
                </a:solidFill>
              </a:rPr>
              <a:t>What purpose do exceptions serve?</a:t>
            </a:r>
          </a:p>
        </p:txBody>
      </p:sp>
      <p:graphicFrame>
        <p:nvGraphicFramePr>
          <p:cNvPr id="5" name="Content Placeholder 2">
            <a:extLst>
              <a:ext uri="{FF2B5EF4-FFF2-40B4-BE49-F238E27FC236}">
                <a16:creationId xmlns:a16="http://schemas.microsoft.com/office/drawing/2014/main" id="{ED08AE53-A7D3-480D-8A57-C9C252A80A7F}"/>
              </a:ext>
            </a:extLst>
          </p:cNvPr>
          <p:cNvGraphicFramePr>
            <a:graphicFrameLocks noGrp="1"/>
          </p:cNvGraphicFramePr>
          <p:nvPr>
            <p:ph idx="1"/>
            <p:extLst>
              <p:ext uri="{D42A27DB-BD31-4B8C-83A1-F6EECF244321}">
                <p14:modId xmlns:p14="http://schemas.microsoft.com/office/powerpoint/2010/main" val="33565780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36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D6B91B-00ED-924A-8AC2-9A768F683BDA}"/>
              </a:ext>
            </a:extLst>
          </p:cNvPr>
          <p:cNvSpPr txBox="1"/>
          <p:nvPr/>
        </p:nvSpPr>
        <p:spPr>
          <a:xfrm>
            <a:off x="3149776" y="0"/>
            <a:ext cx="5486400" cy="461665"/>
          </a:xfrm>
          <a:prstGeom prst="rect">
            <a:avLst/>
          </a:prstGeom>
          <a:noFill/>
        </p:spPr>
        <p:txBody>
          <a:bodyPr wrap="square" rtlCol="0">
            <a:spAutoFit/>
          </a:bodyPr>
          <a:lstStyle/>
          <a:p>
            <a:pPr algn="ctr"/>
            <a:r>
              <a:rPr lang="en-US" sz="2400" dirty="0"/>
              <a:t>The </a:t>
            </a:r>
            <a:r>
              <a:rPr lang="en-US" sz="2400" dirty="0">
                <a:solidFill>
                  <a:srgbClr val="0432FF"/>
                </a:solidFill>
              </a:rPr>
              <a:t>try/except </a:t>
            </a:r>
            <a:r>
              <a:rPr lang="en-US" sz="2400" dirty="0"/>
              <a:t>block</a:t>
            </a:r>
          </a:p>
        </p:txBody>
      </p:sp>
      <p:pic>
        <p:nvPicPr>
          <p:cNvPr id="5" name="Picture 4">
            <a:extLst>
              <a:ext uri="{FF2B5EF4-FFF2-40B4-BE49-F238E27FC236}">
                <a16:creationId xmlns:a16="http://schemas.microsoft.com/office/drawing/2014/main" id="{343DFF3C-4778-6D43-A0AC-35A379C3BEAA}"/>
              </a:ext>
            </a:extLst>
          </p:cNvPr>
          <p:cNvPicPr>
            <a:picLocks noChangeAspect="1"/>
          </p:cNvPicPr>
          <p:nvPr/>
        </p:nvPicPr>
        <p:blipFill>
          <a:blip r:embed="rId2"/>
          <a:stretch>
            <a:fillRect/>
          </a:stretch>
        </p:blipFill>
        <p:spPr>
          <a:xfrm>
            <a:off x="183719" y="635863"/>
            <a:ext cx="8788400" cy="4343400"/>
          </a:xfrm>
          <a:prstGeom prst="rect">
            <a:avLst/>
          </a:prstGeom>
          <a:ln>
            <a:solidFill>
              <a:schemeClr val="tx1"/>
            </a:solidFill>
          </a:ln>
        </p:spPr>
      </p:pic>
      <p:pic>
        <p:nvPicPr>
          <p:cNvPr id="6" name="Picture 5">
            <a:extLst>
              <a:ext uri="{FF2B5EF4-FFF2-40B4-BE49-F238E27FC236}">
                <a16:creationId xmlns:a16="http://schemas.microsoft.com/office/drawing/2014/main" id="{A765E28E-D830-C74F-96DA-635D2E1B2FFA}"/>
              </a:ext>
            </a:extLst>
          </p:cNvPr>
          <p:cNvPicPr>
            <a:picLocks noChangeAspect="1"/>
          </p:cNvPicPr>
          <p:nvPr/>
        </p:nvPicPr>
        <p:blipFill>
          <a:blip r:embed="rId3"/>
          <a:stretch>
            <a:fillRect/>
          </a:stretch>
        </p:blipFill>
        <p:spPr>
          <a:xfrm>
            <a:off x="9265081" y="3504831"/>
            <a:ext cx="2743200" cy="838200"/>
          </a:xfrm>
          <a:prstGeom prst="rect">
            <a:avLst/>
          </a:prstGeom>
          <a:ln>
            <a:solidFill>
              <a:schemeClr val="tx1"/>
            </a:solidFill>
          </a:ln>
        </p:spPr>
      </p:pic>
      <p:sp>
        <p:nvSpPr>
          <p:cNvPr id="7" name="TextBox 6">
            <a:extLst>
              <a:ext uri="{FF2B5EF4-FFF2-40B4-BE49-F238E27FC236}">
                <a16:creationId xmlns:a16="http://schemas.microsoft.com/office/drawing/2014/main" id="{1E77CFAA-AAC0-9540-BD62-2DB245D81D2B}"/>
              </a:ext>
            </a:extLst>
          </p:cNvPr>
          <p:cNvSpPr txBox="1"/>
          <p:nvPr/>
        </p:nvSpPr>
        <p:spPr>
          <a:xfrm>
            <a:off x="9265081" y="2782669"/>
            <a:ext cx="2743200" cy="646331"/>
          </a:xfrm>
          <a:prstGeom prst="rect">
            <a:avLst/>
          </a:prstGeom>
          <a:noFill/>
        </p:spPr>
        <p:txBody>
          <a:bodyPr wrap="square" rtlCol="0">
            <a:spAutoFit/>
          </a:bodyPr>
          <a:lstStyle/>
          <a:p>
            <a:pPr algn="ctr"/>
            <a:r>
              <a:rPr lang="en-US" sz="1200" dirty="0"/>
              <a:t>Using try/except, program catches error, prints out and keeps executing</a:t>
            </a:r>
          </a:p>
        </p:txBody>
      </p:sp>
      <p:sp>
        <p:nvSpPr>
          <p:cNvPr id="8" name="TextBox 7">
            <a:extLst>
              <a:ext uri="{FF2B5EF4-FFF2-40B4-BE49-F238E27FC236}">
                <a16:creationId xmlns:a16="http://schemas.microsoft.com/office/drawing/2014/main" id="{FE611798-41F5-BA45-93A4-C3A466066CF0}"/>
              </a:ext>
            </a:extLst>
          </p:cNvPr>
          <p:cNvSpPr txBox="1"/>
          <p:nvPr/>
        </p:nvSpPr>
        <p:spPr>
          <a:xfrm>
            <a:off x="9106763" y="875450"/>
            <a:ext cx="2743200" cy="461665"/>
          </a:xfrm>
          <a:prstGeom prst="rect">
            <a:avLst/>
          </a:prstGeom>
          <a:noFill/>
        </p:spPr>
        <p:txBody>
          <a:bodyPr wrap="square" rtlCol="0">
            <a:spAutoFit/>
          </a:bodyPr>
          <a:lstStyle/>
          <a:p>
            <a:pPr algn="ctr"/>
            <a:r>
              <a:rPr lang="en-US" sz="1200" dirty="0"/>
              <a:t>When error is raise, the program stops executing with out try/except</a:t>
            </a:r>
          </a:p>
        </p:txBody>
      </p:sp>
      <p:sp>
        <p:nvSpPr>
          <p:cNvPr id="9" name="Rectangle 8">
            <a:extLst>
              <a:ext uri="{FF2B5EF4-FFF2-40B4-BE49-F238E27FC236}">
                <a16:creationId xmlns:a16="http://schemas.microsoft.com/office/drawing/2014/main" id="{C8DC6F62-3D1F-B64A-A883-D03D153B54D0}"/>
              </a:ext>
            </a:extLst>
          </p:cNvPr>
          <p:cNvSpPr/>
          <p:nvPr/>
        </p:nvSpPr>
        <p:spPr>
          <a:xfrm>
            <a:off x="264973" y="83994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0" name="Rectangle 9">
            <a:extLst>
              <a:ext uri="{FF2B5EF4-FFF2-40B4-BE49-F238E27FC236}">
                <a16:creationId xmlns:a16="http://schemas.microsoft.com/office/drawing/2014/main" id="{D0914433-8EB7-F048-8AFA-FDB227DC5A39}"/>
              </a:ext>
            </a:extLst>
          </p:cNvPr>
          <p:cNvSpPr/>
          <p:nvPr/>
        </p:nvSpPr>
        <p:spPr>
          <a:xfrm>
            <a:off x="9041536" y="96424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1" name="Rectangle 10">
            <a:extLst>
              <a:ext uri="{FF2B5EF4-FFF2-40B4-BE49-F238E27FC236}">
                <a16:creationId xmlns:a16="http://schemas.microsoft.com/office/drawing/2014/main" id="{E3BE94D3-83E7-9E4F-85A1-A050EF1AAAB9}"/>
              </a:ext>
            </a:extLst>
          </p:cNvPr>
          <p:cNvSpPr/>
          <p:nvPr/>
        </p:nvSpPr>
        <p:spPr>
          <a:xfrm>
            <a:off x="264972" y="3105834"/>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2" name="Rectangle 11">
            <a:extLst>
              <a:ext uri="{FF2B5EF4-FFF2-40B4-BE49-F238E27FC236}">
                <a16:creationId xmlns:a16="http://schemas.microsoft.com/office/drawing/2014/main" id="{7A589D4A-2075-F447-A9DB-7F0C9166DB8A}"/>
              </a:ext>
            </a:extLst>
          </p:cNvPr>
          <p:cNvSpPr/>
          <p:nvPr/>
        </p:nvSpPr>
        <p:spPr>
          <a:xfrm>
            <a:off x="9041536" y="2807563"/>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Tree>
    <p:extLst>
      <p:ext uri="{BB962C8B-B14F-4D97-AF65-F5344CB8AC3E}">
        <p14:creationId xmlns:p14="http://schemas.microsoft.com/office/powerpoint/2010/main" val="161243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D6B91B-00ED-924A-8AC2-9A768F683BDA}"/>
              </a:ext>
            </a:extLst>
          </p:cNvPr>
          <p:cNvSpPr txBox="1"/>
          <p:nvPr/>
        </p:nvSpPr>
        <p:spPr>
          <a:xfrm>
            <a:off x="2219998" y="0"/>
            <a:ext cx="7752003" cy="461665"/>
          </a:xfrm>
          <a:prstGeom prst="rect">
            <a:avLst/>
          </a:prstGeom>
          <a:noFill/>
        </p:spPr>
        <p:txBody>
          <a:bodyPr wrap="square" rtlCol="0">
            <a:spAutoFit/>
          </a:bodyPr>
          <a:lstStyle/>
          <a:p>
            <a:pPr algn="ctr"/>
            <a:r>
              <a:rPr lang="en-US" sz="2400" dirty="0"/>
              <a:t>Different Error Types in the </a:t>
            </a:r>
            <a:r>
              <a:rPr lang="en-US" sz="2400" dirty="0">
                <a:solidFill>
                  <a:srgbClr val="0432FF"/>
                </a:solidFill>
              </a:rPr>
              <a:t>try/except </a:t>
            </a:r>
            <a:r>
              <a:rPr lang="en-US" sz="2400" dirty="0"/>
              <a:t>block</a:t>
            </a:r>
          </a:p>
        </p:txBody>
      </p:sp>
      <p:sp>
        <p:nvSpPr>
          <p:cNvPr id="10" name="Rectangle 9">
            <a:extLst>
              <a:ext uri="{FF2B5EF4-FFF2-40B4-BE49-F238E27FC236}">
                <a16:creationId xmlns:a16="http://schemas.microsoft.com/office/drawing/2014/main" id="{D0914433-8EB7-F048-8AFA-FDB227DC5A39}"/>
              </a:ext>
            </a:extLst>
          </p:cNvPr>
          <p:cNvSpPr/>
          <p:nvPr/>
        </p:nvSpPr>
        <p:spPr>
          <a:xfrm>
            <a:off x="9212392" y="200493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2" name="Rectangle 11">
            <a:extLst>
              <a:ext uri="{FF2B5EF4-FFF2-40B4-BE49-F238E27FC236}">
                <a16:creationId xmlns:a16="http://schemas.microsoft.com/office/drawing/2014/main" id="{7A589D4A-2075-F447-A9DB-7F0C9166DB8A}"/>
              </a:ext>
            </a:extLst>
          </p:cNvPr>
          <p:cNvSpPr/>
          <p:nvPr/>
        </p:nvSpPr>
        <p:spPr>
          <a:xfrm>
            <a:off x="9212392" y="2273565"/>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pic>
        <p:nvPicPr>
          <p:cNvPr id="2" name="Picture 1">
            <a:extLst>
              <a:ext uri="{FF2B5EF4-FFF2-40B4-BE49-F238E27FC236}">
                <a16:creationId xmlns:a16="http://schemas.microsoft.com/office/drawing/2014/main" id="{8778307F-1875-8149-85DF-5565FF104971}"/>
              </a:ext>
            </a:extLst>
          </p:cNvPr>
          <p:cNvPicPr>
            <a:picLocks noChangeAspect="1"/>
          </p:cNvPicPr>
          <p:nvPr/>
        </p:nvPicPr>
        <p:blipFill>
          <a:blip r:embed="rId2"/>
          <a:stretch>
            <a:fillRect/>
          </a:stretch>
        </p:blipFill>
        <p:spPr>
          <a:xfrm>
            <a:off x="243635" y="453574"/>
            <a:ext cx="2919022" cy="5982550"/>
          </a:xfrm>
          <a:prstGeom prst="rect">
            <a:avLst/>
          </a:prstGeom>
          <a:ln>
            <a:solidFill>
              <a:schemeClr val="tx1"/>
            </a:solidFill>
          </a:ln>
        </p:spPr>
      </p:pic>
      <p:pic>
        <p:nvPicPr>
          <p:cNvPr id="3" name="Picture 2">
            <a:extLst>
              <a:ext uri="{FF2B5EF4-FFF2-40B4-BE49-F238E27FC236}">
                <a16:creationId xmlns:a16="http://schemas.microsoft.com/office/drawing/2014/main" id="{1A015598-1629-D647-A1DE-7F0D2AC0114F}"/>
              </a:ext>
            </a:extLst>
          </p:cNvPr>
          <p:cNvPicPr>
            <a:picLocks noChangeAspect="1"/>
          </p:cNvPicPr>
          <p:nvPr/>
        </p:nvPicPr>
        <p:blipFill>
          <a:blip r:embed="rId3"/>
          <a:stretch>
            <a:fillRect/>
          </a:stretch>
        </p:blipFill>
        <p:spPr>
          <a:xfrm>
            <a:off x="3292914" y="461665"/>
            <a:ext cx="2645383" cy="6034779"/>
          </a:xfrm>
          <a:prstGeom prst="rect">
            <a:avLst/>
          </a:prstGeom>
          <a:ln>
            <a:solidFill>
              <a:schemeClr val="tx1"/>
            </a:solidFill>
          </a:ln>
        </p:spPr>
      </p:pic>
      <p:pic>
        <p:nvPicPr>
          <p:cNvPr id="13" name="Picture 12">
            <a:extLst>
              <a:ext uri="{FF2B5EF4-FFF2-40B4-BE49-F238E27FC236}">
                <a16:creationId xmlns:a16="http://schemas.microsoft.com/office/drawing/2014/main" id="{513718A8-ABC4-7542-B21E-BE42DAC52968}"/>
              </a:ext>
            </a:extLst>
          </p:cNvPr>
          <p:cNvPicPr>
            <a:picLocks noChangeAspect="1"/>
          </p:cNvPicPr>
          <p:nvPr/>
        </p:nvPicPr>
        <p:blipFill>
          <a:blip r:embed="rId4"/>
          <a:stretch>
            <a:fillRect/>
          </a:stretch>
        </p:blipFill>
        <p:spPr>
          <a:xfrm>
            <a:off x="6120518" y="467266"/>
            <a:ext cx="2911380" cy="5923468"/>
          </a:xfrm>
          <a:prstGeom prst="rect">
            <a:avLst/>
          </a:prstGeom>
          <a:ln>
            <a:solidFill>
              <a:schemeClr val="tx1"/>
            </a:solidFill>
          </a:ln>
        </p:spPr>
      </p:pic>
      <p:pic>
        <p:nvPicPr>
          <p:cNvPr id="14" name="Picture 13">
            <a:extLst>
              <a:ext uri="{FF2B5EF4-FFF2-40B4-BE49-F238E27FC236}">
                <a16:creationId xmlns:a16="http://schemas.microsoft.com/office/drawing/2014/main" id="{7133323D-0F77-644D-A56D-F5D0D0F1303B}"/>
              </a:ext>
            </a:extLst>
          </p:cNvPr>
          <p:cNvPicPr>
            <a:picLocks noChangeAspect="1"/>
          </p:cNvPicPr>
          <p:nvPr/>
        </p:nvPicPr>
        <p:blipFill>
          <a:blip r:embed="rId5"/>
          <a:stretch>
            <a:fillRect/>
          </a:stretch>
        </p:blipFill>
        <p:spPr>
          <a:xfrm>
            <a:off x="9214119" y="453574"/>
            <a:ext cx="2911381" cy="1168803"/>
          </a:xfrm>
          <a:prstGeom prst="rect">
            <a:avLst/>
          </a:prstGeom>
          <a:ln>
            <a:solidFill>
              <a:schemeClr val="tx1"/>
            </a:solidFill>
          </a:ln>
        </p:spPr>
      </p:pic>
      <p:sp>
        <p:nvSpPr>
          <p:cNvPr id="9" name="Rectangle 8">
            <a:extLst>
              <a:ext uri="{FF2B5EF4-FFF2-40B4-BE49-F238E27FC236}">
                <a16:creationId xmlns:a16="http://schemas.microsoft.com/office/drawing/2014/main" id="{C8DC6F62-3D1F-B64A-A883-D03D153B54D0}"/>
              </a:ext>
            </a:extLst>
          </p:cNvPr>
          <p:cNvSpPr/>
          <p:nvPr/>
        </p:nvSpPr>
        <p:spPr>
          <a:xfrm>
            <a:off x="66500" y="901372"/>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1" name="Rectangle 10">
            <a:extLst>
              <a:ext uri="{FF2B5EF4-FFF2-40B4-BE49-F238E27FC236}">
                <a16:creationId xmlns:a16="http://schemas.microsoft.com/office/drawing/2014/main" id="{E3BE94D3-83E7-9E4F-85A1-A050EF1AAAB9}"/>
              </a:ext>
            </a:extLst>
          </p:cNvPr>
          <p:cNvSpPr/>
          <p:nvPr/>
        </p:nvSpPr>
        <p:spPr>
          <a:xfrm>
            <a:off x="78004" y="3493473"/>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5" name="Rectangle 14">
            <a:extLst>
              <a:ext uri="{FF2B5EF4-FFF2-40B4-BE49-F238E27FC236}">
                <a16:creationId xmlns:a16="http://schemas.microsoft.com/office/drawing/2014/main" id="{5A223A85-2D5D-8C43-8E8A-15165995A6C0}"/>
              </a:ext>
            </a:extLst>
          </p:cNvPr>
          <p:cNvSpPr/>
          <p:nvPr/>
        </p:nvSpPr>
        <p:spPr>
          <a:xfrm>
            <a:off x="9212392" y="254220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6" name="Rectangle 15">
            <a:extLst>
              <a:ext uri="{FF2B5EF4-FFF2-40B4-BE49-F238E27FC236}">
                <a16:creationId xmlns:a16="http://schemas.microsoft.com/office/drawing/2014/main" id="{73A37F21-7E0B-7647-A16C-67F2B6529702}"/>
              </a:ext>
            </a:extLst>
          </p:cNvPr>
          <p:cNvSpPr/>
          <p:nvPr/>
        </p:nvSpPr>
        <p:spPr>
          <a:xfrm>
            <a:off x="9212392" y="2810835"/>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17" name="Rectangle 16">
            <a:extLst>
              <a:ext uri="{FF2B5EF4-FFF2-40B4-BE49-F238E27FC236}">
                <a16:creationId xmlns:a16="http://schemas.microsoft.com/office/drawing/2014/main" id="{7EFA5419-4DF5-2B46-8188-F4E6150A3B20}"/>
              </a:ext>
            </a:extLst>
          </p:cNvPr>
          <p:cNvSpPr/>
          <p:nvPr/>
        </p:nvSpPr>
        <p:spPr>
          <a:xfrm>
            <a:off x="9212392" y="3101224"/>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8" name="Rectangle 17">
            <a:extLst>
              <a:ext uri="{FF2B5EF4-FFF2-40B4-BE49-F238E27FC236}">
                <a16:creationId xmlns:a16="http://schemas.microsoft.com/office/drawing/2014/main" id="{EEF2E3E4-CA9A-F544-91AF-09FE525DD8C2}"/>
              </a:ext>
            </a:extLst>
          </p:cNvPr>
          <p:cNvSpPr/>
          <p:nvPr/>
        </p:nvSpPr>
        <p:spPr>
          <a:xfrm>
            <a:off x="9212392" y="3357979"/>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20" name="Rectangle 19">
            <a:extLst>
              <a:ext uri="{FF2B5EF4-FFF2-40B4-BE49-F238E27FC236}">
                <a16:creationId xmlns:a16="http://schemas.microsoft.com/office/drawing/2014/main" id="{295695E2-33D5-B945-9C5C-6AC2B152FD52}"/>
              </a:ext>
            </a:extLst>
          </p:cNvPr>
          <p:cNvSpPr/>
          <p:nvPr/>
        </p:nvSpPr>
        <p:spPr>
          <a:xfrm>
            <a:off x="9212392" y="3614734"/>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sp>
        <p:nvSpPr>
          <p:cNvPr id="21" name="Rectangle 20">
            <a:extLst>
              <a:ext uri="{FF2B5EF4-FFF2-40B4-BE49-F238E27FC236}">
                <a16:creationId xmlns:a16="http://schemas.microsoft.com/office/drawing/2014/main" id="{E8D00E3E-0391-2F44-AE89-D8471A0F14D9}"/>
              </a:ext>
            </a:extLst>
          </p:cNvPr>
          <p:cNvSpPr/>
          <p:nvPr/>
        </p:nvSpPr>
        <p:spPr>
          <a:xfrm>
            <a:off x="3159728" y="502548"/>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22" name="Rectangle 21">
            <a:extLst>
              <a:ext uri="{FF2B5EF4-FFF2-40B4-BE49-F238E27FC236}">
                <a16:creationId xmlns:a16="http://schemas.microsoft.com/office/drawing/2014/main" id="{E408083A-3B0C-B741-86AB-526561AF9D7E}"/>
              </a:ext>
            </a:extLst>
          </p:cNvPr>
          <p:cNvSpPr/>
          <p:nvPr/>
        </p:nvSpPr>
        <p:spPr>
          <a:xfrm>
            <a:off x="3155820" y="3665656"/>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23" name="Rectangle 22">
            <a:extLst>
              <a:ext uri="{FF2B5EF4-FFF2-40B4-BE49-F238E27FC236}">
                <a16:creationId xmlns:a16="http://schemas.microsoft.com/office/drawing/2014/main" id="{063D9799-DF2D-C741-830D-F20C4749B468}"/>
              </a:ext>
            </a:extLst>
          </p:cNvPr>
          <p:cNvSpPr/>
          <p:nvPr/>
        </p:nvSpPr>
        <p:spPr>
          <a:xfrm>
            <a:off x="5960954" y="461665"/>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24" name="Rectangle 23">
            <a:extLst>
              <a:ext uri="{FF2B5EF4-FFF2-40B4-BE49-F238E27FC236}">
                <a16:creationId xmlns:a16="http://schemas.microsoft.com/office/drawing/2014/main" id="{B8A919EE-FBA6-224D-80DA-143A275096E6}"/>
              </a:ext>
            </a:extLst>
          </p:cNvPr>
          <p:cNvSpPr/>
          <p:nvPr/>
        </p:nvSpPr>
        <p:spPr>
          <a:xfrm>
            <a:off x="5941872" y="3807698"/>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25" name="Rectangle 24">
            <a:extLst>
              <a:ext uri="{FF2B5EF4-FFF2-40B4-BE49-F238E27FC236}">
                <a16:creationId xmlns:a16="http://schemas.microsoft.com/office/drawing/2014/main" id="{03565F16-6308-8F4D-A235-556BA2600FFC}"/>
              </a:ext>
            </a:extLst>
          </p:cNvPr>
          <p:cNvSpPr/>
          <p:nvPr/>
        </p:nvSpPr>
        <p:spPr>
          <a:xfrm>
            <a:off x="9037252" y="502548"/>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sp>
        <p:nvSpPr>
          <p:cNvPr id="26" name="TextBox 25">
            <a:extLst>
              <a:ext uri="{FF2B5EF4-FFF2-40B4-BE49-F238E27FC236}">
                <a16:creationId xmlns:a16="http://schemas.microsoft.com/office/drawing/2014/main" id="{B350ACB7-073D-5241-83E1-25B06AB134FF}"/>
              </a:ext>
            </a:extLst>
          </p:cNvPr>
          <p:cNvSpPr txBox="1"/>
          <p:nvPr/>
        </p:nvSpPr>
        <p:spPr>
          <a:xfrm>
            <a:off x="9524589" y="1935210"/>
            <a:ext cx="2290439" cy="276999"/>
          </a:xfrm>
          <a:prstGeom prst="rect">
            <a:avLst/>
          </a:prstGeom>
          <a:noFill/>
        </p:spPr>
        <p:txBody>
          <a:bodyPr wrap="square" rtlCol="0">
            <a:spAutoFit/>
          </a:bodyPr>
          <a:lstStyle/>
          <a:p>
            <a:r>
              <a:rPr lang="en-US" sz="1200" dirty="0"/>
              <a:t>Attribute Error</a:t>
            </a:r>
          </a:p>
        </p:txBody>
      </p:sp>
      <p:sp>
        <p:nvSpPr>
          <p:cNvPr id="27" name="TextBox 26">
            <a:extLst>
              <a:ext uri="{FF2B5EF4-FFF2-40B4-BE49-F238E27FC236}">
                <a16:creationId xmlns:a16="http://schemas.microsoft.com/office/drawing/2014/main" id="{6D542B8B-E45E-234B-8387-7763F17B6B7C}"/>
              </a:ext>
            </a:extLst>
          </p:cNvPr>
          <p:cNvSpPr txBox="1"/>
          <p:nvPr/>
        </p:nvSpPr>
        <p:spPr>
          <a:xfrm>
            <a:off x="9524589" y="2203057"/>
            <a:ext cx="2290439" cy="276999"/>
          </a:xfrm>
          <a:prstGeom prst="rect">
            <a:avLst/>
          </a:prstGeom>
          <a:noFill/>
        </p:spPr>
        <p:txBody>
          <a:bodyPr wrap="square" rtlCol="0">
            <a:spAutoFit/>
          </a:bodyPr>
          <a:lstStyle/>
          <a:p>
            <a:r>
              <a:rPr lang="en-US" sz="1200" dirty="0"/>
              <a:t>Index Error</a:t>
            </a:r>
          </a:p>
        </p:txBody>
      </p:sp>
      <p:sp>
        <p:nvSpPr>
          <p:cNvPr id="28" name="TextBox 27">
            <a:extLst>
              <a:ext uri="{FF2B5EF4-FFF2-40B4-BE49-F238E27FC236}">
                <a16:creationId xmlns:a16="http://schemas.microsoft.com/office/drawing/2014/main" id="{86CB29B2-F705-2F45-880A-CE0297E690EA}"/>
              </a:ext>
            </a:extLst>
          </p:cNvPr>
          <p:cNvSpPr txBox="1"/>
          <p:nvPr/>
        </p:nvSpPr>
        <p:spPr>
          <a:xfrm>
            <a:off x="9524589" y="2468755"/>
            <a:ext cx="2290439" cy="276999"/>
          </a:xfrm>
          <a:prstGeom prst="rect">
            <a:avLst/>
          </a:prstGeom>
          <a:noFill/>
        </p:spPr>
        <p:txBody>
          <a:bodyPr wrap="square" rtlCol="0">
            <a:spAutoFit/>
          </a:bodyPr>
          <a:lstStyle/>
          <a:p>
            <a:r>
              <a:rPr lang="en-US" sz="1200" dirty="0"/>
              <a:t>Type Error</a:t>
            </a:r>
          </a:p>
        </p:txBody>
      </p:sp>
      <p:sp>
        <p:nvSpPr>
          <p:cNvPr id="29" name="TextBox 28">
            <a:extLst>
              <a:ext uri="{FF2B5EF4-FFF2-40B4-BE49-F238E27FC236}">
                <a16:creationId xmlns:a16="http://schemas.microsoft.com/office/drawing/2014/main" id="{64F02A89-70B5-E04B-8D99-9589AF6178B5}"/>
              </a:ext>
            </a:extLst>
          </p:cNvPr>
          <p:cNvSpPr txBox="1"/>
          <p:nvPr/>
        </p:nvSpPr>
        <p:spPr>
          <a:xfrm>
            <a:off x="9524589" y="2775704"/>
            <a:ext cx="2290439" cy="276999"/>
          </a:xfrm>
          <a:prstGeom prst="rect">
            <a:avLst/>
          </a:prstGeom>
          <a:noFill/>
        </p:spPr>
        <p:txBody>
          <a:bodyPr wrap="square" rtlCol="0">
            <a:spAutoFit/>
          </a:bodyPr>
          <a:lstStyle/>
          <a:p>
            <a:r>
              <a:rPr lang="en-US" sz="1200" dirty="0"/>
              <a:t>Name Error</a:t>
            </a:r>
          </a:p>
        </p:txBody>
      </p:sp>
      <p:sp>
        <p:nvSpPr>
          <p:cNvPr id="30" name="TextBox 29">
            <a:extLst>
              <a:ext uri="{FF2B5EF4-FFF2-40B4-BE49-F238E27FC236}">
                <a16:creationId xmlns:a16="http://schemas.microsoft.com/office/drawing/2014/main" id="{332B0677-88DA-D249-9721-73FA2DCFAC69}"/>
              </a:ext>
            </a:extLst>
          </p:cNvPr>
          <p:cNvSpPr txBox="1"/>
          <p:nvPr/>
        </p:nvSpPr>
        <p:spPr>
          <a:xfrm>
            <a:off x="9524589" y="3033745"/>
            <a:ext cx="2290439" cy="276999"/>
          </a:xfrm>
          <a:prstGeom prst="rect">
            <a:avLst/>
          </a:prstGeom>
          <a:noFill/>
        </p:spPr>
        <p:txBody>
          <a:bodyPr wrap="square" rtlCol="0">
            <a:spAutoFit/>
          </a:bodyPr>
          <a:lstStyle/>
          <a:p>
            <a:r>
              <a:rPr lang="en-US" sz="1200" dirty="0"/>
              <a:t>Syntax Error</a:t>
            </a:r>
          </a:p>
        </p:txBody>
      </p:sp>
      <p:sp>
        <p:nvSpPr>
          <p:cNvPr id="31" name="TextBox 30">
            <a:extLst>
              <a:ext uri="{FF2B5EF4-FFF2-40B4-BE49-F238E27FC236}">
                <a16:creationId xmlns:a16="http://schemas.microsoft.com/office/drawing/2014/main" id="{C98F38EE-EA40-AE47-A704-0E087150B526}"/>
              </a:ext>
            </a:extLst>
          </p:cNvPr>
          <p:cNvSpPr txBox="1"/>
          <p:nvPr/>
        </p:nvSpPr>
        <p:spPr>
          <a:xfrm>
            <a:off x="9524589" y="3284626"/>
            <a:ext cx="2290439" cy="276999"/>
          </a:xfrm>
          <a:prstGeom prst="rect">
            <a:avLst/>
          </a:prstGeom>
          <a:noFill/>
        </p:spPr>
        <p:txBody>
          <a:bodyPr wrap="square" rtlCol="0">
            <a:spAutoFit/>
          </a:bodyPr>
          <a:lstStyle/>
          <a:p>
            <a:r>
              <a:rPr lang="en-US" sz="1200" dirty="0"/>
              <a:t>Key Error</a:t>
            </a:r>
          </a:p>
        </p:txBody>
      </p:sp>
      <p:sp>
        <p:nvSpPr>
          <p:cNvPr id="32" name="TextBox 31">
            <a:extLst>
              <a:ext uri="{FF2B5EF4-FFF2-40B4-BE49-F238E27FC236}">
                <a16:creationId xmlns:a16="http://schemas.microsoft.com/office/drawing/2014/main" id="{943B591A-5E98-664D-8843-63928C49AB18}"/>
              </a:ext>
            </a:extLst>
          </p:cNvPr>
          <p:cNvSpPr txBox="1"/>
          <p:nvPr/>
        </p:nvSpPr>
        <p:spPr>
          <a:xfrm>
            <a:off x="9524589" y="3568785"/>
            <a:ext cx="2290439" cy="276999"/>
          </a:xfrm>
          <a:prstGeom prst="rect">
            <a:avLst/>
          </a:prstGeom>
          <a:noFill/>
        </p:spPr>
        <p:txBody>
          <a:bodyPr wrap="square" rtlCol="0">
            <a:spAutoFit/>
          </a:bodyPr>
          <a:lstStyle/>
          <a:p>
            <a:r>
              <a:rPr lang="en-US" sz="1200" dirty="0"/>
              <a:t>Catch All Errors</a:t>
            </a:r>
          </a:p>
        </p:txBody>
      </p:sp>
    </p:spTree>
    <p:extLst>
      <p:ext uri="{BB962C8B-B14F-4D97-AF65-F5344CB8AC3E}">
        <p14:creationId xmlns:p14="http://schemas.microsoft.com/office/powerpoint/2010/main" val="80438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CE22B-C7AD-E24C-81D0-3636102AA6A9}"/>
              </a:ext>
            </a:extLst>
          </p:cNvPr>
          <p:cNvSpPr txBox="1"/>
          <p:nvPr/>
        </p:nvSpPr>
        <p:spPr>
          <a:xfrm>
            <a:off x="2219998" y="0"/>
            <a:ext cx="7752003" cy="461665"/>
          </a:xfrm>
          <a:prstGeom prst="rect">
            <a:avLst/>
          </a:prstGeom>
          <a:noFill/>
        </p:spPr>
        <p:txBody>
          <a:bodyPr wrap="square" rtlCol="0">
            <a:spAutoFit/>
          </a:bodyPr>
          <a:lstStyle/>
          <a:p>
            <a:pPr algn="ctr"/>
            <a:r>
              <a:rPr lang="en-US" sz="2400" dirty="0"/>
              <a:t>Why use the else clause with the </a:t>
            </a:r>
            <a:r>
              <a:rPr lang="en-US" sz="2400" dirty="0">
                <a:solidFill>
                  <a:srgbClr val="0432FF"/>
                </a:solidFill>
              </a:rPr>
              <a:t>try/except </a:t>
            </a:r>
            <a:r>
              <a:rPr lang="en-US" sz="2400" dirty="0"/>
              <a:t>block</a:t>
            </a:r>
          </a:p>
        </p:txBody>
      </p:sp>
      <p:pic>
        <p:nvPicPr>
          <p:cNvPr id="3" name="Picture 2">
            <a:extLst>
              <a:ext uri="{FF2B5EF4-FFF2-40B4-BE49-F238E27FC236}">
                <a16:creationId xmlns:a16="http://schemas.microsoft.com/office/drawing/2014/main" id="{E7E66439-8420-5F4B-BA7E-2EC8F8D04B93}"/>
              </a:ext>
            </a:extLst>
          </p:cNvPr>
          <p:cNvPicPr>
            <a:picLocks noChangeAspect="1"/>
          </p:cNvPicPr>
          <p:nvPr/>
        </p:nvPicPr>
        <p:blipFill>
          <a:blip r:embed="rId2"/>
          <a:stretch>
            <a:fillRect/>
          </a:stretch>
        </p:blipFill>
        <p:spPr>
          <a:xfrm>
            <a:off x="525034" y="1746250"/>
            <a:ext cx="6273800" cy="3365500"/>
          </a:xfrm>
          <a:prstGeom prst="rect">
            <a:avLst/>
          </a:prstGeom>
          <a:ln>
            <a:solidFill>
              <a:schemeClr val="tx1"/>
            </a:solidFill>
          </a:ln>
        </p:spPr>
      </p:pic>
      <p:pic>
        <p:nvPicPr>
          <p:cNvPr id="4" name="Picture 3">
            <a:extLst>
              <a:ext uri="{FF2B5EF4-FFF2-40B4-BE49-F238E27FC236}">
                <a16:creationId xmlns:a16="http://schemas.microsoft.com/office/drawing/2014/main" id="{BB0D45F4-5A05-E145-AE5B-531D048B31F6}"/>
              </a:ext>
            </a:extLst>
          </p:cNvPr>
          <p:cNvPicPr>
            <a:picLocks noChangeAspect="1"/>
          </p:cNvPicPr>
          <p:nvPr/>
        </p:nvPicPr>
        <p:blipFill>
          <a:blip r:embed="rId3"/>
          <a:stretch>
            <a:fillRect/>
          </a:stretch>
        </p:blipFill>
        <p:spPr>
          <a:xfrm>
            <a:off x="7106328" y="1758439"/>
            <a:ext cx="3060700" cy="279400"/>
          </a:xfrm>
          <a:prstGeom prst="rect">
            <a:avLst/>
          </a:prstGeom>
          <a:ln>
            <a:solidFill>
              <a:schemeClr val="tx1"/>
            </a:solidFill>
          </a:ln>
        </p:spPr>
      </p:pic>
      <p:pic>
        <p:nvPicPr>
          <p:cNvPr id="5" name="Picture 4">
            <a:extLst>
              <a:ext uri="{FF2B5EF4-FFF2-40B4-BE49-F238E27FC236}">
                <a16:creationId xmlns:a16="http://schemas.microsoft.com/office/drawing/2014/main" id="{0ED92791-7C9E-9E4B-A94F-937B8D3B931C}"/>
              </a:ext>
            </a:extLst>
          </p:cNvPr>
          <p:cNvPicPr>
            <a:picLocks noChangeAspect="1"/>
          </p:cNvPicPr>
          <p:nvPr/>
        </p:nvPicPr>
        <p:blipFill>
          <a:blip r:embed="rId4"/>
          <a:stretch>
            <a:fillRect/>
          </a:stretch>
        </p:blipFill>
        <p:spPr>
          <a:xfrm>
            <a:off x="7106328" y="3614013"/>
            <a:ext cx="4318000" cy="215900"/>
          </a:xfrm>
          <a:prstGeom prst="rect">
            <a:avLst/>
          </a:prstGeom>
          <a:ln>
            <a:solidFill>
              <a:schemeClr val="tx1"/>
            </a:solidFill>
          </a:ln>
        </p:spPr>
      </p:pic>
      <p:sp>
        <p:nvSpPr>
          <p:cNvPr id="6" name="TextBox 5">
            <a:extLst>
              <a:ext uri="{FF2B5EF4-FFF2-40B4-BE49-F238E27FC236}">
                <a16:creationId xmlns:a16="http://schemas.microsoft.com/office/drawing/2014/main" id="{231CEAC9-606E-D744-991A-DD7AE5FECF28}"/>
              </a:ext>
            </a:extLst>
          </p:cNvPr>
          <p:cNvSpPr txBox="1"/>
          <p:nvPr/>
        </p:nvSpPr>
        <p:spPr>
          <a:xfrm>
            <a:off x="445135" y="586832"/>
            <a:ext cx="9879595" cy="954107"/>
          </a:xfrm>
          <a:prstGeom prst="rect">
            <a:avLst/>
          </a:prstGeom>
          <a:noFill/>
        </p:spPr>
        <p:txBody>
          <a:bodyPr wrap="square" rtlCol="0">
            <a:spAutoFit/>
          </a:bodyPr>
          <a:lstStyle/>
          <a:p>
            <a:r>
              <a:rPr lang="en-US" sz="1400" dirty="0"/>
              <a:t>The benefits of using the else branch is it is a very clear way to know if there was an error and it was trapped, or if there was not error. The only way the else branch is taken is if there was no error trapped.. It’s not good enough to have a print statement immediately outside of the try/except because that will always run, so its not an indicator of what actually happened.</a:t>
            </a:r>
          </a:p>
        </p:txBody>
      </p:sp>
    </p:spTree>
    <p:extLst>
      <p:ext uri="{BB962C8B-B14F-4D97-AF65-F5344CB8AC3E}">
        <p14:creationId xmlns:p14="http://schemas.microsoft.com/office/powerpoint/2010/main" val="198100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BB663-B698-AB42-9FA9-62267CE4B07D}"/>
              </a:ext>
            </a:extLst>
          </p:cNvPr>
          <p:cNvSpPr txBox="1"/>
          <p:nvPr/>
        </p:nvSpPr>
        <p:spPr>
          <a:xfrm>
            <a:off x="2219998" y="0"/>
            <a:ext cx="7752003" cy="461665"/>
          </a:xfrm>
          <a:prstGeom prst="rect">
            <a:avLst/>
          </a:prstGeom>
          <a:noFill/>
        </p:spPr>
        <p:txBody>
          <a:bodyPr wrap="square" rtlCol="0">
            <a:spAutoFit/>
          </a:bodyPr>
          <a:lstStyle/>
          <a:p>
            <a:pPr algn="ctr"/>
            <a:r>
              <a:rPr lang="en-US" sz="2400" dirty="0"/>
              <a:t>Reasons for using the </a:t>
            </a:r>
            <a:r>
              <a:rPr lang="en-US" sz="2400" dirty="0">
                <a:solidFill>
                  <a:srgbClr val="0432FF"/>
                </a:solidFill>
              </a:rPr>
              <a:t>try/finally </a:t>
            </a:r>
            <a:r>
              <a:rPr lang="en-US" sz="2400" dirty="0"/>
              <a:t>block</a:t>
            </a:r>
          </a:p>
        </p:txBody>
      </p:sp>
      <p:sp>
        <p:nvSpPr>
          <p:cNvPr id="4" name="Rectangle 3">
            <a:extLst>
              <a:ext uri="{FF2B5EF4-FFF2-40B4-BE49-F238E27FC236}">
                <a16:creationId xmlns:a16="http://schemas.microsoft.com/office/drawing/2014/main" id="{6981396A-D383-A041-8364-8C4BF44A35A9}"/>
              </a:ext>
            </a:extLst>
          </p:cNvPr>
          <p:cNvSpPr/>
          <p:nvPr/>
        </p:nvSpPr>
        <p:spPr>
          <a:xfrm>
            <a:off x="360978" y="1043414"/>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5" name="Rectangle 4">
            <a:extLst>
              <a:ext uri="{FF2B5EF4-FFF2-40B4-BE49-F238E27FC236}">
                <a16:creationId xmlns:a16="http://schemas.microsoft.com/office/drawing/2014/main" id="{8CAB2645-D272-2241-80B0-F53EE21EE7EB}"/>
              </a:ext>
            </a:extLst>
          </p:cNvPr>
          <p:cNvSpPr/>
          <p:nvPr/>
        </p:nvSpPr>
        <p:spPr>
          <a:xfrm>
            <a:off x="5047058" y="910825"/>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6" name="Rectangle 5">
            <a:extLst>
              <a:ext uri="{FF2B5EF4-FFF2-40B4-BE49-F238E27FC236}">
                <a16:creationId xmlns:a16="http://schemas.microsoft.com/office/drawing/2014/main" id="{1657F330-1863-D543-9624-20E84C38FEC8}"/>
              </a:ext>
            </a:extLst>
          </p:cNvPr>
          <p:cNvSpPr/>
          <p:nvPr/>
        </p:nvSpPr>
        <p:spPr>
          <a:xfrm>
            <a:off x="360977" y="3910724"/>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7" name="Rectangle 6">
            <a:extLst>
              <a:ext uri="{FF2B5EF4-FFF2-40B4-BE49-F238E27FC236}">
                <a16:creationId xmlns:a16="http://schemas.microsoft.com/office/drawing/2014/main" id="{03920D53-A37C-3E4A-BBF7-84F64A6D2C36}"/>
              </a:ext>
            </a:extLst>
          </p:cNvPr>
          <p:cNvSpPr/>
          <p:nvPr/>
        </p:nvSpPr>
        <p:spPr>
          <a:xfrm>
            <a:off x="5048093" y="189267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pic>
        <p:nvPicPr>
          <p:cNvPr id="8" name="Picture 7">
            <a:extLst>
              <a:ext uri="{FF2B5EF4-FFF2-40B4-BE49-F238E27FC236}">
                <a16:creationId xmlns:a16="http://schemas.microsoft.com/office/drawing/2014/main" id="{FCC6FD0C-17FE-5F45-B9F6-DEB130070432}"/>
              </a:ext>
            </a:extLst>
          </p:cNvPr>
          <p:cNvPicPr>
            <a:picLocks noChangeAspect="1"/>
          </p:cNvPicPr>
          <p:nvPr/>
        </p:nvPicPr>
        <p:blipFill>
          <a:blip r:embed="rId2"/>
          <a:stretch>
            <a:fillRect/>
          </a:stretch>
        </p:blipFill>
        <p:spPr>
          <a:xfrm>
            <a:off x="515104" y="910825"/>
            <a:ext cx="4356100" cy="5664200"/>
          </a:xfrm>
          <a:prstGeom prst="rect">
            <a:avLst/>
          </a:prstGeom>
          <a:ln>
            <a:solidFill>
              <a:schemeClr val="tx1"/>
            </a:solidFill>
          </a:ln>
        </p:spPr>
      </p:pic>
      <p:pic>
        <p:nvPicPr>
          <p:cNvPr id="9" name="Picture 8">
            <a:extLst>
              <a:ext uri="{FF2B5EF4-FFF2-40B4-BE49-F238E27FC236}">
                <a16:creationId xmlns:a16="http://schemas.microsoft.com/office/drawing/2014/main" id="{B0790125-3854-F24A-A095-B1AC913DDE8F}"/>
              </a:ext>
            </a:extLst>
          </p:cNvPr>
          <p:cNvPicPr>
            <a:picLocks noChangeAspect="1"/>
          </p:cNvPicPr>
          <p:nvPr/>
        </p:nvPicPr>
        <p:blipFill>
          <a:blip r:embed="rId3"/>
          <a:stretch>
            <a:fillRect/>
          </a:stretch>
        </p:blipFill>
        <p:spPr>
          <a:xfrm>
            <a:off x="5245667" y="2964802"/>
            <a:ext cx="3060700" cy="1651000"/>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C266FE7B-8568-8A44-A761-B4377C7C9A79}"/>
              </a:ext>
            </a:extLst>
          </p:cNvPr>
          <p:cNvCxnSpPr>
            <a:cxnSpLocks/>
          </p:cNvCxnSpPr>
          <p:nvPr/>
        </p:nvCxnSpPr>
        <p:spPr>
          <a:xfrm flipH="1" flipV="1">
            <a:off x="4030462" y="2317072"/>
            <a:ext cx="1215206" cy="71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9EF257-05FF-7041-9C95-F7D2BBC10E8A}"/>
              </a:ext>
            </a:extLst>
          </p:cNvPr>
          <p:cNvCxnSpPr>
            <a:cxnSpLocks/>
          </p:cNvCxnSpPr>
          <p:nvPr/>
        </p:nvCxnSpPr>
        <p:spPr>
          <a:xfrm flipH="1">
            <a:off x="3968318" y="3742926"/>
            <a:ext cx="1277352" cy="71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A52321-AF48-5249-8103-AE29B2923040}"/>
              </a:ext>
            </a:extLst>
          </p:cNvPr>
          <p:cNvSpPr txBox="1"/>
          <p:nvPr/>
        </p:nvSpPr>
        <p:spPr>
          <a:xfrm>
            <a:off x="5245668" y="837436"/>
            <a:ext cx="6585354" cy="646331"/>
          </a:xfrm>
          <a:prstGeom prst="rect">
            <a:avLst/>
          </a:prstGeom>
          <a:noFill/>
        </p:spPr>
        <p:txBody>
          <a:bodyPr wrap="square" rtlCol="0">
            <a:spAutoFit/>
          </a:bodyPr>
          <a:lstStyle/>
          <a:p>
            <a:r>
              <a:rPr lang="en-US" sz="1200" dirty="0"/>
              <a:t>This first </a:t>
            </a:r>
            <a:r>
              <a:rPr lang="en-US" sz="1200" dirty="0">
                <a:solidFill>
                  <a:srgbClr val="0432FF"/>
                </a:solidFill>
              </a:rPr>
              <a:t>try/finally </a:t>
            </a:r>
            <a:r>
              <a:rPr lang="en-US" sz="1200" dirty="0"/>
              <a:t>sees no error, but the finally branch is executed no matter what, so “No error. File is closed”,  gets printed out. Following this,  the execution of the code continues with the print statement outside the </a:t>
            </a:r>
            <a:r>
              <a:rPr lang="en-US" sz="1200" dirty="0">
                <a:solidFill>
                  <a:srgbClr val="0432FF"/>
                </a:solidFill>
              </a:rPr>
              <a:t>try/finally </a:t>
            </a:r>
            <a:r>
              <a:rPr lang="en-US" sz="1200" dirty="0"/>
              <a:t>block “Keep going all is well.”</a:t>
            </a:r>
          </a:p>
        </p:txBody>
      </p:sp>
      <p:sp>
        <p:nvSpPr>
          <p:cNvPr id="17" name="TextBox 16">
            <a:extLst>
              <a:ext uri="{FF2B5EF4-FFF2-40B4-BE49-F238E27FC236}">
                <a16:creationId xmlns:a16="http://schemas.microsoft.com/office/drawing/2014/main" id="{3E781F6E-51A1-4143-9854-4D0EF36F2A55}"/>
              </a:ext>
            </a:extLst>
          </p:cNvPr>
          <p:cNvSpPr txBox="1"/>
          <p:nvPr/>
        </p:nvSpPr>
        <p:spPr>
          <a:xfrm>
            <a:off x="5245667" y="1808786"/>
            <a:ext cx="6585353" cy="830997"/>
          </a:xfrm>
          <a:prstGeom prst="rect">
            <a:avLst/>
          </a:prstGeom>
          <a:noFill/>
        </p:spPr>
        <p:txBody>
          <a:bodyPr wrap="square" rtlCol="0">
            <a:spAutoFit/>
          </a:bodyPr>
          <a:lstStyle/>
          <a:p>
            <a:r>
              <a:rPr lang="en-US" sz="1200" dirty="0"/>
              <a:t>In the second example, we have a type error in the try branch, however, you see that the code in the body of the finally branch runs here too. , the difference is it terminates the program after this and DOES NOT run what immediately follows the </a:t>
            </a:r>
            <a:r>
              <a:rPr lang="en-US" sz="1200" dirty="0">
                <a:solidFill>
                  <a:srgbClr val="0432FF"/>
                </a:solidFill>
              </a:rPr>
              <a:t>try/finally </a:t>
            </a:r>
            <a:r>
              <a:rPr lang="en-US" sz="1200" dirty="0"/>
              <a:t>since there was an error. It simply closes the file and terminates the program.</a:t>
            </a:r>
          </a:p>
        </p:txBody>
      </p:sp>
      <p:sp>
        <p:nvSpPr>
          <p:cNvPr id="18" name="TextBox 17">
            <a:extLst>
              <a:ext uri="{FF2B5EF4-FFF2-40B4-BE49-F238E27FC236}">
                <a16:creationId xmlns:a16="http://schemas.microsoft.com/office/drawing/2014/main" id="{AAD47838-401A-B54C-90A7-5BE1121F2A3F}"/>
              </a:ext>
            </a:extLst>
          </p:cNvPr>
          <p:cNvSpPr txBox="1"/>
          <p:nvPr/>
        </p:nvSpPr>
        <p:spPr>
          <a:xfrm>
            <a:off x="515104" y="456064"/>
            <a:ext cx="8318377" cy="307777"/>
          </a:xfrm>
          <a:prstGeom prst="rect">
            <a:avLst/>
          </a:prstGeom>
          <a:noFill/>
        </p:spPr>
        <p:txBody>
          <a:bodyPr wrap="square" rtlCol="0">
            <a:spAutoFit/>
          </a:bodyPr>
          <a:lstStyle/>
          <a:p>
            <a:r>
              <a:rPr lang="en-US" sz="1400" dirty="0"/>
              <a:t>The </a:t>
            </a:r>
            <a:r>
              <a:rPr lang="en-US" sz="1400" b="1" i="1" dirty="0">
                <a:solidFill>
                  <a:srgbClr val="0432FF"/>
                </a:solidFill>
              </a:rPr>
              <a:t>finally </a:t>
            </a:r>
            <a:r>
              <a:rPr lang="en-US" sz="1400" dirty="0"/>
              <a:t>branch ensures the appropriate cleanup code is run</a:t>
            </a:r>
          </a:p>
        </p:txBody>
      </p:sp>
    </p:spTree>
    <p:extLst>
      <p:ext uri="{BB962C8B-B14F-4D97-AF65-F5344CB8AC3E}">
        <p14:creationId xmlns:p14="http://schemas.microsoft.com/office/powerpoint/2010/main" val="64559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8486A-4AAC-8E44-947D-DFBBFA661661}"/>
              </a:ext>
            </a:extLst>
          </p:cNvPr>
          <p:cNvSpPr txBox="1"/>
          <p:nvPr/>
        </p:nvSpPr>
        <p:spPr>
          <a:xfrm>
            <a:off x="2219998" y="0"/>
            <a:ext cx="7752003" cy="461665"/>
          </a:xfrm>
          <a:prstGeom prst="rect">
            <a:avLst/>
          </a:prstGeom>
          <a:noFill/>
        </p:spPr>
        <p:txBody>
          <a:bodyPr wrap="square" rtlCol="0">
            <a:spAutoFit/>
          </a:bodyPr>
          <a:lstStyle/>
          <a:p>
            <a:pPr algn="ctr"/>
            <a:r>
              <a:rPr lang="en-US" sz="2400" dirty="0"/>
              <a:t>Unified </a:t>
            </a:r>
            <a:r>
              <a:rPr lang="en-US" sz="2400" dirty="0">
                <a:solidFill>
                  <a:srgbClr val="0432FF"/>
                </a:solidFill>
              </a:rPr>
              <a:t>try/except/finally </a:t>
            </a:r>
            <a:r>
              <a:rPr lang="en-US" sz="2400" dirty="0"/>
              <a:t>block</a:t>
            </a:r>
          </a:p>
        </p:txBody>
      </p:sp>
      <p:pic>
        <p:nvPicPr>
          <p:cNvPr id="4" name="Picture 3">
            <a:extLst>
              <a:ext uri="{FF2B5EF4-FFF2-40B4-BE49-F238E27FC236}">
                <a16:creationId xmlns:a16="http://schemas.microsoft.com/office/drawing/2014/main" id="{E761EA0C-9202-7A42-8A2A-3AC76EC943D1}"/>
              </a:ext>
            </a:extLst>
          </p:cNvPr>
          <p:cNvPicPr>
            <a:picLocks noChangeAspect="1"/>
          </p:cNvPicPr>
          <p:nvPr/>
        </p:nvPicPr>
        <p:blipFill>
          <a:blip r:embed="rId2"/>
          <a:stretch>
            <a:fillRect/>
          </a:stretch>
        </p:blipFill>
        <p:spPr>
          <a:xfrm>
            <a:off x="412502" y="745724"/>
            <a:ext cx="3614992" cy="5825997"/>
          </a:xfrm>
          <a:prstGeom prst="rect">
            <a:avLst/>
          </a:prstGeom>
          <a:ln>
            <a:solidFill>
              <a:schemeClr val="tx1"/>
            </a:solidFill>
          </a:ln>
        </p:spPr>
      </p:pic>
      <p:pic>
        <p:nvPicPr>
          <p:cNvPr id="5" name="Picture 4">
            <a:extLst>
              <a:ext uri="{FF2B5EF4-FFF2-40B4-BE49-F238E27FC236}">
                <a16:creationId xmlns:a16="http://schemas.microsoft.com/office/drawing/2014/main" id="{D91BB9F9-482C-E748-B7E0-E8C7CC234C5B}"/>
              </a:ext>
            </a:extLst>
          </p:cNvPr>
          <p:cNvPicPr>
            <a:picLocks noChangeAspect="1"/>
          </p:cNvPicPr>
          <p:nvPr/>
        </p:nvPicPr>
        <p:blipFill>
          <a:blip r:embed="rId3"/>
          <a:stretch>
            <a:fillRect/>
          </a:stretch>
        </p:blipFill>
        <p:spPr>
          <a:xfrm>
            <a:off x="4506705" y="2492639"/>
            <a:ext cx="2641600" cy="1968500"/>
          </a:xfrm>
          <a:prstGeom prst="rect">
            <a:avLst/>
          </a:prstGeom>
          <a:ln>
            <a:solidFill>
              <a:schemeClr val="tx1"/>
            </a:solidFill>
          </a:ln>
        </p:spPr>
      </p:pic>
      <p:sp>
        <p:nvSpPr>
          <p:cNvPr id="6" name="Rectangle 5">
            <a:extLst>
              <a:ext uri="{FF2B5EF4-FFF2-40B4-BE49-F238E27FC236}">
                <a16:creationId xmlns:a16="http://schemas.microsoft.com/office/drawing/2014/main" id="{23AEBD4D-D211-CC46-9F19-552722579ED4}"/>
              </a:ext>
            </a:extLst>
          </p:cNvPr>
          <p:cNvSpPr/>
          <p:nvPr/>
        </p:nvSpPr>
        <p:spPr>
          <a:xfrm>
            <a:off x="183424" y="1300867"/>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7" name="Rectangle 6">
            <a:extLst>
              <a:ext uri="{FF2B5EF4-FFF2-40B4-BE49-F238E27FC236}">
                <a16:creationId xmlns:a16="http://schemas.microsoft.com/office/drawing/2014/main" id="{3D87C6C3-A500-284B-87BA-02F7608CD4E6}"/>
              </a:ext>
            </a:extLst>
          </p:cNvPr>
          <p:cNvSpPr/>
          <p:nvPr/>
        </p:nvSpPr>
        <p:spPr>
          <a:xfrm>
            <a:off x="4301477" y="2595670"/>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8" name="Rectangle 7">
            <a:extLst>
              <a:ext uri="{FF2B5EF4-FFF2-40B4-BE49-F238E27FC236}">
                <a16:creationId xmlns:a16="http://schemas.microsoft.com/office/drawing/2014/main" id="{737D0BF6-2C1E-4F40-815B-10CCC93A9097}"/>
              </a:ext>
            </a:extLst>
          </p:cNvPr>
          <p:cNvSpPr/>
          <p:nvPr/>
        </p:nvSpPr>
        <p:spPr>
          <a:xfrm>
            <a:off x="214186" y="4319097"/>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9" name="Rectangle 8">
            <a:extLst>
              <a:ext uri="{FF2B5EF4-FFF2-40B4-BE49-F238E27FC236}">
                <a16:creationId xmlns:a16="http://schemas.microsoft.com/office/drawing/2014/main" id="{DA1C1052-C681-7E4A-A574-D3B16A9BF6DC}"/>
              </a:ext>
            </a:extLst>
          </p:cNvPr>
          <p:cNvSpPr/>
          <p:nvPr/>
        </p:nvSpPr>
        <p:spPr>
          <a:xfrm>
            <a:off x="4296928" y="3805672"/>
            <a:ext cx="154127" cy="14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cxnSp>
        <p:nvCxnSpPr>
          <p:cNvPr id="10" name="Straight Arrow Connector 9">
            <a:extLst>
              <a:ext uri="{FF2B5EF4-FFF2-40B4-BE49-F238E27FC236}">
                <a16:creationId xmlns:a16="http://schemas.microsoft.com/office/drawing/2014/main" id="{09E8EE42-D59D-9348-B5D7-1B44476B04CB}"/>
              </a:ext>
            </a:extLst>
          </p:cNvPr>
          <p:cNvCxnSpPr>
            <a:cxnSpLocks/>
            <a:stCxn id="7" idx="1"/>
          </p:cNvCxnSpPr>
          <p:nvPr/>
        </p:nvCxnSpPr>
        <p:spPr>
          <a:xfrm flipH="1" flipV="1">
            <a:off x="3293616" y="2246050"/>
            <a:ext cx="1007861" cy="420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2FF0C1-E4DD-B249-A1B8-908CBBD72050}"/>
              </a:ext>
            </a:extLst>
          </p:cNvPr>
          <p:cNvCxnSpPr>
            <a:cxnSpLocks/>
            <a:stCxn id="9" idx="1"/>
          </p:cNvCxnSpPr>
          <p:nvPr/>
        </p:nvCxnSpPr>
        <p:spPr>
          <a:xfrm flipH="1">
            <a:off x="3533313" y="3876693"/>
            <a:ext cx="763615" cy="58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6A106CA-74A4-C946-9F02-2ED783DEB283}"/>
              </a:ext>
            </a:extLst>
          </p:cNvPr>
          <p:cNvPicPr>
            <a:picLocks noChangeAspect="1"/>
          </p:cNvPicPr>
          <p:nvPr/>
        </p:nvPicPr>
        <p:blipFill>
          <a:blip r:embed="rId4"/>
          <a:stretch>
            <a:fillRect/>
          </a:stretch>
        </p:blipFill>
        <p:spPr>
          <a:xfrm>
            <a:off x="4278103" y="4919611"/>
            <a:ext cx="3082524" cy="543975"/>
          </a:xfrm>
          <a:prstGeom prst="rect">
            <a:avLst/>
          </a:prstGeom>
          <a:ln>
            <a:solidFill>
              <a:schemeClr val="tx1"/>
            </a:solidFill>
          </a:ln>
        </p:spPr>
      </p:pic>
      <p:sp>
        <p:nvSpPr>
          <p:cNvPr id="17" name="TextBox 16">
            <a:extLst>
              <a:ext uri="{FF2B5EF4-FFF2-40B4-BE49-F238E27FC236}">
                <a16:creationId xmlns:a16="http://schemas.microsoft.com/office/drawing/2014/main" id="{4B9ADC2F-97F2-4149-BF15-0D0FB9A88D53}"/>
              </a:ext>
            </a:extLst>
          </p:cNvPr>
          <p:cNvSpPr txBox="1"/>
          <p:nvPr/>
        </p:nvSpPr>
        <p:spPr>
          <a:xfrm>
            <a:off x="4537968" y="5888790"/>
            <a:ext cx="2201663" cy="307777"/>
          </a:xfrm>
          <a:prstGeom prst="rect">
            <a:avLst/>
          </a:prstGeom>
          <a:solidFill>
            <a:srgbClr val="FFC3C2"/>
          </a:solidFill>
          <a:ln>
            <a:solidFill>
              <a:schemeClr val="tx1"/>
            </a:solidFill>
          </a:ln>
        </p:spPr>
        <p:txBody>
          <a:bodyPr wrap="square" rtlCol="0">
            <a:spAutoFit/>
          </a:bodyPr>
          <a:lstStyle/>
          <a:p>
            <a:pPr algn="ctr"/>
            <a:r>
              <a:rPr lang="en-US" sz="1400" dirty="0"/>
              <a:t>Program Terminates</a:t>
            </a:r>
          </a:p>
        </p:txBody>
      </p:sp>
      <p:pic>
        <p:nvPicPr>
          <p:cNvPr id="19" name="Graphic 18" descr="Line Arrow: Slight curve">
            <a:extLst>
              <a:ext uri="{FF2B5EF4-FFF2-40B4-BE49-F238E27FC236}">
                <a16:creationId xmlns:a16="http://schemas.microsoft.com/office/drawing/2014/main" id="{9BFEE0CC-9CBE-E14D-A016-B45A71D6F7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5672409" y="4490097"/>
            <a:ext cx="293915" cy="457200"/>
          </a:xfrm>
          <a:prstGeom prst="rect">
            <a:avLst/>
          </a:prstGeom>
        </p:spPr>
      </p:pic>
      <p:pic>
        <p:nvPicPr>
          <p:cNvPr id="20" name="Graphic 19" descr="Line Arrow: Slight curve">
            <a:extLst>
              <a:ext uri="{FF2B5EF4-FFF2-40B4-BE49-F238E27FC236}">
                <a16:creationId xmlns:a16="http://schemas.microsoft.com/office/drawing/2014/main" id="{3BBB0757-4D44-4F4E-9298-FD4935FC2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5672408" y="5435901"/>
            <a:ext cx="293915" cy="457200"/>
          </a:xfrm>
          <a:prstGeom prst="rect">
            <a:avLst/>
          </a:prstGeom>
        </p:spPr>
      </p:pic>
      <p:cxnSp>
        <p:nvCxnSpPr>
          <p:cNvPr id="22" name="Straight Connector 21">
            <a:extLst>
              <a:ext uri="{FF2B5EF4-FFF2-40B4-BE49-F238E27FC236}">
                <a16:creationId xmlns:a16="http://schemas.microsoft.com/office/drawing/2014/main" id="{0FC57B7B-BC25-2C40-8199-98AB819EB03A}"/>
              </a:ext>
            </a:extLst>
          </p:cNvPr>
          <p:cNvCxnSpPr>
            <a:stCxn id="5" idx="1"/>
            <a:endCxn id="5" idx="3"/>
          </p:cNvCxnSpPr>
          <p:nvPr/>
        </p:nvCxnSpPr>
        <p:spPr>
          <a:xfrm>
            <a:off x="4506705" y="3476889"/>
            <a:ext cx="264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30F0FF-67AC-AF49-8FE5-56F575A2FA63}"/>
              </a:ext>
            </a:extLst>
          </p:cNvPr>
          <p:cNvSpPr txBox="1"/>
          <p:nvPr/>
        </p:nvSpPr>
        <p:spPr>
          <a:xfrm>
            <a:off x="7627516" y="1970314"/>
            <a:ext cx="4151981" cy="1754326"/>
          </a:xfrm>
          <a:prstGeom prst="rect">
            <a:avLst/>
          </a:prstGeom>
          <a:noFill/>
        </p:spPr>
        <p:txBody>
          <a:bodyPr wrap="square" rtlCol="0">
            <a:spAutoFit/>
          </a:bodyPr>
          <a:lstStyle/>
          <a:p>
            <a:r>
              <a:rPr lang="en-US" sz="1200" b="1" u="sng" dirty="0"/>
              <a:t>For code snippet #1</a:t>
            </a:r>
          </a:p>
          <a:p>
            <a:pPr marL="171450" indent="-171450">
              <a:buFont typeface="Arial" panose="020B0604020202020204" pitchFamily="34" charset="0"/>
              <a:buChar char="•"/>
            </a:pPr>
            <a:r>
              <a:rPr lang="en-US" sz="1200" dirty="0"/>
              <a:t>We have a Type error in the </a:t>
            </a:r>
            <a:r>
              <a:rPr lang="en-US" sz="1200" i="1" dirty="0">
                <a:solidFill>
                  <a:srgbClr val="0432FF"/>
                </a:solidFill>
              </a:rPr>
              <a:t>try</a:t>
            </a:r>
            <a:r>
              <a:rPr lang="en-US" sz="1200" dirty="0"/>
              <a:t> branch,</a:t>
            </a:r>
          </a:p>
          <a:p>
            <a:pPr marL="171450" indent="-171450">
              <a:buFont typeface="Arial" panose="020B0604020202020204" pitchFamily="34" charset="0"/>
              <a:buChar char="•"/>
            </a:pPr>
            <a:r>
              <a:rPr lang="en-US" sz="1200" dirty="0"/>
              <a:t>So that will  be caught and the handler in the </a:t>
            </a:r>
            <a:r>
              <a:rPr lang="en-US" sz="1200" i="1" dirty="0">
                <a:solidFill>
                  <a:srgbClr val="0432FF"/>
                </a:solidFill>
              </a:rPr>
              <a:t>except</a:t>
            </a:r>
            <a:r>
              <a:rPr lang="en-US" sz="1200" dirty="0"/>
              <a:t> branch will execute.</a:t>
            </a:r>
          </a:p>
          <a:p>
            <a:pPr marL="171450" indent="-171450">
              <a:buFont typeface="Arial" panose="020B0604020202020204" pitchFamily="34" charset="0"/>
              <a:buChar char="•"/>
            </a:pPr>
            <a:r>
              <a:rPr lang="en-US" sz="1200" dirty="0"/>
              <a:t>Then as it always does, the </a:t>
            </a:r>
            <a:r>
              <a:rPr lang="en-US" sz="1200" i="1" dirty="0">
                <a:solidFill>
                  <a:srgbClr val="0432FF"/>
                </a:solidFill>
              </a:rPr>
              <a:t>finally</a:t>
            </a:r>
            <a:r>
              <a:rPr lang="en-US" sz="1200" dirty="0"/>
              <a:t> branch is run printing out its print statement….</a:t>
            </a:r>
          </a:p>
          <a:p>
            <a:pPr marL="171450" indent="-171450">
              <a:buFont typeface="Arial" panose="020B0604020202020204" pitchFamily="34" charset="0"/>
              <a:buChar char="•"/>
            </a:pPr>
            <a:r>
              <a:rPr lang="en-US" sz="1200" dirty="0"/>
              <a:t>Then instead of terminating in this case, the print statement after the try block is executed and we would proceed with our program from that point on.</a:t>
            </a:r>
          </a:p>
        </p:txBody>
      </p:sp>
      <p:sp>
        <p:nvSpPr>
          <p:cNvPr id="24" name="TextBox 23">
            <a:extLst>
              <a:ext uri="{FF2B5EF4-FFF2-40B4-BE49-F238E27FC236}">
                <a16:creationId xmlns:a16="http://schemas.microsoft.com/office/drawing/2014/main" id="{385AAD15-FC24-2D40-B0E6-0FF9ABDC4D43}"/>
              </a:ext>
            </a:extLst>
          </p:cNvPr>
          <p:cNvSpPr txBox="1"/>
          <p:nvPr/>
        </p:nvSpPr>
        <p:spPr>
          <a:xfrm>
            <a:off x="7658779" y="4171460"/>
            <a:ext cx="4151981" cy="2123658"/>
          </a:xfrm>
          <a:prstGeom prst="rect">
            <a:avLst/>
          </a:prstGeom>
          <a:noFill/>
        </p:spPr>
        <p:txBody>
          <a:bodyPr wrap="square" rtlCol="0">
            <a:spAutoFit/>
          </a:bodyPr>
          <a:lstStyle/>
          <a:p>
            <a:r>
              <a:rPr lang="en-US" sz="1200" b="1" u="sng" dirty="0"/>
              <a:t>For code snippet #2</a:t>
            </a:r>
          </a:p>
          <a:p>
            <a:pPr marL="171450" indent="-171450">
              <a:buFont typeface="Arial" panose="020B0604020202020204" pitchFamily="34" charset="0"/>
              <a:buChar char="•"/>
            </a:pPr>
            <a:r>
              <a:rPr lang="en-US" sz="1200" dirty="0"/>
              <a:t>We have a Type error in the </a:t>
            </a:r>
            <a:r>
              <a:rPr lang="en-US" sz="1200" i="1" dirty="0">
                <a:solidFill>
                  <a:srgbClr val="0432FF"/>
                </a:solidFill>
              </a:rPr>
              <a:t>try </a:t>
            </a:r>
            <a:r>
              <a:rPr lang="en-US" sz="1200" dirty="0"/>
              <a:t>branch,</a:t>
            </a:r>
          </a:p>
          <a:p>
            <a:pPr marL="171450" indent="-171450">
              <a:buFont typeface="Arial" panose="020B0604020202020204" pitchFamily="34" charset="0"/>
              <a:buChar char="•"/>
            </a:pPr>
            <a:r>
              <a:rPr lang="en-US" sz="1200" dirty="0"/>
              <a:t>So that will  be caught and the handler in the </a:t>
            </a:r>
            <a:r>
              <a:rPr lang="en-US" sz="1200" i="1" dirty="0">
                <a:solidFill>
                  <a:srgbClr val="0432FF"/>
                </a:solidFill>
              </a:rPr>
              <a:t>except</a:t>
            </a:r>
            <a:r>
              <a:rPr lang="en-US" sz="1200" dirty="0"/>
              <a:t> branch will execute.</a:t>
            </a:r>
          </a:p>
          <a:p>
            <a:pPr marL="171450" indent="-171450">
              <a:buFont typeface="Arial" panose="020B0604020202020204" pitchFamily="34" charset="0"/>
              <a:buChar char="•"/>
            </a:pPr>
            <a:r>
              <a:rPr lang="en-US" sz="1200" dirty="0"/>
              <a:t>But In this code we have a </a:t>
            </a:r>
            <a:r>
              <a:rPr lang="en-US" sz="1200" dirty="0">
                <a:solidFill>
                  <a:srgbClr val="0432FF"/>
                </a:solidFill>
              </a:rPr>
              <a:t>Zero Division error in </a:t>
            </a:r>
            <a:r>
              <a:rPr lang="en-US" sz="1200" dirty="0"/>
              <a:t>the except handler so….</a:t>
            </a:r>
          </a:p>
          <a:p>
            <a:pPr marL="171450" indent="-171450">
              <a:buFont typeface="Arial" panose="020B0604020202020204" pitchFamily="34" charset="0"/>
              <a:buChar char="•"/>
            </a:pPr>
            <a:r>
              <a:rPr lang="en-US" sz="1200" dirty="0"/>
              <a:t>Then as it always does the </a:t>
            </a:r>
            <a:r>
              <a:rPr lang="en-US" sz="1200" dirty="0">
                <a:solidFill>
                  <a:srgbClr val="0432FF"/>
                </a:solidFill>
              </a:rPr>
              <a:t>finally </a:t>
            </a:r>
            <a:r>
              <a:rPr lang="en-US" sz="1200" dirty="0"/>
              <a:t>branch is run printing out its print statement….</a:t>
            </a:r>
          </a:p>
          <a:p>
            <a:pPr marL="171450" indent="-171450">
              <a:buFont typeface="Arial" panose="020B0604020202020204" pitchFamily="34" charset="0"/>
              <a:buChar char="•"/>
            </a:pPr>
            <a:r>
              <a:rPr lang="en-US" sz="1200" dirty="0"/>
              <a:t>But this time the code propagates to the default level handler and we see the </a:t>
            </a:r>
            <a:r>
              <a:rPr lang="en-US" sz="1200" dirty="0">
                <a:solidFill>
                  <a:srgbClr val="0432FF"/>
                </a:solidFill>
              </a:rPr>
              <a:t>ZeroDivisionError</a:t>
            </a:r>
          </a:p>
          <a:p>
            <a:pPr marL="171450" indent="-171450">
              <a:buFont typeface="Arial" panose="020B0604020202020204" pitchFamily="34" charset="0"/>
              <a:buChar char="•"/>
            </a:pPr>
            <a:r>
              <a:rPr lang="en-US" sz="1200" dirty="0"/>
              <a:t>Then the program terminates</a:t>
            </a:r>
          </a:p>
        </p:txBody>
      </p:sp>
    </p:spTree>
    <p:extLst>
      <p:ext uri="{BB962C8B-B14F-4D97-AF65-F5344CB8AC3E}">
        <p14:creationId xmlns:p14="http://schemas.microsoft.com/office/powerpoint/2010/main" val="332772285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2792</TotalTime>
  <Words>869</Words>
  <Application>Microsoft Macintosh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 Light</vt:lpstr>
      <vt:lpstr>Rockwell</vt:lpstr>
      <vt:lpstr>Wingdings</vt:lpstr>
      <vt:lpstr>Atlas</vt:lpstr>
      <vt:lpstr>Python –  Exceptions &amp; Try/Except Blocks – A Start</vt:lpstr>
      <vt:lpstr>What are Python Exceptions?</vt:lpstr>
      <vt:lpstr>Why would we use Exceptions?</vt:lpstr>
      <vt:lpstr>What purpose do exceptions serve?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Exceptions &amp; Try/Catch Blocks</dc:title>
  <dc:creator>Claudia Acerra</dc:creator>
  <cp:lastModifiedBy>Claudia Acerra</cp:lastModifiedBy>
  <cp:revision>28</cp:revision>
  <dcterms:created xsi:type="dcterms:W3CDTF">2019-02-04T21:30:01Z</dcterms:created>
  <dcterms:modified xsi:type="dcterms:W3CDTF">2019-02-06T20:02:29Z</dcterms:modified>
</cp:coreProperties>
</file>