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4" r:id="rId4"/>
    <p:sldId id="263" r:id="rId5"/>
    <p:sldId id="268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6413F-7C26-4E8D-AC9C-16EF490B212C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536507-5A06-4B57-A81D-A4A9E83E0754}">
      <dgm:prSet custT="1"/>
      <dgm:spPr/>
      <dgm:t>
        <a:bodyPr/>
        <a:lstStyle/>
        <a:p>
          <a:r>
            <a:rPr lang="en-US" sz="1400" dirty="0"/>
            <a:t>Generators are a type of construct that delays  results such that they are produced only when they are needed</a:t>
          </a:r>
        </a:p>
      </dgm:t>
    </dgm:pt>
    <dgm:pt modelId="{C7B67187-C741-4E96-87CE-8E2A4DD642F7}" type="parTrans" cxnId="{7EFE4AD1-CD7F-47FD-976C-47C3402C2068}">
      <dgm:prSet/>
      <dgm:spPr/>
      <dgm:t>
        <a:bodyPr/>
        <a:lstStyle/>
        <a:p>
          <a:endParaRPr lang="en-US"/>
        </a:p>
      </dgm:t>
    </dgm:pt>
    <dgm:pt modelId="{24C72D35-E7B9-426F-A3DE-7FA2E2380253}" type="sibTrans" cxnId="{7EFE4AD1-CD7F-47FD-976C-47C3402C2068}">
      <dgm:prSet/>
      <dgm:spPr/>
      <dgm:t>
        <a:bodyPr/>
        <a:lstStyle/>
        <a:p>
          <a:endParaRPr lang="en-US"/>
        </a:p>
      </dgm:t>
    </dgm:pt>
    <dgm:pt modelId="{A0710405-B74A-46F2-965C-F921148C3EF0}">
      <dgm:prSet custT="1"/>
      <dgm:spPr/>
      <dgm:t>
        <a:bodyPr/>
        <a:lstStyle/>
        <a:p>
          <a:r>
            <a:rPr lang="en-US" sz="1400" dirty="0">
              <a:solidFill>
                <a:srgbClr val="0432FF"/>
              </a:solidFill>
            </a:rPr>
            <a:t>Generator functions </a:t>
          </a:r>
          <a:r>
            <a:rPr lang="en-US" sz="1400" dirty="0"/>
            <a:t>use the regular function </a:t>
          </a:r>
          <a:r>
            <a:rPr lang="en-US" sz="1400" dirty="0">
              <a:solidFill>
                <a:srgbClr val="0432FF"/>
              </a:solidFill>
            </a:rPr>
            <a:t>def</a:t>
          </a:r>
          <a:r>
            <a:rPr lang="en-US" sz="1400" dirty="0"/>
            <a:t> statement, but use a </a:t>
          </a:r>
          <a:r>
            <a:rPr lang="en-US" sz="1400" dirty="0">
              <a:solidFill>
                <a:srgbClr val="0432FF"/>
              </a:solidFill>
            </a:rPr>
            <a:t>yield</a:t>
          </a:r>
          <a:r>
            <a:rPr lang="en-US" sz="1400" dirty="0"/>
            <a:t> statement instead of a </a:t>
          </a:r>
          <a:r>
            <a:rPr lang="en-US" sz="1400" dirty="0">
              <a:solidFill>
                <a:srgbClr val="0432FF"/>
              </a:solidFill>
            </a:rPr>
            <a:t>return</a:t>
          </a:r>
          <a:r>
            <a:rPr lang="en-US" sz="1400" dirty="0"/>
            <a:t> state</a:t>
          </a:r>
        </a:p>
      </dgm:t>
    </dgm:pt>
    <dgm:pt modelId="{810F7F8D-71F5-4EFC-8EC6-58A36C5D4525}" type="parTrans" cxnId="{8AFADBAD-FADC-4A0C-9E3D-6E94FAD9766E}">
      <dgm:prSet/>
      <dgm:spPr/>
      <dgm:t>
        <a:bodyPr/>
        <a:lstStyle/>
        <a:p>
          <a:endParaRPr lang="en-US"/>
        </a:p>
      </dgm:t>
    </dgm:pt>
    <dgm:pt modelId="{35EF469E-C7AE-424D-A3F6-CA0F0C2C0305}" type="sibTrans" cxnId="{8AFADBAD-FADC-4A0C-9E3D-6E94FAD9766E}">
      <dgm:prSet/>
      <dgm:spPr/>
      <dgm:t>
        <a:bodyPr/>
        <a:lstStyle/>
        <a:p>
          <a:endParaRPr lang="en-US"/>
        </a:p>
      </dgm:t>
    </dgm:pt>
    <dgm:pt modelId="{D12BAD83-8197-4499-A25D-AF1F6AAA5237}">
      <dgm:prSet custT="1"/>
      <dgm:spPr/>
      <dgm:t>
        <a:bodyPr/>
        <a:lstStyle/>
        <a:p>
          <a:r>
            <a:rPr lang="en-US" sz="1400" dirty="0">
              <a:solidFill>
                <a:srgbClr val="0432FF"/>
              </a:solidFill>
            </a:rPr>
            <a:t>Generator expressions </a:t>
          </a:r>
          <a:r>
            <a:rPr lang="en-US" sz="1400" dirty="0"/>
            <a:t>are closer to list comprehensions but they return an object that produces results on demand</a:t>
          </a:r>
        </a:p>
      </dgm:t>
    </dgm:pt>
    <dgm:pt modelId="{CEC1FC06-A01F-40A7-AD3C-9BC7462C117E}" type="parTrans" cxnId="{71B54656-8D61-4015-88E4-FF6E991DB519}">
      <dgm:prSet/>
      <dgm:spPr/>
      <dgm:t>
        <a:bodyPr/>
        <a:lstStyle/>
        <a:p>
          <a:endParaRPr lang="en-US"/>
        </a:p>
      </dgm:t>
    </dgm:pt>
    <dgm:pt modelId="{014247C8-59B6-4B0E-95C1-4B6B437510F6}" type="sibTrans" cxnId="{71B54656-8D61-4015-88E4-FF6E991DB519}">
      <dgm:prSet/>
      <dgm:spPr/>
      <dgm:t>
        <a:bodyPr/>
        <a:lstStyle/>
        <a:p>
          <a:endParaRPr lang="en-US"/>
        </a:p>
      </dgm:t>
    </dgm:pt>
    <dgm:pt modelId="{585582C3-02C3-4032-8A43-69CA6E226908}">
      <dgm:prSet custT="1"/>
      <dgm:spPr/>
      <dgm:t>
        <a:bodyPr/>
        <a:lstStyle/>
        <a:p>
          <a:r>
            <a:rPr lang="en-US" sz="1400" dirty="0"/>
            <a:t>Since generators do not return results all at once, they save memory. This delayed-results ability is implemented by the iteration protocol</a:t>
          </a:r>
        </a:p>
      </dgm:t>
    </dgm:pt>
    <dgm:pt modelId="{EEB17812-B90C-431B-8E36-6DCA50EBEA86}" type="parTrans" cxnId="{35E32A28-D327-4579-A133-8D27437C4697}">
      <dgm:prSet/>
      <dgm:spPr/>
      <dgm:t>
        <a:bodyPr/>
        <a:lstStyle/>
        <a:p>
          <a:endParaRPr lang="en-US"/>
        </a:p>
      </dgm:t>
    </dgm:pt>
    <dgm:pt modelId="{35D2B5CC-691E-4737-9843-F53CCDBF7CAF}" type="sibTrans" cxnId="{35E32A28-D327-4579-A133-8D27437C4697}">
      <dgm:prSet/>
      <dgm:spPr/>
      <dgm:t>
        <a:bodyPr/>
        <a:lstStyle/>
        <a:p>
          <a:endParaRPr lang="en-US"/>
        </a:p>
      </dgm:t>
    </dgm:pt>
    <dgm:pt modelId="{4F547757-2348-4F46-B0D5-32E0C84B2FD1}" type="pres">
      <dgm:prSet presAssocID="{E6D6413F-7C26-4E8D-AC9C-16EF490B212C}" presName="root" presStyleCnt="0">
        <dgm:presLayoutVars>
          <dgm:dir/>
          <dgm:resizeHandles val="exact"/>
        </dgm:presLayoutVars>
      </dgm:prSet>
      <dgm:spPr/>
    </dgm:pt>
    <dgm:pt modelId="{358164E3-103A-4381-BD7B-967D2B0D9360}" type="pres">
      <dgm:prSet presAssocID="{52536507-5A06-4B57-A81D-A4A9E83E0754}" presName="compNode" presStyleCnt="0"/>
      <dgm:spPr/>
    </dgm:pt>
    <dgm:pt modelId="{3F50B701-3DFB-4F53-A42E-87CEC27D2957}" type="pres">
      <dgm:prSet presAssocID="{52536507-5A06-4B57-A81D-A4A9E83E07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6345AC9-9AC2-4F32-83D0-FEA8F6C587DE}" type="pres">
      <dgm:prSet presAssocID="{52536507-5A06-4B57-A81D-A4A9E83E0754}" presName="spaceRect" presStyleCnt="0"/>
      <dgm:spPr/>
    </dgm:pt>
    <dgm:pt modelId="{7B4600BD-4911-4ABB-92B3-2837527DB323}" type="pres">
      <dgm:prSet presAssocID="{52536507-5A06-4B57-A81D-A4A9E83E0754}" presName="textRect" presStyleLbl="revTx" presStyleIdx="0" presStyleCnt="4">
        <dgm:presLayoutVars>
          <dgm:chMax val="1"/>
          <dgm:chPref val="1"/>
        </dgm:presLayoutVars>
      </dgm:prSet>
      <dgm:spPr/>
    </dgm:pt>
    <dgm:pt modelId="{ACC0C1EE-9D82-4360-9BE7-485FAB10FB03}" type="pres">
      <dgm:prSet presAssocID="{24C72D35-E7B9-426F-A3DE-7FA2E2380253}" presName="sibTrans" presStyleCnt="0"/>
      <dgm:spPr/>
    </dgm:pt>
    <dgm:pt modelId="{D8675D82-66F4-44BC-9DAE-398FF7F5F925}" type="pres">
      <dgm:prSet presAssocID="{A0710405-B74A-46F2-965C-F921148C3EF0}" presName="compNode" presStyleCnt="0"/>
      <dgm:spPr/>
    </dgm:pt>
    <dgm:pt modelId="{A61ABDEE-C1D5-4454-9DF0-090A91479F93}" type="pres">
      <dgm:prSet presAssocID="{A0710405-B74A-46F2-965C-F921148C3E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F5FB8B-3B5F-432C-AB71-F5B89E7EA51E}" type="pres">
      <dgm:prSet presAssocID="{A0710405-B74A-46F2-965C-F921148C3EF0}" presName="spaceRect" presStyleCnt="0"/>
      <dgm:spPr/>
    </dgm:pt>
    <dgm:pt modelId="{A8D1691F-490E-49C9-B722-92C086230DEE}" type="pres">
      <dgm:prSet presAssocID="{A0710405-B74A-46F2-965C-F921148C3EF0}" presName="textRect" presStyleLbl="revTx" presStyleIdx="1" presStyleCnt="4">
        <dgm:presLayoutVars>
          <dgm:chMax val="1"/>
          <dgm:chPref val="1"/>
        </dgm:presLayoutVars>
      </dgm:prSet>
      <dgm:spPr/>
    </dgm:pt>
    <dgm:pt modelId="{F3DF2D7D-1FA7-4702-AD39-D094C8455124}" type="pres">
      <dgm:prSet presAssocID="{35EF469E-C7AE-424D-A3F6-CA0F0C2C0305}" presName="sibTrans" presStyleCnt="0"/>
      <dgm:spPr/>
    </dgm:pt>
    <dgm:pt modelId="{9454E4AD-87CB-48C8-8BD5-BFA41DB42E52}" type="pres">
      <dgm:prSet presAssocID="{D12BAD83-8197-4499-A25D-AF1F6AAA5237}" presName="compNode" presStyleCnt="0"/>
      <dgm:spPr/>
    </dgm:pt>
    <dgm:pt modelId="{394E1176-4077-4DC4-9C9D-8AB505442BBD}" type="pres">
      <dgm:prSet presAssocID="{D12BAD83-8197-4499-A25D-AF1F6AAA52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C587F4-D79A-4A35-A24A-7044B7F61C32}" type="pres">
      <dgm:prSet presAssocID="{D12BAD83-8197-4499-A25D-AF1F6AAA5237}" presName="spaceRect" presStyleCnt="0"/>
      <dgm:spPr/>
    </dgm:pt>
    <dgm:pt modelId="{5142DF3F-08DD-4938-AE38-EDEFC4F7A59A}" type="pres">
      <dgm:prSet presAssocID="{D12BAD83-8197-4499-A25D-AF1F6AAA5237}" presName="textRect" presStyleLbl="revTx" presStyleIdx="2" presStyleCnt="4">
        <dgm:presLayoutVars>
          <dgm:chMax val="1"/>
          <dgm:chPref val="1"/>
        </dgm:presLayoutVars>
      </dgm:prSet>
      <dgm:spPr/>
    </dgm:pt>
    <dgm:pt modelId="{08BBE08B-8440-4851-8532-6D8403DA9B24}" type="pres">
      <dgm:prSet presAssocID="{014247C8-59B6-4B0E-95C1-4B6B437510F6}" presName="sibTrans" presStyleCnt="0"/>
      <dgm:spPr/>
    </dgm:pt>
    <dgm:pt modelId="{BB5EB54D-950A-497A-A96F-482DBD156C77}" type="pres">
      <dgm:prSet presAssocID="{585582C3-02C3-4032-8A43-69CA6E226908}" presName="compNode" presStyleCnt="0"/>
      <dgm:spPr/>
    </dgm:pt>
    <dgm:pt modelId="{A82FA716-E11F-4BBB-8B00-901F1222416E}" type="pres">
      <dgm:prSet presAssocID="{585582C3-02C3-4032-8A43-69CA6E2269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DE7CAEB-9705-4E58-BE2E-5D8410A4C8EF}" type="pres">
      <dgm:prSet presAssocID="{585582C3-02C3-4032-8A43-69CA6E226908}" presName="spaceRect" presStyleCnt="0"/>
      <dgm:spPr/>
    </dgm:pt>
    <dgm:pt modelId="{8B21A5D2-485B-483D-BA75-F4B033D52D6A}" type="pres">
      <dgm:prSet presAssocID="{585582C3-02C3-4032-8A43-69CA6E226908}" presName="textRect" presStyleLbl="revTx" presStyleIdx="3" presStyleCnt="4" custScaleX="186843">
        <dgm:presLayoutVars>
          <dgm:chMax val="1"/>
          <dgm:chPref val="1"/>
        </dgm:presLayoutVars>
      </dgm:prSet>
      <dgm:spPr/>
    </dgm:pt>
  </dgm:ptLst>
  <dgm:cxnLst>
    <dgm:cxn modelId="{35E32A28-D327-4579-A133-8D27437C4697}" srcId="{E6D6413F-7C26-4E8D-AC9C-16EF490B212C}" destId="{585582C3-02C3-4032-8A43-69CA6E226908}" srcOrd="3" destOrd="0" parTransId="{EEB17812-B90C-431B-8E36-6DCA50EBEA86}" sibTransId="{35D2B5CC-691E-4737-9843-F53CCDBF7CAF}"/>
    <dgm:cxn modelId="{D031F443-1210-4F0C-9D91-091EC58F9DB1}" type="presOf" srcId="{585582C3-02C3-4032-8A43-69CA6E226908}" destId="{8B21A5D2-485B-483D-BA75-F4B033D52D6A}" srcOrd="0" destOrd="0" presId="urn:microsoft.com/office/officeart/2018/2/layout/IconLabelList"/>
    <dgm:cxn modelId="{71B54656-8D61-4015-88E4-FF6E991DB519}" srcId="{E6D6413F-7C26-4E8D-AC9C-16EF490B212C}" destId="{D12BAD83-8197-4499-A25D-AF1F6AAA5237}" srcOrd="2" destOrd="0" parTransId="{CEC1FC06-A01F-40A7-AD3C-9BC7462C117E}" sibTransId="{014247C8-59B6-4B0E-95C1-4B6B437510F6}"/>
    <dgm:cxn modelId="{8AFADBAD-FADC-4A0C-9E3D-6E94FAD9766E}" srcId="{E6D6413F-7C26-4E8D-AC9C-16EF490B212C}" destId="{A0710405-B74A-46F2-965C-F921148C3EF0}" srcOrd="1" destOrd="0" parTransId="{810F7F8D-71F5-4EFC-8EC6-58A36C5D4525}" sibTransId="{35EF469E-C7AE-424D-A3F6-CA0F0C2C0305}"/>
    <dgm:cxn modelId="{B8B126AF-2B8D-461D-BC9A-6BEDE9FCD6C3}" type="presOf" srcId="{D12BAD83-8197-4499-A25D-AF1F6AAA5237}" destId="{5142DF3F-08DD-4938-AE38-EDEFC4F7A59A}" srcOrd="0" destOrd="0" presId="urn:microsoft.com/office/officeart/2018/2/layout/IconLabelList"/>
    <dgm:cxn modelId="{8C9F86C0-722F-486F-AFEB-9B5B8DD6E842}" type="presOf" srcId="{A0710405-B74A-46F2-965C-F921148C3EF0}" destId="{A8D1691F-490E-49C9-B722-92C086230DEE}" srcOrd="0" destOrd="0" presId="urn:microsoft.com/office/officeart/2018/2/layout/IconLabelList"/>
    <dgm:cxn modelId="{A1A636CD-8FCD-4020-8E27-C25354A46056}" type="presOf" srcId="{E6D6413F-7C26-4E8D-AC9C-16EF490B212C}" destId="{4F547757-2348-4F46-B0D5-32E0C84B2FD1}" srcOrd="0" destOrd="0" presId="urn:microsoft.com/office/officeart/2018/2/layout/IconLabelList"/>
    <dgm:cxn modelId="{7EFE4AD1-CD7F-47FD-976C-47C3402C2068}" srcId="{E6D6413F-7C26-4E8D-AC9C-16EF490B212C}" destId="{52536507-5A06-4B57-A81D-A4A9E83E0754}" srcOrd="0" destOrd="0" parTransId="{C7B67187-C741-4E96-87CE-8E2A4DD642F7}" sibTransId="{24C72D35-E7B9-426F-A3DE-7FA2E2380253}"/>
    <dgm:cxn modelId="{748543ED-EB77-4751-99B4-CD628B88D235}" type="presOf" srcId="{52536507-5A06-4B57-A81D-A4A9E83E0754}" destId="{7B4600BD-4911-4ABB-92B3-2837527DB323}" srcOrd="0" destOrd="0" presId="urn:microsoft.com/office/officeart/2018/2/layout/IconLabelList"/>
    <dgm:cxn modelId="{C6AAE2FD-2E85-4F57-AE0F-F09E93627D7B}" type="presParOf" srcId="{4F547757-2348-4F46-B0D5-32E0C84B2FD1}" destId="{358164E3-103A-4381-BD7B-967D2B0D9360}" srcOrd="0" destOrd="0" presId="urn:microsoft.com/office/officeart/2018/2/layout/IconLabelList"/>
    <dgm:cxn modelId="{CA75A5F8-F7C2-4AB4-9E51-2B162C12340C}" type="presParOf" srcId="{358164E3-103A-4381-BD7B-967D2B0D9360}" destId="{3F50B701-3DFB-4F53-A42E-87CEC27D2957}" srcOrd="0" destOrd="0" presId="urn:microsoft.com/office/officeart/2018/2/layout/IconLabelList"/>
    <dgm:cxn modelId="{61BE7D82-04BF-4CE1-9CC6-BCBD97D3960A}" type="presParOf" srcId="{358164E3-103A-4381-BD7B-967D2B0D9360}" destId="{06345AC9-9AC2-4F32-83D0-FEA8F6C587DE}" srcOrd="1" destOrd="0" presId="urn:microsoft.com/office/officeart/2018/2/layout/IconLabelList"/>
    <dgm:cxn modelId="{632167DC-FA6F-44E5-A187-9E3335074FD8}" type="presParOf" srcId="{358164E3-103A-4381-BD7B-967D2B0D9360}" destId="{7B4600BD-4911-4ABB-92B3-2837527DB323}" srcOrd="2" destOrd="0" presId="urn:microsoft.com/office/officeart/2018/2/layout/IconLabelList"/>
    <dgm:cxn modelId="{2007D478-C521-48B6-BC7D-A63B8BE4E8BC}" type="presParOf" srcId="{4F547757-2348-4F46-B0D5-32E0C84B2FD1}" destId="{ACC0C1EE-9D82-4360-9BE7-485FAB10FB03}" srcOrd="1" destOrd="0" presId="urn:microsoft.com/office/officeart/2018/2/layout/IconLabelList"/>
    <dgm:cxn modelId="{7692787D-5F06-476F-82B7-7B412ADAC03B}" type="presParOf" srcId="{4F547757-2348-4F46-B0D5-32E0C84B2FD1}" destId="{D8675D82-66F4-44BC-9DAE-398FF7F5F925}" srcOrd="2" destOrd="0" presId="urn:microsoft.com/office/officeart/2018/2/layout/IconLabelList"/>
    <dgm:cxn modelId="{1A9FF1B2-621F-4DD1-9F0B-067546AAD8CA}" type="presParOf" srcId="{D8675D82-66F4-44BC-9DAE-398FF7F5F925}" destId="{A61ABDEE-C1D5-4454-9DF0-090A91479F93}" srcOrd="0" destOrd="0" presId="urn:microsoft.com/office/officeart/2018/2/layout/IconLabelList"/>
    <dgm:cxn modelId="{DBED46EC-4BCC-4CCD-A3B9-B94000A33F1C}" type="presParOf" srcId="{D8675D82-66F4-44BC-9DAE-398FF7F5F925}" destId="{56F5FB8B-3B5F-432C-AB71-F5B89E7EA51E}" srcOrd="1" destOrd="0" presId="urn:microsoft.com/office/officeart/2018/2/layout/IconLabelList"/>
    <dgm:cxn modelId="{271961B0-00BB-4179-A40C-FDA22CDB0B9E}" type="presParOf" srcId="{D8675D82-66F4-44BC-9DAE-398FF7F5F925}" destId="{A8D1691F-490E-49C9-B722-92C086230DEE}" srcOrd="2" destOrd="0" presId="urn:microsoft.com/office/officeart/2018/2/layout/IconLabelList"/>
    <dgm:cxn modelId="{DB6CCD5D-BFDF-4B99-AB46-FC690818D189}" type="presParOf" srcId="{4F547757-2348-4F46-B0D5-32E0C84B2FD1}" destId="{F3DF2D7D-1FA7-4702-AD39-D094C8455124}" srcOrd="3" destOrd="0" presId="urn:microsoft.com/office/officeart/2018/2/layout/IconLabelList"/>
    <dgm:cxn modelId="{55EB51D3-CEEB-4154-905A-E083EC37382F}" type="presParOf" srcId="{4F547757-2348-4F46-B0D5-32E0C84B2FD1}" destId="{9454E4AD-87CB-48C8-8BD5-BFA41DB42E52}" srcOrd="4" destOrd="0" presId="urn:microsoft.com/office/officeart/2018/2/layout/IconLabelList"/>
    <dgm:cxn modelId="{195555F4-3D24-4D9F-8842-B7A0930B3A64}" type="presParOf" srcId="{9454E4AD-87CB-48C8-8BD5-BFA41DB42E52}" destId="{394E1176-4077-4DC4-9C9D-8AB505442BBD}" srcOrd="0" destOrd="0" presId="urn:microsoft.com/office/officeart/2018/2/layout/IconLabelList"/>
    <dgm:cxn modelId="{645D1346-72BD-4D9E-B1DA-C3537A145F7F}" type="presParOf" srcId="{9454E4AD-87CB-48C8-8BD5-BFA41DB42E52}" destId="{06C587F4-D79A-4A35-A24A-7044B7F61C32}" srcOrd="1" destOrd="0" presId="urn:microsoft.com/office/officeart/2018/2/layout/IconLabelList"/>
    <dgm:cxn modelId="{0A866DD1-04D5-4A11-8EF8-BA43E72358C2}" type="presParOf" srcId="{9454E4AD-87CB-48C8-8BD5-BFA41DB42E52}" destId="{5142DF3F-08DD-4938-AE38-EDEFC4F7A59A}" srcOrd="2" destOrd="0" presId="urn:microsoft.com/office/officeart/2018/2/layout/IconLabelList"/>
    <dgm:cxn modelId="{6C1CA727-D370-410C-9E85-AB6E91DA9C4D}" type="presParOf" srcId="{4F547757-2348-4F46-B0D5-32E0C84B2FD1}" destId="{08BBE08B-8440-4851-8532-6D8403DA9B24}" srcOrd="5" destOrd="0" presId="urn:microsoft.com/office/officeart/2018/2/layout/IconLabelList"/>
    <dgm:cxn modelId="{2FE90091-0AD2-4380-8C75-A7003F62521E}" type="presParOf" srcId="{4F547757-2348-4F46-B0D5-32E0C84B2FD1}" destId="{BB5EB54D-950A-497A-A96F-482DBD156C77}" srcOrd="6" destOrd="0" presId="urn:microsoft.com/office/officeart/2018/2/layout/IconLabelList"/>
    <dgm:cxn modelId="{B663FA44-68B7-4C13-B4D3-ECFAA6C97BAE}" type="presParOf" srcId="{BB5EB54D-950A-497A-A96F-482DBD156C77}" destId="{A82FA716-E11F-4BBB-8B00-901F1222416E}" srcOrd="0" destOrd="0" presId="urn:microsoft.com/office/officeart/2018/2/layout/IconLabelList"/>
    <dgm:cxn modelId="{212DEB19-D265-42CB-8AB5-803FA4C92F16}" type="presParOf" srcId="{BB5EB54D-950A-497A-A96F-482DBD156C77}" destId="{CDE7CAEB-9705-4E58-BE2E-5D8410A4C8EF}" srcOrd="1" destOrd="0" presId="urn:microsoft.com/office/officeart/2018/2/layout/IconLabelList"/>
    <dgm:cxn modelId="{2867EA0D-1D9C-4DED-8A4B-1DFF4855F549}" type="presParOf" srcId="{BB5EB54D-950A-497A-A96F-482DBD156C77}" destId="{8B21A5D2-485B-483D-BA75-F4B033D52D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0B701-3DFB-4F53-A42E-87CEC27D2957}">
      <dsp:nvSpPr>
        <dsp:cNvPr id="0" name=""/>
        <dsp:cNvSpPr/>
      </dsp:nvSpPr>
      <dsp:spPr>
        <a:xfrm>
          <a:off x="929192" y="83378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4600BD-4911-4ABB-92B3-2837527DB323}">
      <dsp:nvSpPr>
        <dsp:cNvPr id="0" name=""/>
        <dsp:cNvSpPr/>
      </dsp:nvSpPr>
      <dsp:spPr>
        <a:xfrm>
          <a:off x="434192" y="2020209"/>
          <a:ext cx="1800000" cy="1321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Generators are a type of construct that delays  results such that they are produced only when they are needed</a:t>
          </a:r>
        </a:p>
      </dsp:txBody>
      <dsp:txXfrm>
        <a:off x="434192" y="2020209"/>
        <a:ext cx="1800000" cy="1321477"/>
      </dsp:txXfrm>
    </dsp:sp>
    <dsp:sp modelId="{A61ABDEE-C1D5-4454-9DF0-090A91479F93}">
      <dsp:nvSpPr>
        <dsp:cNvPr id="0" name=""/>
        <dsp:cNvSpPr/>
      </dsp:nvSpPr>
      <dsp:spPr>
        <a:xfrm>
          <a:off x="3044192" y="83378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D1691F-490E-49C9-B722-92C086230DEE}">
      <dsp:nvSpPr>
        <dsp:cNvPr id="0" name=""/>
        <dsp:cNvSpPr/>
      </dsp:nvSpPr>
      <dsp:spPr>
        <a:xfrm>
          <a:off x="2549192" y="2020209"/>
          <a:ext cx="1800000" cy="1321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432FF"/>
              </a:solidFill>
            </a:rPr>
            <a:t>Generator functions </a:t>
          </a:r>
          <a:r>
            <a:rPr lang="en-US" sz="1400" kern="1200" dirty="0"/>
            <a:t>use the regular function </a:t>
          </a:r>
          <a:r>
            <a:rPr lang="en-US" sz="1400" kern="1200" dirty="0">
              <a:solidFill>
                <a:srgbClr val="0432FF"/>
              </a:solidFill>
            </a:rPr>
            <a:t>def</a:t>
          </a:r>
          <a:r>
            <a:rPr lang="en-US" sz="1400" kern="1200" dirty="0"/>
            <a:t> statement, but use a </a:t>
          </a:r>
          <a:r>
            <a:rPr lang="en-US" sz="1400" kern="1200" dirty="0">
              <a:solidFill>
                <a:srgbClr val="0432FF"/>
              </a:solidFill>
            </a:rPr>
            <a:t>yield</a:t>
          </a:r>
          <a:r>
            <a:rPr lang="en-US" sz="1400" kern="1200" dirty="0"/>
            <a:t> statement instead of a </a:t>
          </a:r>
          <a:r>
            <a:rPr lang="en-US" sz="1400" kern="1200" dirty="0">
              <a:solidFill>
                <a:srgbClr val="0432FF"/>
              </a:solidFill>
            </a:rPr>
            <a:t>return</a:t>
          </a:r>
          <a:r>
            <a:rPr lang="en-US" sz="1400" kern="1200" dirty="0"/>
            <a:t> state</a:t>
          </a:r>
        </a:p>
      </dsp:txBody>
      <dsp:txXfrm>
        <a:off x="2549192" y="2020209"/>
        <a:ext cx="1800000" cy="1321477"/>
      </dsp:txXfrm>
    </dsp:sp>
    <dsp:sp modelId="{394E1176-4077-4DC4-9C9D-8AB505442BBD}">
      <dsp:nvSpPr>
        <dsp:cNvPr id="0" name=""/>
        <dsp:cNvSpPr/>
      </dsp:nvSpPr>
      <dsp:spPr>
        <a:xfrm>
          <a:off x="5159192" y="83378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42DF3F-08DD-4938-AE38-EDEFC4F7A59A}">
      <dsp:nvSpPr>
        <dsp:cNvPr id="0" name=""/>
        <dsp:cNvSpPr/>
      </dsp:nvSpPr>
      <dsp:spPr>
        <a:xfrm>
          <a:off x="4664192" y="2020209"/>
          <a:ext cx="1800000" cy="1321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432FF"/>
              </a:solidFill>
            </a:rPr>
            <a:t>Generator expressions </a:t>
          </a:r>
          <a:r>
            <a:rPr lang="en-US" sz="1400" kern="1200" dirty="0"/>
            <a:t>are closer to list comprehensions but they return an object that produces results on demand</a:t>
          </a:r>
        </a:p>
      </dsp:txBody>
      <dsp:txXfrm>
        <a:off x="4664192" y="2020209"/>
        <a:ext cx="1800000" cy="1321477"/>
      </dsp:txXfrm>
    </dsp:sp>
    <dsp:sp modelId="{A82FA716-E11F-4BBB-8B00-901F1222416E}">
      <dsp:nvSpPr>
        <dsp:cNvPr id="0" name=""/>
        <dsp:cNvSpPr/>
      </dsp:nvSpPr>
      <dsp:spPr>
        <a:xfrm>
          <a:off x="8055779" y="83378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21A5D2-485B-483D-BA75-F4B033D52D6A}">
      <dsp:nvSpPr>
        <dsp:cNvPr id="0" name=""/>
        <dsp:cNvSpPr/>
      </dsp:nvSpPr>
      <dsp:spPr>
        <a:xfrm>
          <a:off x="6779192" y="2020209"/>
          <a:ext cx="3363174" cy="1321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Since generators do not return results all at once, they save memory. This delayed-results ability is implemented by the iteration protocol</a:t>
          </a:r>
        </a:p>
      </dsp:txBody>
      <dsp:txXfrm>
        <a:off x="6779192" y="2020209"/>
        <a:ext cx="3363174" cy="1321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 Generators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39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C07317-A1A1-A347-829B-98B77DFD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Python Generators?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B8D389-673C-4896-8E31-5440F9881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50796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FC192D40-C765-5544-895D-54B65FF86CD9}"/>
              </a:ext>
            </a:extLst>
          </p:cNvPr>
          <p:cNvSpPr/>
          <p:nvPr/>
        </p:nvSpPr>
        <p:spPr>
          <a:xfrm rot="16200000">
            <a:off x="4943959" y="4771885"/>
            <a:ext cx="677862" cy="2072654"/>
          </a:xfrm>
          <a:prstGeom prst="leftBrace">
            <a:avLst/>
          </a:prstGeom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55650-B23C-7F40-A540-6DEDE5D026E6}"/>
              </a:ext>
            </a:extLst>
          </p:cNvPr>
          <p:cNvSpPr txBox="1"/>
          <p:nvPr/>
        </p:nvSpPr>
        <p:spPr>
          <a:xfrm>
            <a:off x="3956930" y="6183456"/>
            <a:ext cx="251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432FF"/>
                </a:solidFill>
              </a:rPr>
              <a:t>There are 2 types of Python Generators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51DB8-F4BC-A74C-A416-2FB4577F31D3}"/>
              </a:ext>
            </a:extLst>
          </p:cNvPr>
          <p:cNvSpPr txBox="1"/>
          <p:nvPr/>
        </p:nvSpPr>
        <p:spPr>
          <a:xfrm>
            <a:off x="7315199" y="5694363"/>
            <a:ext cx="444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</a:t>
            </a:r>
            <a:r>
              <a:rPr lang="en-US" sz="1400" dirty="0"/>
              <a:t>Any function that uses a “yield” is a generator function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7C33E-A133-6D49-8635-F590A44DD071}"/>
              </a:ext>
            </a:extLst>
          </p:cNvPr>
          <p:cNvSpPr txBox="1"/>
          <p:nvPr/>
        </p:nvSpPr>
        <p:spPr>
          <a:xfrm>
            <a:off x="194298" y="5619598"/>
            <a:ext cx="3550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</a:t>
            </a:r>
            <a:r>
              <a:rPr lang="en-US" sz="1400" dirty="0"/>
              <a:t>Each generator is an iterator.  Why? Since by definition, each Python iterator defines two methods: </a:t>
            </a:r>
            <a:r>
              <a:rPr lang="en-US" sz="1400" dirty="0">
                <a:solidFill>
                  <a:srgbClr val="0432FF"/>
                </a:solidFill>
              </a:rPr>
              <a:t>__next__ </a:t>
            </a:r>
            <a:r>
              <a:rPr lang="en-US" sz="1400" dirty="0"/>
              <a:t>and </a:t>
            </a:r>
            <a:r>
              <a:rPr lang="en-US" sz="1400" dirty="0">
                <a:solidFill>
                  <a:srgbClr val="0432FF"/>
                </a:solidFill>
              </a:rPr>
              <a:t>__</a:t>
            </a:r>
            <a:r>
              <a:rPr lang="en-US" sz="1400" dirty="0" err="1">
                <a:solidFill>
                  <a:srgbClr val="0432FF"/>
                </a:solidFill>
              </a:rPr>
              <a:t>iter</a:t>
            </a:r>
            <a:r>
              <a:rPr lang="en-US" sz="1400" dirty="0">
                <a:solidFill>
                  <a:srgbClr val="0432FF"/>
                </a:solidFill>
              </a:rPr>
              <a:t>__ </a:t>
            </a:r>
            <a:r>
              <a:rPr lang="en-US" sz="1400" dirty="0"/>
              <a:t>and generators implement both of these.</a:t>
            </a:r>
          </a:p>
        </p:txBody>
      </p:sp>
    </p:spTree>
    <p:extLst>
      <p:ext uri="{BB962C8B-B14F-4D97-AF65-F5344CB8AC3E}">
        <p14:creationId xmlns:p14="http://schemas.microsoft.com/office/powerpoint/2010/main" val="382694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B968-75B6-284A-AC0A-BE73BC0F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vs.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E8A5-D09E-2446-9571-A34971C9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return statement </a:t>
            </a:r>
            <a:r>
              <a:rPr lang="en-US" dirty="0"/>
              <a:t>(used with a generic function) sends back a single result as soon as it is reached in the code and once it is reached the function exits and sends control back to the caller.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yield statement </a:t>
            </a:r>
            <a:r>
              <a:rPr lang="en-US" dirty="0"/>
              <a:t>is used with generator functions. It can produce a single value, suspend and return control back to the caller.  Then at some later time, pick up where it left off and yield back another value. Generators </a:t>
            </a:r>
            <a:r>
              <a:rPr lang="en-US" b="1" i="1" dirty="0"/>
              <a:t>yield </a:t>
            </a:r>
            <a:r>
              <a:rPr lang="en-US" dirty="0"/>
              <a:t>a sequence of values over a period of time. </a:t>
            </a:r>
          </a:p>
          <a:p>
            <a:pPr lvl="1"/>
            <a:r>
              <a:rPr lang="en-US" dirty="0"/>
              <a:t>They are able to resume their execution and state ( in other words where they are in code execution and their whole local scope and which values are assigned to the variables in the local scope at a moment in time.)</a:t>
            </a:r>
          </a:p>
        </p:txBody>
      </p:sp>
    </p:spTree>
    <p:extLst>
      <p:ext uri="{BB962C8B-B14F-4D97-AF65-F5344CB8AC3E}">
        <p14:creationId xmlns:p14="http://schemas.microsoft.com/office/powerpoint/2010/main" val="279139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E621B0-35E3-844D-908E-97CACFAD74A3}"/>
              </a:ext>
            </a:extLst>
          </p:cNvPr>
          <p:cNvSpPr txBox="1"/>
          <p:nvPr/>
        </p:nvSpPr>
        <p:spPr>
          <a:xfrm>
            <a:off x="362467" y="60379"/>
            <a:ext cx="1146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difference between Generator Expressions and Generator Functions?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35E5F-252A-484B-8101-A305E21AA7DB}"/>
              </a:ext>
            </a:extLst>
          </p:cNvPr>
          <p:cNvSpPr txBox="1"/>
          <p:nvPr/>
        </p:nvSpPr>
        <p:spPr>
          <a:xfrm>
            <a:off x="1264848" y="597313"/>
            <a:ext cx="30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Generators Expressions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75BBD-285C-4C4F-9B8B-85EEBBF7E3AA}"/>
              </a:ext>
            </a:extLst>
          </p:cNvPr>
          <p:cNvSpPr txBox="1"/>
          <p:nvPr/>
        </p:nvSpPr>
        <p:spPr>
          <a:xfrm>
            <a:off x="753334" y="952473"/>
            <a:ext cx="3881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generator is an iterator. But a generator doesn’t return a single value, instead it returns an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iterator object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may be iterated over one element at a time.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Generator expressions look very similar to list comprehension only they use “( )” instead of “[ ]” and it returns the </a:t>
            </a:r>
            <a:r>
              <a:rPr lang="en-US" sz="1200" i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object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we must do something with to extract the individual elements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B80F3-5DC6-7947-92E6-478E5D868CE3}"/>
              </a:ext>
            </a:extLst>
          </p:cNvPr>
          <p:cNvSpPr txBox="1"/>
          <p:nvPr/>
        </p:nvSpPr>
        <p:spPr>
          <a:xfrm>
            <a:off x="7557331" y="694172"/>
            <a:ext cx="30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Generators Functions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DD8BFC-D463-CE44-930C-1C99F536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65" y="2760113"/>
            <a:ext cx="2298018" cy="2555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7504849-265E-CC41-9CDF-1E26220DF30A}"/>
              </a:ext>
            </a:extLst>
          </p:cNvPr>
          <p:cNvSpPr/>
          <p:nvPr/>
        </p:nvSpPr>
        <p:spPr>
          <a:xfrm rot="21000342">
            <a:off x="755096" y="5886093"/>
            <a:ext cx="34612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“on-the-fly” generators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40A73FB-3BBC-0141-ABA6-BC7BA2C62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70" y="3058382"/>
            <a:ext cx="1315388" cy="87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FB84B8A-6526-0840-B5F3-63BA9CA2FDA7}"/>
              </a:ext>
            </a:extLst>
          </p:cNvPr>
          <p:cNvSpPr txBox="1"/>
          <p:nvPr/>
        </p:nvSpPr>
        <p:spPr>
          <a:xfrm>
            <a:off x="3098583" y="2694261"/>
            <a:ext cx="178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Bradley Hand" pitchFamily="2" charset="77"/>
              </a:rPr>
              <a:t>Code output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051EA2F-9C57-DD48-967F-9D05E7F2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955" y="4508474"/>
            <a:ext cx="726323" cy="987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D000CA-EA93-5C4C-9C0C-419BDF295824}"/>
              </a:ext>
            </a:extLst>
          </p:cNvPr>
          <p:cNvSpPr txBox="1"/>
          <p:nvPr/>
        </p:nvSpPr>
        <p:spPr>
          <a:xfrm>
            <a:off x="2854509" y="4208967"/>
            <a:ext cx="178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806DB-A083-A743-86C3-7D2635A8FEB1}"/>
              </a:ext>
            </a:extLst>
          </p:cNvPr>
          <p:cNvSpPr txBox="1"/>
          <p:nvPr/>
        </p:nvSpPr>
        <p:spPr>
          <a:xfrm>
            <a:off x="5870347" y="1035993"/>
            <a:ext cx="5213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a function that contains one or more</a:t>
            </a:r>
            <a:r>
              <a:rPr lang="en-US" sz="1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yield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statements. When its called, it returns an iterator object, but execution must be invoked by a next()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function. Unlike regular Python functions, generator functions allow you to resume where the function left off at a some later time.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265443-38C3-8C4C-B2C4-D8D53F40462C}"/>
              </a:ext>
            </a:extLst>
          </p:cNvPr>
          <p:cNvCxnSpPr/>
          <p:nvPr/>
        </p:nvCxnSpPr>
        <p:spPr>
          <a:xfrm>
            <a:off x="5465840" y="952473"/>
            <a:ext cx="0" cy="585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A4FC152-C667-CB4A-8C84-9FB073DCF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517" y="2144098"/>
            <a:ext cx="2634750" cy="1871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64A7645-B9C5-CE45-8765-B2E87E67F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961" y="4815077"/>
            <a:ext cx="846761" cy="796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344A36-3B10-6A44-A91C-EE891329FFD1}"/>
              </a:ext>
            </a:extLst>
          </p:cNvPr>
          <p:cNvSpPr txBox="1"/>
          <p:nvPr/>
        </p:nvSpPr>
        <p:spPr>
          <a:xfrm>
            <a:off x="6322261" y="4397293"/>
            <a:ext cx="178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EEF2BE-39F8-8040-B8E6-16215C2E7BB5}"/>
              </a:ext>
            </a:extLst>
          </p:cNvPr>
          <p:cNvSpPr/>
          <p:nvPr/>
        </p:nvSpPr>
        <p:spPr>
          <a:xfrm rot="21000342">
            <a:off x="6694154" y="5713893"/>
            <a:ext cx="36791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“reusable or suspended” functions</a:t>
            </a:r>
          </a:p>
        </p:txBody>
      </p:sp>
    </p:spTree>
    <p:extLst>
      <p:ext uri="{BB962C8B-B14F-4D97-AF65-F5344CB8AC3E}">
        <p14:creationId xmlns:p14="http://schemas.microsoft.com/office/powerpoint/2010/main" val="32247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DAE2-6535-FC45-84E4-78216A84DCFE}"/>
              </a:ext>
            </a:extLst>
          </p:cNvPr>
          <p:cNvSpPr txBox="1"/>
          <p:nvPr/>
        </p:nvSpPr>
        <p:spPr>
          <a:xfrm>
            <a:off x="1024997" y="-40817"/>
            <a:ext cx="1014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Some additional Generator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F6274-31B5-E045-AE0E-B1829202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08" y="1300377"/>
            <a:ext cx="2768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C257F-3DBD-BC42-B1B9-65C69485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93" y="1191226"/>
            <a:ext cx="4914900" cy="54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8BFE4-7CBE-2D4D-A357-55F4DD49D94C}"/>
              </a:ext>
            </a:extLst>
          </p:cNvPr>
          <p:cNvSpPr txBox="1"/>
          <p:nvPr/>
        </p:nvSpPr>
        <p:spPr>
          <a:xfrm>
            <a:off x="907707" y="852672"/>
            <a:ext cx="1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40739-D2D7-F84D-995D-FC4AFA5316AE}"/>
              </a:ext>
            </a:extLst>
          </p:cNvPr>
          <p:cNvSpPr txBox="1"/>
          <p:nvPr/>
        </p:nvSpPr>
        <p:spPr>
          <a:xfrm>
            <a:off x="7223524" y="852672"/>
            <a:ext cx="1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B6425-F098-5B4C-899C-1148B4480A0A}"/>
              </a:ext>
            </a:extLst>
          </p:cNvPr>
          <p:cNvSpPr txBox="1"/>
          <p:nvPr/>
        </p:nvSpPr>
        <p:spPr>
          <a:xfrm>
            <a:off x="465080" y="506492"/>
            <a:ext cx="7698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432FF"/>
                </a:solidFill>
              </a:rPr>
              <a:t>Objective: </a:t>
            </a:r>
            <a:r>
              <a:rPr lang="en-US" sz="1600" dirty="0"/>
              <a:t>create a word jumble as a Generator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A135F-346F-0E4B-BB15-B458D76CB9CB}"/>
              </a:ext>
            </a:extLst>
          </p:cNvPr>
          <p:cNvSpPr txBox="1"/>
          <p:nvPr/>
        </p:nvSpPr>
        <p:spPr>
          <a:xfrm>
            <a:off x="465080" y="3483264"/>
            <a:ext cx="7698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432FF"/>
                </a:solidFill>
              </a:rPr>
              <a:t>Objective: </a:t>
            </a:r>
            <a:r>
              <a:rPr lang="en-US" sz="1600" dirty="0"/>
              <a:t>create a word jumble as a Generator expression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D46EB-8632-414E-A3DD-1411E900C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08" y="4299979"/>
            <a:ext cx="58674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BAD9D-9256-A94E-9547-6A175EC72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80" y="5986880"/>
            <a:ext cx="69088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DA2E67-DEF2-7F4A-B347-5EAD918C1BC4}"/>
              </a:ext>
            </a:extLst>
          </p:cNvPr>
          <p:cNvSpPr txBox="1"/>
          <p:nvPr/>
        </p:nvSpPr>
        <p:spPr>
          <a:xfrm>
            <a:off x="85182" y="5535963"/>
            <a:ext cx="1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</p:spTree>
    <p:extLst>
      <p:ext uri="{BB962C8B-B14F-4D97-AF65-F5344CB8AC3E}">
        <p14:creationId xmlns:p14="http://schemas.microsoft.com/office/powerpoint/2010/main" val="4666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BA91B-AC4E-F148-BEFD-2B17780D07D0}"/>
              </a:ext>
            </a:extLst>
          </p:cNvPr>
          <p:cNvSpPr txBox="1"/>
          <p:nvPr/>
        </p:nvSpPr>
        <p:spPr>
          <a:xfrm>
            <a:off x="1460989" y="0"/>
            <a:ext cx="858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Generating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7F745-D15D-7643-93BF-F9A6702B1CDA}"/>
              </a:ext>
            </a:extLst>
          </p:cNvPr>
          <p:cNvSpPr txBox="1"/>
          <p:nvPr/>
        </p:nvSpPr>
        <p:spPr>
          <a:xfrm>
            <a:off x="210065" y="479341"/>
            <a:ext cx="10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Objective: </a:t>
            </a:r>
            <a:r>
              <a:rPr lang="en-US" dirty="0"/>
              <a:t>Build a list of permutations of  all coffee types,  flavors and sizes from three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514C7-4971-774E-8BF9-A5FACBB1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2" y="1320800"/>
            <a:ext cx="5410200" cy="210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4FA54-CC5D-1A4D-B223-CAE1DD15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600" y="1320800"/>
            <a:ext cx="1879630" cy="5329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052A8F-EADA-B84E-9ABC-5DEA56530AA1}"/>
              </a:ext>
            </a:extLst>
          </p:cNvPr>
          <p:cNvSpPr txBox="1"/>
          <p:nvPr/>
        </p:nvSpPr>
        <p:spPr>
          <a:xfrm>
            <a:off x="7087600" y="963827"/>
            <a:ext cx="1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04962-7EA4-CD42-A430-D5231E4254E5}"/>
              </a:ext>
            </a:extLst>
          </p:cNvPr>
          <p:cNvSpPr txBox="1"/>
          <p:nvPr/>
        </p:nvSpPr>
        <p:spPr>
          <a:xfrm>
            <a:off x="0" y="921612"/>
            <a:ext cx="1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</a:t>
            </a:r>
          </a:p>
        </p:txBody>
      </p:sp>
    </p:spTree>
    <p:extLst>
      <p:ext uri="{BB962C8B-B14F-4D97-AF65-F5344CB8AC3E}">
        <p14:creationId xmlns:p14="http://schemas.microsoft.com/office/powerpoint/2010/main" val="295567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B252D-7E16-2346-8380-1FBCEFFD0A85}"/>
              </a:ext>
            </a:extLst>
          </p:cNvPr>
          <p:cNvSpPr txBox="1"/>
          <p:nvPr/>
        </p:nvSpPr>
        <p:spPr>
          <a:xfrm>
            <a:off x="1024997" y="-40817"/>
            <a:ext cx="1014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Generator Functions from the Python Standard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07E11-B0B1-7741-B9A8-E166DA5CFDAF}"/>
              </a:ext>
            </a:extLst>
          </p:cNvPr>
          <p:cNvSpPr txBox="1"/>
          <p:nvPr/>
        </p:nvSpPr>
        <p:spPr>
          <a:xfrm>
            <a:off x="345989" y="593124"/>
            <a:ext cx="1039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 These are functions that take </a:t>
            </a:r>
            <a:r>
              <a:rPr lang="en-US" dirty="0" err="1"/>
              <a:t>iterables</a:t>
            </a:r>
            <a:r>
              <a:rPr lang="en-US" dirty="0"/>
              <a:t> as arguments and return generators.  The vast majority of these functions are covered in the </a:t>
            </a:r>
            <a:r>
              <a:rPr lang="en-US" i="1" dirty="0">
                <a:solidFill>
                  <a:srgbClr val="0432FF"/>
                </a:solidFill>
              </a:rPr>
              <a:t>Python Iterators Class</a:t>
            </a:r>
            <a:r>
              <a:rPr lang="en-US" dirty="0"/>
              <a:t>. The one we will focus on here is the ‘</a:t>
            </a:r>
            <a:r>
              <a:rPr lang="en-US" dirty="0" err="1">
                <a:solidFill>
                  <a:srgbClr val="0432FF"/>
                </a:solidFill>
              </a:rPr>
              <a:t>groupby</a:t>
            </a:r>
            <a:r>
              <a:rPr lang="en-US" dirty="0"/>
              <a:t>’ function, which groups an </a:t>
            </a:r>
            <a:r>
              <a:rPr lang="en-US" dirty="0" err="1"/>
              <a:t>iterable</a:t>
            </a:r>
            <a:r>
              <a:rPr lang="en-US" dirty="0"/>
              <a:t> by certain criterion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416D8-54A0-0844-9A85-CE824015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4" y="2064093"/>
            <a:ext cx="5703758" cy="27298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766EB-BBB5-F64F-A471-9C36A4A5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28" y="2064093"/>
            <a:ext cx="5479447" cy="2356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C13AA4-3024-8C43-A849-EF62B99BCBE8}"/>
              </a:ext>
            </a:extLst>
          </p:cNvPr>
          <p:cNvSpPr txBox="1"/>
          <p:nvPr/>
        </p:nvSpPr>
        <p:spPr>
          <a:xfrm>
            <a:off x="1655805" y="1620996"/>
            <a:ext cx="1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1B807-57EE-104D-823E-0410A6727BA3}"/>
              </a:ext>
            </a:extLst>
          </p:cNvPr>
          <p:cNvSpPr txBox="1"/>
          <p:nvPr/>
        </p:nvSpPr>
        <p:spPr>
          <a:xfrm>
            <a:off x="7853719" y="1620996"/>
            <a:ext cx="1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2F5E-0853-0B44-8A77-3EC60644C8FC}"/>
              </a:ext>
            </a:extLst>
          </p:cNvPr>
          <p:cNvSpPr txBox="1"/>
          <p:nvPr/>
        </p:nvSpPr>
        <p:spPr>
          <a:xfrm>
            <a:off x="518983" y="5498757"/>
            <a:ext cx="654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use </a:t>
            </a:r>
            <a:r>
              <a:rPr lang="en-US" sz="1400" dirty="0" err="1">
                <a:solidFill>
                  <a:srgbClr val="0432FF"/>
                </a:solidFill>
              </a:rPr>
              <a:t>groupby</a:t>
            </a:r>
            <a:r>
              <a:rPr lang="en-US" sz="1400" dirty="0"/>
              <a:t> its input should be sorted before we feed it as an </a:t>
            </a:r>
            <a:r>
              <a:rPr lang="en-US" sz="1400" dirty="0" err="1"/>
              <a:t>iterable</a:t>
            </a:r>
            <a:r>
              <a:rPr lang="en-US" sz="1400" dirty="0"/>
              <a:t> to </a:t>
            </a:r>
            <a:r>
              <a:rPr lang="en-US" sz="1400" dirty="0" err="1">
                <a:solidFill>
                  <a:srgbClr val="0432FF"/>
                </a:solidFill>
              </a:rPr>
              <a:t>groupby</a:t>
            </a:r>
            <a:endParaRPr lang="en-US" sz="1400" dirty="0">
              <a:solidFill>
                <a:srgbClr val="0432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F4F4EB-12CA-334B-870F-04617528DF88}"/>
              </a:ext>
            </a:extLst>
          </p:cNvPr>
          <p:cNvSpPr/>
          <p:nvPr/>
        </p:nvSpPr>
        <p:spPr>
          <a:xfrm>
            <a:off x="345989" y="5636913"/>
            <a:ext cx="172994" cy="17299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F0DE91-60FC-9445-98B5-A6A4E837BBD0}"/>
              </a:ext>
            </a:extLst>
          </p:cNvPr>
          <p:cNvSpPr/>
          <p:nvPr/>
        </p:nvSpPr>
        <p:spPr>
          <a:xfrm>
            <a:off x="5721779" y="3626880"/>
            <a:ext cx="172994" cy="17299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619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6385-A387-744C-8471-2B7BB59F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Cool Advanced Generator Stuff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1AA57-4026-9044-8308-BDE2BA26ABD8}"/>
              </a:ext>
            </a:extLst>
          </p:cNvPr>
          <p:cNvSpPr txBox="1"/>
          <p:nvPr/>
        </p:nvSpPr>
        <p:spPr>
          <a:xfrm>
            <a:off x="5016843" y="1028343"/>
            <a:ext cx="58200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interested in some of the most advanced generator techniques, check out:</a:t>
            </a:r>
          </a:p>
          <a:p>
            <a:endParaRPr lang="en-US" dirty="0"/>
          </a:p>
          <a:p>
            <a:r>
              <a:rPr lang="en-US" b="1" u="sng" dirty="0"/>
              <a:t>On YouTube:</a:t>
            </a:r>
          </a:p>
          <a:p>
            <a:endParaRPr lang="en-US" dirty="0"/>
          </a:p>
          <a:p>
            <a:r>
              <a:rPr lang="en-US" dirty="0"/>
              <a:t>Search for the title: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“Generators: The Final Frontier- Screencast”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By David Beazley (co-author of the Python Essential Reference and Python Cookbook and other cool stuff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Its 3 hours of some very advanced and in some cases not well known generator functionality.  This was from a presentation he gave at PyCon2014</a:t>
            </a:r>
          </a:p>
          <a:p>
            <a:endParaRPr lang="en-US" dirty="0"/>
          </a:p>
          <a:p>
            <a:r>
              <a:rPr lang="en-US" dirty="0"/>
              <a:t>FASINATING!!!</a:t>
            </a:r>
          </a:p>
        </p:txBody>
      </p:sp>
    </p:spTree>
    <p:extLst>
      <p:ext uri="{BB962C8B-B14F-4D97-AF65-F5344CB8AC3E}">
        <p14:creationId xmlns:p14="http://schemas.microsoft.com/office/powerpoint/2010/main" val="418725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645888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667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Bradley Hand</vt:lpstr>
      <vt:lpstr>Calibri Light</vt:lpstr>
      <vt:lpstr>Rockwell</vt:lpstr>
      <vt:lpstr>Wingdings</vt:lpstr>
      <vt:lpstr>Atlas</vt:lpstr>
      <vt:lpstr>Python –  Generators</vt:lpstr>
      <vt:lpstr>What are Python Generators?</vt:lpstr>
      <vt:lpstr>Yield vs. Return</vt:lpstr>
      <vt:lpstr>PowerPoint Presentation</vt:lpstr>
      <vt:lpstr>PowerPoint Presentation</vt:lpstr>
      <vt:lpstr>PowerPoint Presentation</vt:lpstr>
      <vt:lpstr>PowerPoint Presentation</vt:lpstr>
      <vt:lpstr>Really Cool Advanced Generator Stuff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 Lambdas</dc:title>
  <dc:creator>Claudia Acerra</dc:creator>
  <cp:lastModifiedBy>Claudia Acerra</cp:lastModifiedBy>
  <cp:revision>40</cp:revision>
  <dcterms:created xsi:type="dcterms:W3CDTF">2019-01-15T23:26:09Z</dcterms:created>
  <dcterms:modified xsi:type="dcterms:W3CDTF">2019-01-19T18:37:24Z</dcterms:modified>
</cp:coreProperties>
</file>