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74" r:id="rId3"/>
    <p:sldId id="275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4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61DBF3F-09D5-324C-B6CB-94DC5FE0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83" y="321731"/>
            <a:ext cx="3486173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DD10B-83A4-414A-9A8F-DCC904A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982" y="4293388"/>
            <a:ext cx="8833655" cy="727748"/>
          </a:xfrm>
        </p:spPr>
        <p:txBody>
          <a:bodyPr>
            <a:normAutofit/>
          </a:bodyPr>
          <a:lstStyle/>
          <a:p>
            <a:r>
              <a:rPr lang="en-US" sz="3700" dirty="0"/>
              <a:t>Python – </a:t>
            </a:r>
            <a:r>
              <a:rPr lang="en-US" sz="3700" b="1" i="1" dirty="0"/>
              <a:t> Classes, Relationships and Composition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6418-9885-1144-A3A8-69BD426F6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983" y="5021137"/>
            <a:ext cx="8833654" cy="522636"/>
          </a:xfrm>
        </p:spPr>
        <p:txBody>
          <a:bodyPr>
            <a:normAutofit/>
          </a:bodyPr>
          <a:lstStyle/>
          <a:p>
            <a:r>
              <a:rPr lang="en-US" sz="1600" dirty="0"/>
              <a:t>From the Python Made Easy Series- based on Python 3.7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17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563AE-FFE4-6E47-8113-62477A21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</a:rPr>
              <a:t>What is composition as it relates to OOP?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BE8B-3176-1141-AF81-78ED445E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In this context, </a:t>
            </a:r>
            <a:r>
              <a:rPr lang="en-US" b="1" i="1" dirty="0">
                <a:solidFill>
                  <a:srgbClr val="0432FF"/>
                </a:solidFill>
              </a:rPr>
              <a:t>composition</a:t>
            </a:r>
            <a:r>
              <a:rPr lang="en-US" dirty="0"/>
              <a:t> is about relationships between objects and more specifically the various objects that are parts of a whole.  And the </a:t>
            </a:r>
            <a:r>
              <a:rPr lang="en-US" i="1" dirty="0"/>
              <a:t>whole</a:t>
            </a:r>
            <a:r>
              <a:rPr lang="en-US" dirty="0"/>
              <a:t> in this case is a given computer program and specifically, related modules from a program or modules that work together.</a:t>
            </a:r>
          </a:p>
          <a:p>
            <a:r>
              <a:rPr lang="en-US" u="sng" dirty="0"/>
              <a:t>To give an example</a:t>
            </a:r>
            <a:r>
              <a:rPr lang="en-US" dirty="0"/>
              <a:t>- we will work our code around a Bank. The Bank is a </a:t>
            </a:r>
            <a:r>
              <a:rPr lang="en-US" b="1" i="1" dirty="0"/>
              <a:t>composite </a:t>
            </a:r>
            <a:r>
              <a:rPr lang="en-US" dirty="0"/>
              <a:t>object – This object will provide an interface for and direction to other embedded objects</a:t>
            </a:r>
          </a:p>
        </p:txBody>
      </p:sp>
    </p:spTree>
    <p:extLst>
      <p:ext uri="{BB962C8B-B14F-4D97-AF65-F5344CB8AC3E}">
        <p14:creationId xmlns:p14="http://schemas.microsoft.com/office/powerpoint/2010/main" val="32880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333C2A-FDBB-AA44-AC5E-80DE45DD3BED}"/>
              </a:ext>
            </a:extLst>
          </p:cNvPr>
          <p:cNvSpPr txBox="1"/>
          <p:nvPr/>
        </p:nvSpPr>
        <p:spPr>
          <a:xfrm>
            <a:off x="9231839" y="343481"/>
            <a:ext cx="296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 </a:t>
            </a:r>
            <a:r>
              <a:rPr lang="en-US" sz="1200" b="1" i="1" dirty="0">
                <a:solidFill>
                  <a:srgbClr val="0432FF"/>
                </a:solidFill>
              </a:rPr>
              <a:t>Bank </a:t>
            </a:r>
            <a:r>
              <a:rPr lang="en-US" sz="1200" dirty="0"/>
              <a:t>is our composite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It’s constructor makes and embeds instances of the </a:t>
            </a:r>
            <a:r>
              <a:rPr lang="en-US" sz="1200" i="1" dirty="0">
                <a:solidFill>
                  <a:srgbClr val="0432FF"/>
                </a:solidFill>
              </a:rPr>
              <a:t>Manager</a:t>
            </a:r>
            <a:r>
              <a:rPr lang="en-US" sz="1200" dirty="0"/>
              <a:t> , </a:t>
            </a:r>
            <a:r>
              <a:rPr lang="en-US" sz="1200" i="1" dirty="0">
                <a:solidFill>
                  <a:srgbClr val="0432FF"/>
                </a:solidFill>
              </a:rPr>
              <a:t>Teller and ATM </a:t>
            </a:r>
            <a:r>
              <a:rPr lang="en-US" sz="1200" dirty="0"/>
              <a:t>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833F1-9A28-C140-B765-BABF94FF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1" y="710119"/>
            <a:ext cx="3831441" cy="5758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1BDE9-1334-FE48-BB66-2EBAF2F4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93" y="710119"/>
            <a:ext cx="5116704" cy="6038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BE147-7D19-BA41-BC05-AA607743655A}"/>
              </a:ext>
            </a:extLst>
          </p:cNvPr>
          <p:cNvSpPr txBox="1"/>
          <p:nvPr/>
        </p:nvSpPr>
        <p:spPr>
          <a:xfrm>
            <a:off x="691561" y="389647"/>
            <a:ext cx="261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compo.py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41203-97F0-974F-BAF6-9485760E4DB0}"/>
              </a:ext>
            </a:extLst>
          </p:cNvPr>
          <p:cNvSpPr txBox="1"/>
          <p:nvPr/>
        </p:nvSpPr>
        <p:spPr>
          <a:xfrm>
            <a:off x="4949034" y="389646"/>
            <a:ext cx="261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/>
              <a:t>bank.py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F716F-F9F2-AF49-9D70-16253368D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21" y="2548647"/>
            <a:ext cx="3972068" cy="880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1A56F-5A3E-7844-97B0-9E6713957D05}"/>
              </a:ext>
            </a:extLst>
          </p:cNvPr>
          <p:cNvSpPr txBox="1"/>
          <p:nvPr/>
        </p:nvSpPr>
        <p:spPr>
          <a:xfrm>
            <a:off x="8700667" y="2155217"/>
            <a:ext cx="261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Bradley Hand" pitchFamily="2" charset="77"/>
              </a:rPr>
              <a:t>Code output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5A95DA-3138-EE4A-9E15-8AEFA583A999}"/>
              </a:ext>
            </a:extLst>
          </p:cNvPr>
          <p:cNvSpPr/>
          <p:nvPr/>
        </p:nvSpPr>
        <p:spPr>
          <a:xfrm>
            <a:off x="4055044" y="4066162"/>
            <a:ext cx="335544" cy="929018"/>
          </a:xfrm>
          <a:custGeom>
            <a:avLst/>
            <a:gdLst>
              <a:gd name="connsiteX0" fmla="*/ 0 w 194553"/>
              <a:gd name="connsiteY0" fmla="*/ 0 h 1067888"/>
              <a:gd name="connsiteX1" fmla="*/ 77821 w 194553"/>
              <a:gd name="connsiteY1" fmla="*/ 972766 h 1067888"/>
              <a:gd name="connsiteX2" fmla="*/ 194553 w 194553"/>
              <a:gd name="connsiteY2" fmla="*/ 1031132 h 1067888"/>
              <a:gd name="connsiteX3" fmla="*/ 194553 w 194553"/>
              <a:gd name="connsiteY3" fmla="*/ 1031132 h 1067888"/>
              <a:gd name="connsiteX0" fmla="*/ 69840 w 117177"/>
              <a:gd name="connsiteY0" fmla="*/ 0 h 1026270"/>
              <a:gd name="connsiteX1" fmla="*/ 445 w 117177"/>
              <a:gd name="connsiteY1" fmla="*/ 933855 h 1026270"/>
              <a:gd name="connsiteX2" fmla="*/ 117177 w 117177"/>
              <a:gd name="connsiteY2" fmla="*/ 992221 h 1026270"/>
              <a:gd name="connsiteX3" fmla="*/ 117177 w 117177"/>
              <a:gd name="connsiteY3" fmla="*/ 992221 h 1026270"/>
              <a:gd name="connsiteX0" fmla="*/ 90189 w 137526"/>
              <a:gd name="connsiteY0" fmla="*/ 0 h 1026270"/>
              <a:gd name="connsiteX1" fmla="*/ 20794 w 137526"/>
              <a:gd name="connsiteY1" fmla="*/ 933855 h 1026270"/>
              <a:gd name="connsiteX2" fmla="*/ 137526 w 137526"/>
              <a:gd name="connsiteY2" fmla="*/ 992221 h 1026270"/>
              <a:gd name="connsiteX3" fmla="*/ 137526 w 137526"/>
              <a:gd name="connsiteY3" fmla="*/ 992221 h 1026270"/>
              <a:gd name="connsiteX0" fmla="*/ 90189 w 138811"/>
              <a:gd name="connsiteY0" fmla="*/ 0 h 1028382"/>
              <a:gd name="connsiteX1" fmla="*/ 20794 w 138811"/>
              <a:gd name="connsiteY1" fmla="*/ 933855 h 1028382"/>
              <a:gd name="connsiteX2" fmla="*/ 137526 w 138811"/>
              <a:gd name="connsiteY2" fmla="*/ 992221 h 1028382"/>
              <a:gd name="connsiteX3" fmla="*/ 79415 w 138811"/>
              <a:gd name="connsiteY3" fmla="*/ 894944 h 1028382"/>
              <a:gd name="connsiteX0" fmla="*/ 134189 w 185652"/>
              <a:gd name="connsiteY0" fmla="*/ 0 h 993088"/>
              <a:gd name="connsiteX1" fmla="*/ 2809 w 185652"/>
              <a:gd name="connsiteY1" fmla="*/ 836578 h 993088"/>
              <a:gd name="connsiteX2" fmla="*/ 181526 w 185652"/>
              <a:gd name="connsiteY2" fmla="*/ 992221 h 993088"/>
              <a:gd name="connsiteX3" fmla="*/ 123415 w 185652"/>
              <a:gd name="connsiteY3" fmla="*/ 894944 h 993088"/>
              <a:gd name="connsiteX0" fmla="*/ 131425 w 133632"/>
              <a:gd name="connsiteY0" fmla="*/ 0 h 929018"/>
              <a:gd name="connsiteX1" fmla="*/ 45 w 133632"/>
              <a:gd name="connsiteY1" fmla="*/ 836578 h 929018"/>
              <a:gd name="connsiteX2" fmla="*/ 116777 w 133632"/>
              <a:gd name="connsiteY2" fmla="*/ 914400 h 929018"/>
              <a:gd name="connsiteX3" fmla="*/ 120651 w 133632"/>
              <a:gd name="connsiteY3" fmla="*/ 894944 h 92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32" h="929018">
                <a:moveTo>
                  <a:pt x="131425" y="0"/>
                </a:moveTo>
                <a:cubicBezTo>
                  <a:pt x="-8588" y="273995"/>
                  <a:pt x="2486" y="684178"/>
                  <a:pt x="45" y="836578"/>
                </a:cubicBezTo>
                <a:cubicBezTo>
                  <a:pt x="-2396" y="988978"/>
                  <a:pt x="96676" y="904672"/>
                  <a:pt x="116777" y="914400"/>
                </a:cubicBezTo>
                <a:cubicBezTo>
                  <a:pt x="136878" y="924128"/>
                  <a:pt x="140021" y="927370"/>
                  <a:pt x="120651" y="89494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798C0-672A-8043-80AC-D82C820E9536}"/>
              </a:ext>
            </a:extLst>
          </p:cNvPr>
          <p:cNvSpPr/>
          <p:nvPr/>
        </p:nvSpPr>
        <p:spPr>
          <a:xfrm>
            <a:off x="3708477" y="2574048"/>
            <a:ext cx="668970" cy="1404566"/>
          </a:xfrm>
          <a:custGeom>
            <a:avLst/>
            <a:gdLst>
              <a:gd name="connsiteX0" fmla="*/ 493558 w 493558"/>
              <a:gd name="connsiteY0" fmla="*/ 1461351 h 1461351"/>
              <a:gd name="connsiteX1" fmla="*/ 16902 w 493558"/>
              <a:gd name="connsiteY1" fmla="*/ 157844 h 1461351"/>
              <a:gd name="connsiteX2" fmla="*/ 153090 w 493558"/>
              <a:gd name="connsiteY2" fmla="*/ 70295 h 1461351"/>
              <a:gd name="connsiteX0" fmla="*/ 668970 w 668970"/>
              <a:gd name="connsiteY0" fmla="*/ 1404566 h 1404566"/>
              <a:gd name="connsiteX1" fmla="*/ 7488 w 668970"/>
              <a:gd name="connsiteY1" fmla="*/ 402617 h 1404566"/>
              <a:gd name="connsiteX2" fmla="*/ 328502 w 668970"/>
              <a:gd name="connsiteY2" fmla="*/ 13510 h 140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970" h="1404566">
                <a:moveTo>
                  <a:pt x="668970" y="1404566"/>
                </a:moveTo>
                <a:cubicBezTo>
                  <a:pt x="459014" y="868734"/>
                  <a:pt x="64233" y="634460"/>
                  <a:pt x="7488" y="402617"/>
                </a:cubicBezTo>
                <a:cubicBezTo>
                  <a:pt x="-49257" y="170774"/>
                  <a:pt x="232035" y="-58637"/>
                  <a:pt x="328502" y="1351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B5AE5CB-09F7-6742-A462-CED718B617DD}"/>
              </a:ext>
            </a:extLst>
          </p:cNvPr>
          <p:cNvSpPr/>
          <p:nvPr/>
        </p:nvSpPr>
        <p:spPr>
          <a:xfrm>
            <a:off x="3808439" y="1692613"/>
            <a:ext cx="454642" cy="2675106"/>
          </a:xfrm>
          <a:prstGeom prst="leftBracket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CECC45CE-0461-074A-9159-CEC790A9D041}"/>
              </a:ext>
            </a:extLst>
          </p:cNvPr>
          <p:cNvSpPr/>
          <p:nvPr/>
        </p:nvSpPr>
        <p:spPr>
          <a:xfrm>
            <a:off x="3708477" y="2091447"/>
            <a:ext cx="576481" cy="3258766"/>
          </a:xfrm>
          <a:prstGeom prst="leftBracket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09738-79D1-C345-BA5D-FBA568B4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D2ED-DE44-1B4C-8A6D-62E342A2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breathing and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1E42D-F909-E845-B557-40284F7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27" y="1228502"/>
            <a:ext cx="1614311" cy="1609725"/>
          </a:xfrm>
          <a:prstGeom prst="rect">
            <a:avLst/>
          </a:prstGeom>
          <a:ln>
            <a:solidFill>
              <a:srgbClr val="0432FF"/>
            </a:solidFill>
          </a:ln>
        </p:spPr>
      </p:pic>
    </p:spTree>
    <p:extLst>
      <p:ext uri="{BB962C8B-B14F-4D97-AF65-F5344CB8AC3E}">
        <p14:creationId xmlns:p14="http://schemas.microsoft.com/office/powerpoint/2010/main" val="26683250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227</TotalTime>
  <Words>144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Bradley Hand</vt:lpstr>
      <vt:lpstr>Calibri Light</vt:lpstr>
      <vt:lpstr>Rockwell</vt:lpstr>
      <vt:lpstr>Wingdings</vt:lpstr>
      <vt:lpstr>Atlas</vt:lpstr>
      <vt:lpstr>Python –  Classes, Relationships and Composition</vt:lpstr>
      <vt:lpstr>What is composition as it relates to OOP?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 Classes Relationships and Composition</dc:title>
  <dc:creator>Claudia Acerra</dc:creator>
  <cp:lastModifiedBy>Claudia Acerra</cp:lastModifiedBy>
  <cp:revision>12</cp:revision>
  <dcterms:created xsi:type="dcterms:W3CDTF">2019-01-24T21:00:39Z</dcterms:created>
  <dcterms:modified xsi:type="dcterms:W3CDTF">2019-01-25T00:48:18Z</dcterms:modified>
</cp:coreProperties>
</file>