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60" r:id="rId3"/>
    <p:sldId id="261" r:id="rId4"/>
    <p:sldId id="262" r:id="rId5"/>
    <p:sldId id="263" r:id="rId6"/>
    <p:sldId id="264" r:id="rId7"/>
    <p:sldId id="265" r:id="rId8"/>
    <p:sldId id="266" r:id="rId9"/>
    <p:sldId id="267" r:id="rId10"/>
    <p:sldId id="268"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7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1/12/19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1/12/19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1/12/19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1/12/19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1/12/19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1/12/19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1/12/19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1/12/19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Layout" Target="../slideLayouts/slideLayout7.xml"/><Relationship Id="rId6" Type="http://schemas.openxmlformats.org/officeDocument/2006/relationships/image" Target="../media/image11.tiff"/><Relationship Id="rId5" Type="http://schemas.openxmlformats.org/officeDocument/2006/relationships/image" Target="../media/image10.tiff"/><Relationship Id="rId4" Type="http://schemas.openxmlformats.org/officeDocument/2006/relationships/image" Target="../media/image9.tiff"/></Relationships>
</file>

<file path=ppt/slides/_rels/slide1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7.xml"/><Relationship Id="rId6" Type="http://schemas.openxmlformats.org/officeDocument/2006/relationships/image" Target="../media/image6.tiff"/><Relationship Id="rId5" Type="http://schemas.openxmlformats.org/officeDocument/2006/relationships/image" Target="../media/image5.tiff"/><Relationship Id="rId4"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3904BE49-D42F-4F46-B6D8-2F3171216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D57C06C8-18BE-4336-B9E0-3E15ACC93B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9" name="Freeform 5">
              <a:extLst>
                <a:ext uri="{FF2B5EF4-FFF2-40B4-BE49-F238E27FC236}">
                  <a16:creationId xmlns:a16="http://schemas.microsoft.com/office/drawing/2014/main" id="{C1C39E9B-4917-47D7-B9CB-56480F8876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6">
              <a:extLst>
                <a:ext uri="{FF2B5EF4-FFF2-40B4-BE49-F238E27FC236}">
                  <a16:creationId xmlns:a16="http://schemas.microsoft.com/office/drawing/2014/main" id="{5F7200AE-DDFE-46D2-ABCA-99906B970E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CAC40760-2393-4FAE-9A58-F4CDC06716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8">
              <a:extLst>
                <a:ext uri="{FF2B5EF4-FFF2-40B4-BE49-F238E27FC236}">
                  <a16:creationId xmlns:a16="http://schemas.microsoft.com/office/drawing/2014/main" id="{1080422B-1649-4C8E-9459-421424360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9">
              <a:extLst>
                <a:ext uri="{FF2B5EF4-FFF2-40B4-BE49-F238E27FC236}">
                  <a16:creationId xmlns:a16="http://schemas.microsoft.com/office/drawing/2014/main" id="{0136A7BD-0DB3-401B-A6AB-38BD30D100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10">
              <a:extLst>
                <a:ext uri="{FF2B5EF4-FFF2-40B4-BE49-F238E27FC236}">
                  <a16:creationId xmlns:a16="http://schemas.microsoft.com/office/drawing/2014/main" id="{FD037346-242B-41AF-8CF5-C35284CA2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11">
              <a:extLst>
                <a:ext uri="{FF2B5EF4-FFF2-40B4-BE49-F238E27FC236}">
                  <a16:creationId xmlns:a16="http://schemas.microsoft.com/office/drawing/2014/main" id="{238EBF94-0BBF-4BAE-AE27-729E3AC13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12">
              <a:extLst>
                <a:ext uri="{FF2B5EF4-FFF2-40B4-BE49-F238E27FC236}">
                  <a16:creationId xmlns:a16="http://schemas.microsoft.com/office/drawing/2014/main" id="{3940EFD7-EB1A-47AF-9DC9-7D4FCC601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13">
              <a:extLst>
                <a:ext uri="{FF2B5EF4-FFF2-40B4-BE49-F238E27FC236}">
                  <a16:creationId xmlns:a16="http://schemas.microsoft.com/office/drawing/2014/main" id="{6BAA7A10-98A8-4931-9BE2-B573EB3767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14">
              <a:extLst>
                <a:ext uri="{FF2B5EF4-FFF2-40B4-BE49-F238E27FC236}">
                  <a16:creationId xmlns:a16="http://schemas.microsoft.com/office/drawing/2014/main" id="{420223F5-34A9-4388-AF7B-38C76242FC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5">
              <a:extLst>
                <a:ext uri="{FF2B5EF4-FFF2-40B4-BE49-F238E27FC236}">
                  <a16:creationId xmlns:a16="http://schemas.microsoft.com/office/drawing/2014/main" id="{3CC9C746-C646-4363-B3D3-349B5C18C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6">
              <a:extLst>
                <a:ext uri="{FF2B5EF4-FFF2-40B4-BE49-F238E27FC236}">
                  <a16:creationId xmlns:a16="http://schemas.microsoft.com/office/drawing/2014/main" id="{3EAA5BC5-AB13-4C8E-9D9D-05DE777C5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7">
              <a:extLst>
                <a:ext uri="{FF2B5EF4-FFF2-40B4-BE49-F238E27FC236}">
                  <a16:creationId xmlns:a16="http://schemas.microsoft.com/office/drawing/2014/main" id="{500FC397-0569-4EC4-926A-DDD62AC495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8">
              <a:extLst>
                <a:ext uri="{FF2B5EF4-FFF2-40B4-BE49-F238E27FC236}">
                  <a16:creationId xmlns:a16="http://schemas.microsoft.com/office/drawing/2014/main" id="{284FF041-FE7D-47CD-830F-7FABF41C7C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9">
              <a:extLst>
                <a:ext uri="{FF2B5EF4-FFF2-40B4-BE49-F238E27FC236}">
                  <a16:creationId xmlns:a16="http://schemas.microsoft.com/office/drawing/2014/main" id="{224154F3-CDFE-4FFF-92E4-ECEACF4A6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20">
              <a:extLst>
                <a:ext uri="{FF2B5EF4-FFF2-40B4-BE49-F238E27FC236}">
                  <a16:creationId xmlns:a16="http://schemas.microsoft.com/office/drawing/2014/main" id="{CCE7404D-AA5A-4B82-A875-07F35D7C2D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21">
              <a:extLst>
                <a:ext uri="{FF2B5EF4-FFF2-40B4-BE49-F238E27FC236}">
                  <a16:creationId xmlns:a16="http://schemas.microsoft.com/office/drawing/2014/main" id="{526B6FED-4F20-4070-95B4-FF6F439E1C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22">
              <a:extLst>
                <a:ext uri="{FF2B5EF4-FFF2-40B4-BE49-F238E27FC236}">
                  <a16:creationId xmlns:a16="http://schemas.microsoft.com/office/drawing/2014/main" id="{3A75958D-1716-4B5A-A745-AFA4962FA4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23">
              <a:extLst>
                <a:ext uri="{FF2B5EF4-FFF2-40B4-BE49-F238E27FC236}">
                  <a16:creationId xmlns:a16="http://schemas.microsoft.com/office/drawing/2014/main" id="{531A2051-17DE-4E9D-9EA6-026B97B1A9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89" name="Rectangle 88">
            <a:extLst>
              <a:ext uri="{FF2B5EF4-FFF2-40B4-BE49-F238E27FC236}">
                <a16:creationId xmlns:a16="http://schemas.microsoft.com/office/drawing/2014/main" id="{CE0642A0-80D3-4F37-8249-A07E6F382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0" y="-6706"/>
            <a:ext cx="12194680" cy="4127711"/>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D61DBF3F-09D5-324C-B6CB-94DC5FE07478}"/>
              </a:ext>
            </a:extLst>
          </p:cNvPr>
          <p:cNvPicPr>
            <a:picLocks noChangeAspect="1"/>
          </p:cNvPicPr>
          <p:nvPr/>
        </p:nvPicPr>
        <p:blipFill>
          <a:blip r:embed="rId2"/>
          <a:stretch>
            <a:fillRect/>
          </a:stretch>
        </p:blipFill>
        <p:spPr>
          <a:xfrm>
            <a:off x="4352383" y="321731"/>
            <a:ext cx="3486173" cy="3477458"/>
          </a:xfrm>
          <a:prstGeom prst="rect">
            <a:avLst/>
          </a:prstGeom>
          <a:ln w="12700">
            <a:noFill/>
          </a:ln>
        </p:spPr>
      </p:pic>
      <p:grpSp>
        <p:nvGrpSpPr>
          <p:cNvPr id="91" name="Group 90">
            <a:extLst>
              <a:ext uri="{FF2B5EF4-FFF2-40B4-BE49-F238E27FC236}">
                <a16:creationId xmlns:a16="http://schemas.microsoft.com/office/drawing/2014/main" id="{FA760135-24A9-40C9-B45F-2EB5B6420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92" name="Isosceles Triangle 39">
              <a:extLst>
                <a:ext uri="{FF2B5EF4-FFF2-40B4-BE49-F238E27FC236}">
                  <a16:creationId xmlns:a16="http://schemas.microsoft.com/office/drawing/2014/main" id="{20E3CEE0-0CB3-421F-99FC-4585E6243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4346BB80-2556-4779-9642-5706CAA33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EFDD10B-83A4-414A-9A8F-DCC904A8115F}"/>
              </a:ext>
            </a:extLst>
          </p:cNvPr>
          <p:cNvSpPr>
            <a:spLocks noGrp="1"/>
          </p:cNvSpPr>
          <p:nvPr>
            <p:ph type="ctrTitle"/>
          </p:nvPr>
        </p:nvSpPr>
        <p:spPr>
          <a:xfrm>
            <a:off x="1683982" y="4293388"/>
            <a:ext cx="8833655" cy="727748"/>
          </a:xfrm>
        </p:spPr>
        <p:txBody>
          <a:bodyPr>
            <a:normAutofit/>
          </a:bodyPr>
          <a:lstStyle/>
          <a:p>
            <a:r>
              <a:rPr lang="en-US" sz="3700" dirty="0"/>
              <a:t>Python – </a:t>
            </a:r>
            <a:r>
              <a:rPr lang="en-US" sz="3700" b="1" i="1" dirty="0"/>
              <a:t> Functions Class 1</a:t>
            </a:r>
            <a:endParaRPr lang="en-US" sz="3700" dirty="0"/>
          </a:p>
        </p:txBody>
      </p:sp>
      <p:sp>
        <p:nvSpPr>
          <p:cNvPr id="3" name="Subtitle 2">
            <a:extLst>
              <a:ext uri="{FF2B5EF4-FFF2-40B4-BE49-F238E27FC236}">
                <a16:creationId xmlns:a16="http://schemas.microsoft.com/office/drawing/2014/main" id="{966A6418-9885-1144-A3A8-69BD426F662C}"/>
              </a:ext>
            </a:extLst>
          </p:cNvPr>
          <p:cNvSpPr>
            <a:spLocks noGrp="1"/>
          </p:cNvSpPr>
          <p:nvPr>
            <p:ph type="subTitle" idx="1"/>
          </p:nvPr>
        </p:nvSpPr>
        <p:spPr>
          <a:xfrm>
            <a:off x="1683983" y="5021137"/>
            <a:ext cx="8833654" cy="522636"/>
          </a:xfrm>
        </p:spPr>
        <p:txBody>
          <a:bodyPr>
            <a:normAutofit/>
          </a:bodyPr>
          <a:lstStyle/>
          <a:p>
            <a:r>
              <a:rPr lang="en-US" sz="1600" dirty="0"/>
              <a:t>From the Python Made Easy Series- based on Python 3.7</a:t>
            </a:r>
          </a:p>
          <a:p>
            <a:endParaRPr lang="en-US" sz="1600" dirty="0"/>
          </a:p>
        </p:txBody>
      </p:sp>
    </p:spTree>
    <p:extLst>
      <p:ext uri="{BB962C8B-B14F-4D97-AF65-F5344CB8AC3E}">
        <p14:creationId xmlns:p14="http://schemas.microsoft.com/office/powerpoint/2010/main" val="1196028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B8F26-21BE-C94C-81EF-B4E2C1A6BAAE}"/>
              </a:ext>
            </a:extLst>
          </p:cNvPr>
          <p:cNvSpPr>
            <a:spLocks noGrp="1"/>
          </p:cNvSpPr>
          <p:nvPr>
            <p:ph type="title" idx="4294967295"/>
          </p:nvPr>
        </p:nvSpPr>
        <p:spPr>
          <a:xfrm>
            <a:off x="1737686" y="327048"/>
            <a:ext cx="7729537" cy="129940"/>
          </a:xfrm>
        </p:spPr>
        <p:txBody>
          <a:bodyPr>
            <a:normAutofit fontScale="90000"/>
          </a:bodyPr>
          <a:lstStyle/>
          <a:p>
            <a:r>
              <a:rPr lang="en-US" dirty="0"/>
              <a:t>Example #2</a:t>
            </a:r>
          </a:p>
        </p:txBody>
      </p:sp>
      <p:pic>
        <p:nvPicPr>
          <p:cNvPr id="4" name="Picture 3">
            <a:extLst>
              <a:ext uri="{FF2B5EF4-FFF2-40B4-BE49-F238E27FC236}">
                <a16:creationId xmlns:a16="http://schemas.microsoft.com/office/drawing/2014/main" id="{C551E4C1-6AB7-E94E-A702-04948CFB0867}"/>
              </a:ext>
            </a:extLst>
          </p:cNvPr>
          <p:cNvPicPr>
            <a:picLocks noChangeAspect="1"/>
          </p:cNvPicPr>
          <p:nvPr/>
        </p:nvPicPr>
        <p:blipFill>
          <a:blip r:embed="rId2"/>
          <a:stretch>
            <a:fillRect/>
          </a:stretch>
        </p:blipFill>
        <p:spPr>
          <a:xfrm>
            <a:off x="496111" y="2065112"/>
            <a:ext cx="6028582" cy="2127087"/>
          </a:xfrm>
          <a:prstGeom prst="rect">
            <a:avLst/>
          </a:prstGeom>
          <a:ln>
            <a:solidFill>
              <a:schemeClr val="accent1"/>
            </a:solidFill>
          </a:ln>
        </p:spPr>
      </p:pic>
      <p:pic>
        <p:nvPicPr>
          <p:cNvPr id="5" name="Picture 4">
            <a:extLst>
              <a:ext uri="{FF2B5EF4-FFF2-40B4-BE49-F238E27FC236}">
                <a16:creationId xmlns:a16="http://schemas.microsoft.com/office/drawing/2014/main" id="{C62B33F2-387B-7E4B-A897-25D55E09E5B7}"/>
              </a:ext>
            </a:extLst>
          </p:cNvPr>
          <p:cNvPicPr>
            <a:picLocks noChangeAspect="1"/>
          </p:cNvPicPr>
          <p:nvPr/>
        </p:nvPicPr>
        <p:blipFill>
          <a:blip r:embed="rId3"/>
          <a:stretch>
            <a:fillRect/>
          </a:stretch>
        </p:blipFill>
        <p:spPr>
          <a:xfrm>
            <a:off x="8314717" y="1989982"/>
            <a:ext cx="2819400" cy="825500"/>
          </a:xfrm>
          <a:prstGeom prst="rect">
            <a:avLst/>
          </a:prstGeom>
          <a:ln>
            <a:solidFill>
              <a:schemeClr val="accent1"/>
            </a:solidFill>
          </a:ln>
        </p:spPr>
      </p:pic>
      <p:sp>
        <p:nvSpPr>
          <p:cNvPr id="6" name="TextBox 5">
            <a:extLst>
              <a:ext uri="{FF2B5EF4-FFF2-40B4-BE49-F238E27FC236}">
                <a16:creationId xmlns:a16="http://schemas.microsoft.com/office/drawing/2014/main" id="{043BD7F0-5DA9-0F43-97C3-44A95A69169F}"/>
              </a:ext>
            </a:extLst>
          </p:cNvPr>
          <p:cNvSpPr txBox="1"/>
          <p:nvPr/>
        </p:nvSpPr>
        <p:spPr>
          <a:xfrm>
            <a:off x="8881353" y="1625430"/>
            <a:ext cx="956552" cy="276999"/>
          </a:xfrm>
          <a:prstGeom prst="rect">
            <a:avLst/>
          </a:prstGeom>
          <a:noFill/>
        </p:spPr>
        <p:txBody>
          <a:bodyPr wrap="square" rtlCol="0">
            <a:spAutoFit/>
          </a:bodyPr>
          <a:lstStyle/>
          <a:p>
            <a:pPr algn="ctr"/>
            <a:r>
              <a:rPr lang="en-US" sz="1200" b="1" u="sng" dirty="0"/>
              <a:t>Result</a:t>
            </a:r>
          </a:p>
        </p:txBody>
      </p:sp>
      <p:sp>
        <p:nvSpPr>
          <p:cNvPr id="7" name="TextBox 6">
            <a:extLst>
              <a:ext uri="{FF2B5EF4-FFF2-40B4-BE49-F238E27FC236}">
                <a16:creationId xmlns:a16="http://schemas.microsoft.com/office/drawing/2014/main" id="{E75A5D0D-E50D-F043-AB7E-91AA285AF340}"/>
              </a:ext>
            </a:extLst>
          </p:cNvPr>
          <p:cNvSpPr txBox="1"/>
          <p:nvPr/>
        </p:nvSpPr>
        <p:spPr>
          <a:xfrm>
            <a:off x="854412" y="1671249"/>
            <a:ext cx="5421549" cy="276999"/>
          </a:xfrm>
          <a:prstGeom prst="rect">
            <a:avLst/>
          </a:prstGeom>
          <a:noFill/>
        </p:spPr>
        <p:txBody>
          <a:bodyPr wrap="square" rtlCol="0">
            <a:spAutoFit/>
          </a:bodyPr>
          <a:lstStyle/>
          <a:p>
            <a:pPr algn="ctr"/>
            <a:r>
              <a:rPr lang="en-US" sz="1200" b="1" u="sng" dirty="0"/>
              <a:t>A function that will tell us what items two sequences have in common </a:t>
            </a:r>
          </a:p>
        </p:txBody>
      </p:sp>
      <p:cxnSp>
        <p:nvCxnSpPr>
          <p:cNvPr id="8" name="Straight Arrow Connector 7">
            <a:extLst>
              <a:ext uri="{FF2B5EF4-FFF2-40B4-BE49-F238E27FC236}">
                <a16:creationId xmlns:a16="http://schemas.microsoft.com/office/drawing/2014/main" id="{0F061ECF-F6BA-3A46-9670-A660FAF512A1}"/>
              </a:ext>
            </a:extLst>
          </p:cNvPr>
          <p:cNvCxnSpPr>
            <a:cxnSpLocks/>
          </p:cNvCxnSpPr>
          <p:nvPr/>
        </p:nvCxnSpPr>
        <p:spPr>
          <a:xfrm flipV="1">
            <a:off x="6524693" y="2597285"/>
            <a:ext cx="1790024" cy="102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239AF86-41F3-9841-BA09-4631F753DA05}"/>
              </a:ext>
            </a:extLst>
          </p:cNvPr>
          <p:cNvSpPr txBox="1"/>
          <p:nvPr/>
        </p:nvSpPr>
        <p:spPr>
          <a:xfrm>
            <a:off x="412062" y="4301749"/>
            <a:ext cx="4393399" cy="954107"/>
          </a:xfrm>
          <a:prstGeom prst="rect">
            <a:avLst/>
          </a:prstGeom>
          <a:noFill/>
        </p:spPr>
        <p:txBody>
          <a:bodyPr wrap="square" rtlCol="0">
            <a:spAutoFit/>
          </a:bodyPr>
          <a:lstStyle/>
          <a:p>
            <a:r>
              <a:rPr lang="en-US" sz="1400" b="1" u="sng" dirty="0"/>
              <a:t>This is our algorithm:</a:t>
            </a:r>
            <a:endParaRPr lang="en-US" sz="1400" dirty="0"/>
          </a:p>
          <a:p>
            <a:r>
              <a:rPr lang="en-US" sz="1400" dirty="0"/>
              <a:t>For every item in the first argument, if that item is also in the second argument, append that item to the result list</a:t>
            </a:r>
          </a:p>
        </p:txBody>
      </p:sp>
      <p:sp>
        <p:nvSpPr>
          <p:cNvPr id="10" name="TextBox 9">
            <a:extLst>
              <a:ext uri="{FF2B5EF4-FFF2-40B4-BE49-F238E27FC236}">
                <a16:creationId xmlns:a16="http://schemas.microsoft.com/office/drawing/2014/main" id="{4D31C580-9570-154E-884E-4361BBA90049}"/>
              </a:ext>
            </a:extLst>
          </p:cNvPr>
          <p:cNvSpPr txBox="1"/>
          <p:nvPr/>
        </p:nvSpPr>
        <p:spPr>
          <a:xfrm>
            <a:off x="8578171" y="3342716"/>
            <a:ext cx="3250122" cy="1354217"/>
          </a:xfrm>
          <a:prstGeom prst="rect">
            <a:avLst/>
          </a:prstGeom>
          <a:noFill/>
        </p:spPr>
        <p:txBody>
          <a:bodyPr wrap="square" rtlCol="0">
            <a:spAutoFit/>
          </a:bodyPr>
          <a:lstStyle/>
          <a:p>
            <a:r>
              <a:rPr lang="en-US" sz="1200" b="1" u="sng" dirty="0"/>
              <a:t>NOTE: </a:t>
            </a:r>
            <a:r>
              <a:rPr lang="en-US" sz="1200" dirty="0"/>
              <a:t>In practice there is a more efficient way to do this. Nested loops are not very efficient. So a better way to do this is to replace it with </a:t>
            </a:r>
            <a:r>
              <a:rPr lang="en-US" sz="1200" b="1" dirty="0"/>
              <a:t>list comprehension </a:t>
            </a:r>
            <a:r>
              <a:rPr lang="en-US" sz="1200" dirty="0"/>
              <a:t>as follows:</a:t>
            </a:r>
          </a:p>
          <a:p>
            <a:endParaRPr lang="en-US" sz="1100" dirty="0"/>
          </a:p>
          <a:p>
            <a:endParaRPr lang="en-US" sz="1100" dirty="0"/>
          </a:p>
        </p:txBody>
      </p:sp>
      <p:pic>
        <p:nvPicPr>
          <p:cNvPr id="11" name="Picture 10">
            <a:extLst>
              <a:ext uri="{FF2B5EF4-FFF2-40B4-BE49-F238E27FC236}">
                <a16:creationId xmlns:a16="http://schemas.microsoft.com/office/drawing/2014/main" id="{26FAD16E-EC3F-C641-854D-5336B20C96C6}"/>
              </a:ext>
            </a:extLst>
          </p:cNvPr>
          <p:cNvPicPr>
            <a:picLocks noChangeAspect="1"/>
          </p:cNvPicPr>
          <p:nvPr/>
        </p:nvPicPr>
        <p:blipFill>
          <a:blip r:embed="rId4"/>
          <a:stretch>
            <a:fillRect/>
          </a:stretch>
        </p:blipFill>
        <p:spPr>
          <a:xfrm>
            <a:off x="8698282" y="4512267"/>
            <a:ext cx="3009900" cy="1104900"/>
          </a:xfrm>
          <a:prstGeom prst="rect">
            <a:avLst/>
          </a:prstGeom>
          <a:ln>
            <a:solidFill>
              <a:schemeClr val="accent1"/>
            </a:solidFill>
          </a:ln>
        </p:spPr>
      </p:pic>
      <p:pic>
        <p:nvPicPr>
          <p:cNvPr id="12" name="Picture 11">
            <a:extLst>
              <a:ext uri="{FF2B5EF4-FFF2-40B4-BE49-F238E27FC236}">
                <a16:creationId xmlns:a16="http://schemas.microsoft.com/office/drawing/2014/main" id="{9DAC67F9-21E8-5746-9FBC-1E7BD6F6D2C1}"/>
              </a:ext>
            </a:extLst>
          </p:cNvPr>
          <p:cNvPicPr>
            <a:picLocks noChangeAspect="1"/>
          </p:cNvPicPr>
          <p:nvPr/>
        </p:nvPicPr>
        <p:blipFill>
          <a:blip r:embed="rId5"/>
          <a:stretch>
            <a:fillRect/>
          </a:stretch>
        </p:blipFill>
        <p:spPr>
          <a:xfrm>
            <a:off x="642154" y="5721254"/>
            <a:ext cx="4769797" cy="460719"/>
          </a:xfrm>
          <a:prstGeom prst="rect">
            <a:avLst/>
          </a:prstGeom>
          <a:ln>
            <a:solidFill>
              <a:schemeClr val="accent1"/>
            </a:solidFill>
          </a:ln>
        </p:spPr>
      </p:pic>
      <p:pic>
        <p:nvPicPr>
          <p:cNvPr id="13" name="Picture 12">
            <a:extLst>
              <a:ext uri="{FF2B5EF4-FFF2-40B4-BE49-F238E27FC236}">
                <a16:creationId xmlns:a16="http://schemas.microsoft.com/office/drawing/2014/main" id="{B8E31FE6-0D6B-2D46-A3DE-C79AF3A519A8}"/>
              </a:ext>
            </a:extLst>
          </p:cNvPr>
          <p:cNvPicPr>
            <a:picLocks noChangeAspect="1"/>
          </p:cNvPicPr>
          <p:nvPr/>
        </p:nvPicPr>
        <p:blipFill>
          <a:blip r:embed="rId6"/>
          <a:stretch>
            <a:fillRect/>
          </a:stretch>
        </p:blipFill>
        <p:spPr>
          <a:xfrm>
            <a:off x="6110659" y="5761158"/>
            <a:ext cx="571365" cy="380910"/>
          </a:xfrm>
          <a:prstGeom prst="rect">
            <a:avLst/>
          </a:prstGeom>
          <a:ln>
            <a:solidFill>
              <a:schemeClr val="accent1"/>
            </a:solidFill>
          </a:ln>
        </p:spPr>
      </p:pic>
      <p:sp>
        <p:nvSpPr>
          <p:cNvPr id="14" name="TextBox 13">
            <a:extLst>
              <a:ext uri="{FF2B5EF4-FFF2-40B4-BE49-F238E27FC236}">
                <a16:creationId xmlns:a16="http://schemas.microsoft.com/office/drawing/2014/main" id="{560CC494-9860-354A-BE79-0CCF3F7049FC}"/>
              </a:ext>
            </a:extLst>
          </p:cNvPr>
          <p:cNvSpPr txBox="1"/>
          <p:nvPr/>
        </p:nvSpPr>
        <p:spPr>
          <a:xfrm>
            <a:off x="5918065" y="5440888"/>
            <a:ext cx="956552" cy="276999"/>
          </a:xfrm>
          <a:prstGeom prst="rect">
            <a:avLst/>
          </a:prstGeom>
          <a:noFill/>
        </p:spPr>
        <p:txBody>
          <a:bodyPr wrap="square" rtlCol="0">
            <a:spAutoFit/>
          </a:bodyPr>
          <a:lstStyle/>
          <a:p>
            <a:pPr algn="ctr"/>
            <a:r>
              <a:rPr lang="en-US" sz="1200" b="1" u="sng" dirty="0"/>
              <a:t>Result</a:t>
            </a:r>
          </a:p>
        </p:txBody>
      </p:sp>
      <p:sp>
        <p:nvSpPr>
          <p:cNvPr id="15" name="TextBox 14">
            <a:extLst>
              <a:ext uri="{FF2B5EF4-FFF2-40B4-BE49-F238E27FC236}">
                <a16:creationId xmlns:a16="http://schemas.microsoft.com/office/drawing/2014/main" id="{F2629CA2-64DA-5147-B7BB-828AE1CAC3C7}"/>
              </a:ext>
            </a:extLst>
          </p:cNvPr>
          <p:cNvSpPr txBox="1"/>
          <p:nvPr/>
        </p:nvSpPr>
        <p:spPr>
          <a:xfrm>
            <a:off x="412062" y="5396708"/>
            <a:ext cx="4040221" cy="276999"/>
          </a:xfrm>
          <a:prstGeom prst="rect">
            <a:avLst/>
          </a:prstGeom>
          <a:noFill/>
        </p:spPr>
        <p:txBody>
          <a:bodyPr wrap="square" rtlCol="0">
            <a:spAutoFit/>
          </a:bodyPr>
          <a:lstStyle/>
          <a:p>
            <a:pPr algn="ctr"/>
            <a:r>
              <a:rPr lang="en-US" sz="1200" b="1" u="sng" dirty="0"/>
              <a:t>Use our function again with different data types</a:t>
            </a:r>
          </a:p>
        </p:txBody>
      </p:sp>
      <p:cxnSp>
        <p:nvCxnSpPr>
          <p:cNvPr id="16" name="Straight Arrow Connector 15">
            <a:extLst>
              <a:ext uri="{FF2B5EF4-FFF2-40B4-BE49-F238E27FC236}">
                <a16:creationId xmlns:a16="http://schemas.microsoft.com/office/drawing/2014/main" id="{DFF69074-33B9-DE40-8711-593299D90743}"/>
              </a:ext>
            </a:extLst>
          </p:cNvPr>
          <p:cNvCxnSpPr>
            <a:cxnSpLocks/>
            <a:stCxn id="12" idx="3"/>
          </p:cNvCxnSpPr>
          <p:nvPr/>
        </p:nvCxnSpPr>
        <p:spPr>
          <a:xfrm>
            <a:off x="5411951" y="5951614"/>
            <a:ext cx="6987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BCB2208-0AA8-7049-951A-36B7129DD80E}"/>
              </a:ext>
            </a:extLst>
          </p:cNvPr>
          <p:cNvSpPr txBox="1"/>
          <p:nvPr/>
        </p:nvSpPr>
        <p:spPr>
          <a:xfrm>
            <a:off x="4758314" y="4349296"/>
            <a:ext cx="3532757" cy="1015663"/>
          </a:xfrm>
          <a:prstGeom prst="rect">
            <a:avLst/>
          </a:prstGeom>
          <a:noFill/>
        </p:spPr>
        <p:txBody>
          <a:bodyPr wrap="square" rtlCol="0">
            <a:spAutoFit/>
          </a:bodyPr>
          <a:lstStyle/>
          <a:p>
            <a:r>
              <a:rPr lang="en-US" sz="1200" b="1" u="sng" dirty="0">
                <a:solidFill>
                  <a:srgbClr val="0432FF"/>
                </a:solidFill>
              </a:rPr>
              <a:t>The only requirement for the objects to work as arguments is:</a:t>
            </a:r>
          </a:p>
          <a:p>
            <a:pPr marL="228600" indent="-228600">
              <a:buAutoNum type="arabicPeriod"/>
            </a:pPr>
            <a:r>
              <a:rPr lang="en-US" sz="1200" dirty="0"/>
              <a:t>The first one has to support a for loop and </a:t>
            </a:r>
          </a:p>
          <a:p>
            <a:pPr marL="228600" indent="-228600">
              <a:buAutoNum type="arabicPeriod"/>
            </a:pPr>
            <a:r>
              <a:rPr lang="en-US" sz="1200" dirty="0"/>
              <a:t>The second has to support the in membership test</a:t>
            </a:r>
          </a:p>
        </p:txBody>
      </p:sp>
      <p:cxnSp>
        <p:nvCxnSpPr>
          <p:cNvPr id="20" name="Straight Arrow Connector 19">
            <a:extLst>
              <a:ext uri="{FF2B5EF4-FFF2-40B4-BE49-F238E27FC236}">
                <a16:creationId xmlns:a16="http://schemas.microsoft.com/office/drawing/2014/main" id="{9AF79140-A078-3C49-8C1F-59AB1AE54D69}"/>
              </a:ext>
            </a:extLst>
          </p:cNvPr>
          <p:cNvCxnSpPr>
            <a:cxnSpLocks/>
          </p:cNvCxnSpPr>
          <p:nvPr/>
        </p:nvCxnSpPr>
        <p:spPr>
          <a:xfrm>
            <a:off x="736059" y="1274323"/>
            <a:ext cx="236707" cy="1128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80C0919-84BE-FC41-9A3A-7CBC14DADC38}"/>
              </a:ext>
            </a:extLst>
          </p:cNvPr>
          <p:cNvSpPr txBox="1"/>
          <p:nvPr/>
        </p:nvSpPr>
        <p:spPr>
          <a:xfrm>
            <a:off x="538262" y="786411"/>
            <a:ext cx="6261372" cy="646331"/>
          </a:xfrm>
          <a:prstGeom prst="rect">
            <a:avLst/>
          </a:prstGeom>
          <a:noFill/>
        </p:spPr>
        <p:txBody>
          <a:bodyPr wrap="square" rtlCol="0">
            <a:spAutoFit/>
          </a:bodyPr>
          <a:lstStyle/>
          <a:p>
            <a:r>
              <a:rPr lang="en-US" sz="1200" b="1" u="sng" dirty="0"/>
              <a:t>‘res” </a:t>
            </a:r>
            <a:r>
              <a:rPr lang="en-US" sz="1200" dirty="0"/>
              <a:t> is a local variable- a name that is visible only to the code inside the function </a:t>
            </a:r>
            <a:r>
              <a:rPr lang="en-US" sz="1200" i="1" dirty="0"/>
              <a:t>def</a:t>
            </a:r>
            <a:r>
              <a:rPr lang="en-US" sz="1200" dirty="0"/>
              <a:t> and that exists </a:t>
            </a:r>
            <a:r>
              <a:rPr lang="en-US" sz="1200" b="1" i="1" dirty="0"/>
              <a:t>ONLY</a:t>
            </a:r>
            <a:r>
              <a:rPr lang="en-US" sz="1200" dirty="0"/>
              <a:t> while the function runs. So are </a:t>
            </a:r>
            <a:r>
              <a:rPr lang="en-US" sz="1200" b="1" i="1" dirty="0"/>
              <a:t>seq1, seq2 </a:t>
            </a:r>
            <a:r>
              <a:rPr lang="en-US" sz="1200" dirty="0"/>
              <a:t>and </a:t>
            </a:r>
            <a:r>
              <a:rPr lang="en-US" sz="1200" b="1" i="1" dirty="0"/>
              <a:t>x</a:t>
            </a:r>
            <a:r>
              <a:rPr lang="en-US" sz="1200" dirty="0"/>
              <a:t>- </a:t>
            </a:r>
          </a:p>
          <a:p>
            <a:r>
              <a:rPr lang="en-US" sz="1200" dirty="0"/>
              <a:t>So function variables </a:t>
            </a:r>
            <a:r>
              <a:rPr lang="en-US" sz="1200" b="1" i="1" dirty="0"/>
              <a:t>won’t</a:t>
            </a:r>
            <a:r>
              <a:rPr lang="en-US" sz="1200" dirty="0"/>
              <a:t> remember values between calls.</a:t>
            </a:r>
            <a:endParaRPr lang="en-US" sz="1100" dirty="0"/>
          </a:p>
        </p:txBody>
      </p:sp>
    </p:spTree>
    <p:extLst>
      <p:ext uri="{BB962C8B-B14F-4D97-AF65-F5344CB8AC3E}">
        <p14:creationId xmlns:p14="http://schemas.microsoft.com/office/powerpoint/2010/main" val="1152019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B09738-79D1-C345-BA5D-FBA568B4631B}"/>
              </a:ext>
            </a:extLst>
          </p:cNvPr>
          <p:cNvSpPr>
            <a:spLocks noGrp="1"/>
          </p:cNvSpPr>
          <p:nvPr>
            <p:ph type="title"/>
          </p:nvPr>
        </p:nvSpPr>
        <p:spPr/>
        <p:txBody>
          <a:bodyPr/>
          <a:lstStyle/>
          <a:p>
            <a:r>
              <a:rPr lang="en-US" dirty="0"/>
              <a:t>The End</a:t>
            </a:r>
          </a:p>
        </p:txBody>
      </p:sp>
      <p:sp>
        <p:nvSpPr>
          <p:cNvPr id="5" name="Text Placeholder 4">
            <a:extLst>
              <a:ext uri="{FF2B5EF4-FFF2-40B4-BE49-F238E27FC236}">
                <a16:creationId xmlns:a16="http://schemas.microsoft.com/office/drawing/2014/main" id="{311AD2ED-DE44-1B4C-8A6D-62E342A2F41D}"/>
              </a:ext>
            </a:extLst>
          </p:cNvPr>
          <p:cNvSpPr>
            <a:spLocks noGrp="1"/>
          </p:cNvSpPr>
          <p:nvPr>
            <p:ph type="body" idx="1"/>
          </p:nvPr>
        </p:nvSpPr>
        <p:spPr/>
        <p:txBody>
          <a:bodyPr/>
          <a:lstStyle/>
          <a:p>
            <a:r>
              <a:rPr lang="en-US" dirty="0"/>
              <a:t>Keep breathing and code!</a:t>
            </a:r>
          </a:p>
        </p:txBody>
      </p:sp>
      <p:pic>
        <p:nvPicPr>
          <p:cNvPr id="6" name="Picture 5">
            <a:extLst>
              <a:ext uri="{FF2B5EF4-FFF2-40B4-BE49-F238E27FC236}">
                <a16:creationId xmlns:a16="http://schemas.microsoft.com/office/drawing/2014/main" id="{0E61E42D-F909-E845-B557-40284F785CC6}"/>
              </a:ext>
            </a:extLst>
          </p:cNvPr>
          <p:cNvPicPr>
            <a:picLocks noChangeAspect="1"/>
          </p:cNvPicPr>
          <p:nvPr/>
        </p:nvPicPr>
        <p:blipFill>
          <a:blip r:embed="rId2"/>
          <a:stretch>
            <a:fillRect/>
          </a:stretch>
        </p:blipFill>
        <p:spPr>
          <a:xfrm>
            <a:off x="7220127" y="1228502"/>
            <a:ext cx="1614311" cy="1609725"/>
          </a:xfrm>
          <a:prstGeom prst="rect">
            <a:avLst/>
          </a:prstGeom>
          <a:ln>
            <a:solidFill>
              <a:srgbClr val="0432FF"/>
            </a:solidFill>
          </a:ln>
        </p:spPr>
      </p:pic>
    </p:spTree>
    <p:extLst>
      <p:ext uri="{BB962C8B-B14F-4D97-AF65-F5344CB8AC3E}">
        <p14:creationId xmlns:p14="http://schemas.microsoft.com/office/powerpoint/2010/main" val="3852877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3876-56CB-CD4F-9F28-A302EDCD9557}"/>
              </a:ext>
            </a:extLst>
          </p:cNvPr>
          <p:cNvSpPr>
            <a:spLocks noGrp="1"/>
          </p:cNvSpPr>
          <p:nvPr>
            <p:ph type="title"/>
          </p:nvPr>
        </p:nvSpPr>
        <p:spPr/>
        <p:txBody>
          <a:bodyPr/>
          <a:lstStyle/>
          <a:p>
            <a:r>
              <a:rPr lang="en-US" dirty="0"/>
              <a:t>Python Functions, what are they?</a:t>
            </a:r>
          </a:p>
        </p:txBody>
      </p:sp>
      <p:sp>
        <p:nvSpPr>
          <p:cNvPr id="4" name="Rectangle 3">
            <a:extLst>
              <a:ext uri="{FF2B5EF4-FFF2-40B4-BE49-F238E27FC236}">
                <a16:creationId xmlns:a16="http://schemas.microsoft.com/office/drawing/2014/main" id="{B870A042-6888-5743-81D9-125036B87590}"/>
              </a:ext>
            </a:extLst>
          </p:cNvPr>
          <p:cNvSpPr/>
          <p:nvPr/>
        </p:nvSpPr>
        <p:spPr>
          <a:xfrm>
            <a:off x="4907297" y="695229"/>
            <a:ext cx="6596843" cy="4524315"/>
          </a:xfrm>
          <a:prstGeom prst="rect">
            <a:avLst/>
          </a:prstGeom>
        </p:spPr>
        <p:txBody>
          <a:bodyPr wrap="square">
            <a:spAutoFit/>
          </a:bodyPr>
          <a:lstStyle/>
          <a:p>
            <a:pPr marL="285750" indent="-285750">
              <a:buFont typeface="Arial" panose="020B0604020202020204" pitchFamily="34" charset="0"/>
              <a:buChar char="•"/>
            </a:pPr>
            <a:r>
              <a:rPr lang="en-US" dirty="0"/>
              <a:t>A </a:t>
            </a:r>
            <a:r>
              <a:rPr lang="en-US" b="1" i="1" dirty="0">
                <a:solidFill>
                  <a:srgbClr val="0432FF"/>
                </a:solidFill>
              </a:rPr>
              <a:t>function</a:t>
            </a:r>
            <a:r>
              <a:rPr lang="en-US" dirty="0"/>
              <a:t> is a packaged procedure invoked by name.</a:t>
            </a:r>
          </a:p>
          <a:p>
            <a:pPr marL="742950" lvl="1" indent="-285750">
              <a:buFont typeface="Arial" panose="020B0604020202020204" pitchFamily="34" charset="0"/>
              <a:buChar char="•"/>
            </a:pPr>
            <a:r>
              <a:rPr lang="en-US" dirty="0"/>
              <a:t> In other words it is a mechanism by which statements can be grouped together so they can be used more than once in a program.</a:t>
            </a:r>
          </a:p>
          <a:p>
            <a:endParaRPr lang="en-US" dirty="0"/>
          </a:p>
          <a:p>
            <a:pPr marL="285750" indent="-285750">
              <a:buFont typeface="Arial" panose="020B0604020202020204" pitchFamily="34" charset="0"/>
              <a:buChar char="•"/>
            </a:pPr>
            <a:r>
              <a:rPr lang="en-US" dirty="0"/>
              <a:t>Functions are the alternative to cutting and pasting</a:t>
            </a:r>
          </a:p>
          <a:p>
            <a:endParaRPr lang="en-US" dirty="0"/>
          </a:p>
          <a:p>
            <a:pPr marL="285750" indent="-285750">
              <a:buFont typeface="Arial" panose="020B0604020202020204" pitchFamily="34" charset="0"/>
              <a:buChar char="•"/>
            </a:pPr>
            <a:r>
              <a:rPr lang="en-US" dirty="0"/>
              <a:t>They are the most basic structure for code reuse.</a:t>
            </a:r>
          </a:p>
          <a:p>
            <a:endParaRPr lang="en-US" dirty="0"/>
          </a:p>
          <a:p>
            <a:pPr marL="285750" indent="-285750">
              <a:buFont typeface="Arial" panose="020B0604020202020204" pitchFamily="34" charset="0"/>
              <a:buChar char="•"/>
            </a:pPr>
            <a:r>
              <a:rPr lang="en-US" dirty="0"/>
              <a:t>They make coding more efficient not just in the cutting and pasting, but if any of the statements within the function need to be modified, we are changing it once, not several times.</a:t>
            </a:r>
          </a:p>
          <a:p>
            <a:endParaRPr lang="en-US" dirty="0"/>
          </a:p>
          <a:p>
            <a:pPr marL="285750" indent="-285750">
              <a:buFont typeface="Arial" panose="020B0604020202020204" pitchFamily="34" charset="0"/>
              <a:buChar char="•"/>
            </a:pPr>
            <a:r>
              <a:rPr lang="en-US" dirty="0"/>
              <a:t>They enable us to split complex systems into manageable parts.</a:t>
            </a:r>
          </a:p>
        </p:txBody>
      </p:sp>
    </p:spTree>
    <p:extLst>
      <p:ext uri="{BB962C8B-B14F-4D97-AF65-F5344CB8AC3E}">
        <p14:creationId xmlns:p14="http://schemas.microsoft.com/office/powerpoint/2010/main" val="3021741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CD92-241F-0742-A451-2949FAA5F837}"/>
              </a:ext>
            </a:extLst>
          </p:cNvPr>
          <p:cNvSpPr>
            <a:spLocks noGrp="1"/>
          </p:cNvSpPr>
          <p:nvPr>
            <p:ph type="title"/>
          </p:nvPr>
        </p:nvSpPr>
        <p:spPr/>
        <p:txBody>
          <a:bodyPr/>
          <a:lstStyle/>
          <a:p>
            <a:r>
              <a:rPr lang="en-US" dirty="0"/>
              <a:t>How do functions work?</a:t>
            </a:r>
          </a:p>
        </p:txBody>
      </p:sp>
      <p:sp>
        <p:nvSpPr>
          <p:cNvPr id="3" name="Content Placeholder 2">
            <a:extLst>
              <a:ext uri="{FF2B5EF4-FFF2-40B4-BE49-F238E27FC236}">
                <a16:creationId xmlns:a16="http://schemas.microsoft.com/office/drawing/2014/main" id="{567ABF90-0A5D-E441-8762-17979F147705}"/>
              </a:ext>
            </a:extLst>
          </p:cNvPr>
          <p:cNvSpPr>
            <a:spLocks noGrp="1"/>
          </p:cNvSpPr>
          <p:nvPr>
            <p:ph idx="1"/>
          </p:nvPr>
        </p:nvSpPr>
        <p:spPr>
          <a:xfrm>
            <a:off x="4710074" y="301557"/>
            <a:ext cx="7052552" cy="5915621"/>
          </a:xfrm>
        </p:spPr>
        <p:txBody>
          <a:bodyPr>
            <a:normAutofit lnSpcReduction="10000"/>
          </a:bodyPr>
          <a:lstStyle/>
          <a:p>
            <a:r>
              <a:rPr lang="en-US" dirty="0"/>
              <a:t>Functions are created to meet a coding requirements and then,</a:t>
            </a:r>
          </a:p>
          <a:p>
            <a:pPr lvl="1"/>
            <a:r>
              <a:rPr lang="en-US" dirty="0"/>
              <a:t>Functions are called = so that their code may be used.</a:t>
            </a:r>
          </a:p>
          <a:p>
            <a:r>
              <a:rPr lang="en-US" dirty="0"/>
              <a:t>There are two ways to make a functions:</a:t>
            </a:r>
          </a:p>
          <a:p>
            <a:pPr lvl="1"/>
            <a:r>
              <a:rPr lang="en-US" b="1" i="1" dirty="0">
                <a:solidFill>
                  <a:srgbClr val="0432FF"/>
                </a:solidFill>
              </a:rPr>
              <a:t>def  </a:t>
            </a:r>
            <a:r>
              <a:rPr lang="en-US" dirty="0"/>
              <a:t>statement  ( </a:t>
            </a:r>
            <a:r>
              <a:rPr lang="en-US" b="1" i="1" dirty="0"/>
              <a:t>“def” </a:t>
            </a:r>
            <a:r>
              <a:rPr lang="en-US" dirty="0"/>
              <a:t>is short for define)</a:t>
            </a:r>
          </a:p>
          <a:p>
            <a:pPr lvl="1"/>
            <a:r>
              <a:rPr lang="en-US" b="1" i="1" dirty="0">
                <a:solidFill>
                  <a:srgbClr val="0432FF"/>
                </a:solidFill>
              </a:rPr>
              <a:t>lambda </a:t>
            </a:r>
            <a:r>
              <a:rPr lang="en-US" dirty="0"/>
              <a:t>expression (a </a:t>
            </a:r>
            <a:r>
              <a:rPr lang="en-US" i="1" dirty="0"/>
              <a:t>nameless</a:t>
            </a:r>
            <a:r>
              <a:rPr lang="en-US" dirty="0"/>
              <a:t> function not intended to be used for complex requirements)</a:t>
            </a:r>
          </a:p>
          <a:p>
            <a:r>
              <a:rPr lang="en-US" dirty="0"/>
              <a:t>To use a function it must be </a:t>
            </a:r>
            <a:r>
              <a:rPr lang="en-US" dirty="0">
                <a:solidFill>
                  <a:srgbClr val="0432FF"/>
                </a:solidFill>
              </a:rPr>
              <a:t>called</a:t>
            </a:r>
            <a:r>
              <a:rPr lang="en-US" dirty="0"/>
              <a:t> by a caller. Each call to a function generates a  new,  local scope ( that is assigned names are </a:t>
            </a:r>
            <a:r>
              <a:rPr lang="en-US" i="1" dirty="0"/>
              <a:t>local (are only known)</a:t>
            </a:r>
            <a:r>
              <a:rPr lang="en-US" dirty="0"/>
              <a:t> to that function by default.)</a:t>
            </a:r>
          </a:p>
          <a:p>
            <a:pPr lvl="1"/>
            <a:r>
              <a:rPr lang="en-US" dirty="0">
                <a:solidFill>
                  <a:schemeClr val="tx1"/>
                </a:solidFill>
              </a:rPr>
              <a:t>However we will see that there are two ways to manage scope visibility:</a:t>
            </a:r>
          </a:p>
          <a:p>
            <a:pPr lvl="2"/>
            <a:r>
              <a:rPr lang="en-US" b="1" i="1" dirty="0">
                <a:solidFill>
                  <a:srgbClr val="0432FF"/>
                </a:solidFill>
              </a:rPr>
              <a:t>Local</a:t>
            </a:r>
          </a:p>
          <a:p>
            <a:pPr lvl="2"/>
            <a:r>
              <a:rPr lang="en-US" b="1" i="1" dirty="0">
                <a:solidFill>
                  <a:srgbClr val="0432FF"/>
                </a:solidFill>
              </a:rPr>
              <a:t>Global</a:t>
            </a:r>
          </a:p>
          <a:p>
            <a:r>
              <a:rPr lang="en-US" dirty="0">
                <a:solidFill>
                  <a:schemeClr val="tx1"/>
                </a:solidFill>
              </a:rPr>
              <a:t>Two ways to send results back to callers:</a:t>
            </a:r>
          </a:p>
          <a:p>
            <a:pPr lvl="1"/>
            <a:r>
              <a:rPr lang="en-US" b="1" i="1" dirty="0">
                <a:solidFill>
                  <a:srgbClr val="0432FF"/>
                </a:solidFill>
              </a:rPr>
              <a:t>return </a:t>
            </a:r>
            <a:r>
              <a:rPr lang="en-US" dirty="0"/>
              <a:t>(signifies the exit/end of the function and returns a value when called)</a:t>
            </a:r>
          </a:p>
          <a:p>
            <a:pPr lvl="1"/>
            <a:r>
              <a:rPr lang="en-US" b="1" i="1" dirty="0">
                <a:solidFill>
                  <a:srgbClr val="0432FF"/>
                </a:solidFill>
              </a:rPr>
              <a:t>yield  </a:t>
            </a:r>
            <a:r>
              <a:rPr lang="en-US" dirty="0"/>
              <a:t>(returns a generator object)</a:t>
            </a:r>
          </a:p>
          <a:p>
            <a:endParaRPr lang="en-US" dirty="0"/>
          </a:p>
        </p:txBody>
      </p:sp>
    </p:spTree>
    <p:extLst>
      <p:ext uri="{BB962C8B-B14F-4D97-AF65-F5344CB8AC3E}">
        <p14:creationId xmlns:p14="http://schemas.microsoft.com/office/powerpoint/2010/main" val="1651912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C0BD-9D74-EE45-8E4F-54C4A9055725}"/>
              </a:ext>
            </a:extLst>
          </p:cNvPr>
          <p:cNvSpPr>
            <a:spLocks noGrp="1"/>
          </p:cNvSpPr>
          <p:nvPr>
            <p:ph type="title"/>
          </p:nvPr>
        </p:nvSpPr>
        <p:spPr/>
        <p:txBody>
          <a:bodyPr>
            <a:normAutofit fontScale="90000"/>
          </a:bodyPr>
          <a:lstStyle/>
          <a:p>
            <a:r>
              <a:rPr lang="en-US" dirty="0"/>
              <a:t>Built-in Functions we have used in the past</a:t>
            </a:r>
          </a:p>
        </p:txBody>
      </p:sp>
      <p:sp>
        <p:nvSpPr>
          <p:cNvPr id="3" name="Content Placeholder 2">
            <a:extLst>
              <a:ext uri="{FF2B5EF4-FFF2-40B4-BE49-F238E27FC236}">
                <a16:creationId xmlns:a16="http://schemas.microsoft.com/office/drawing/2014/main" id="{98170A81-A1D1-1540-A4F5-550889F69C88}"/>
              </a:ext>
            </a:extLst>
          </p:cNvPr>
          <p:cNvSpPr>
            <a:spLocks noGrp="1"/>
          </p:cNvSpPr>
          <p:nvPr>
            <p:ph idx="1"/>
          </p:nvPr>
        </p:nvSpPr>
        <p:spPr>
          <a:xfrm>
            <a:off x="5021496" y="1649493"/>
            <a:ext cx="6281873" cy="3321342"/>
          </a:xfrm>
        </p:spPr>
        <p:txBody>
          <a:bodyPr/>
          <a:lstStyle/>
          <a:p>
            <a:r>
              <a:rPr lang="en-US" dirty="0">
                <a:solidFill>
                  <a:srgbClr val="0432FF"/>
                </a:solidFill>
              </a:rPr>
              <a:t>open() </a:t>
            </a:r>
            <a:r>
              <a:rPr lang="en-US" dirty="0"/>
              <a:t>– open a file for reading/writing</a:t>
            </a:r>
          </a:p>
          <a:p>
            <a:r>
              <a:rPr lang="en-US" dirty="0" err="1">
                <a:solidFill>
                  <a:srgbClr val="0432FF"/>
                </a:solidFill>
              </a:rPr>
              <a:t>len</a:t>
            </a:r>
            <a:r>
              <a:rPr lang="en-US" dirty="0">
                <a:solidFill>
                  <a:srgbClr val="0432FF"/>
                </a:solidFill>
              </a:rPr>
              <a:t>()  </a:t>
            </a:r>
            <a:r>
              <a:rPr lang="en-US" dirty="0"/>
              <a:t>- returns the # of items in a collection</a:t>
            </a:r>
          </a:p>
          <a:p>
            <a:endParaRPr lang="en-US" dirty="0"/>
          </a:p>
          <a:p>
            <a:r>
              <a:rPr lang="en-US" dirty="0"/>
              <a:t>The functions we define will operate in very similar ways to these</a:t>
            </a:r>
          </a:p>
          <a:p>
            <a:pPr marL="0" indent="0">
              <a:buNone/>
            </a:pPr>
            <a:endParaRPr lang="en-US" dirty="0"/>
          </a:p>
        </p:txBody>
      </p:sp>
    </p:spTree>
    <p:extLst>
      <p:ext uri="{BB962C8B-B14F-4D97-AF65-F5344CB8AC3E}">
        <p14:creationId xmlns:p14="http://schemas.microsoft.com/office/powerpoint/2010/main" val="1360204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1C35-0BEC-B64A-9560-6EC7F465D9B8}"/>
              </a:ext>
            </a:extLst>
          </p:cNvPr>
          <p:cNvSpPr>
            <a:spLocks noGrp="1"/>
          </p:cNvSpPr>
          <p:nvPr>
            <p:ph type="title"/>
          </p:nvPr>
        </p:nvSpPr>
        <p:spPr/>
        <p:txBody>
          <a:bodyPr/>
          <a:lstStyle/>
          <a:p>
            <a:r>
              <a:rPr lang="en-US" dirty="0"/>
              <a:t>Main concepts behind functions</a:t>
            </a:r>
          </a:p>
        </p:txBody>
      </p:sp>
      <p:sp>
        <p:nvSpPr>
          <p:cNvPr id="3" name="Content Placeholder 2">
            <a:extLst>
              <a:ext uri="{FF2B5EF4-FFF2-40B4-BE49-F238E27FC236}">
                <a16:creationId xmlns:a16="http://schemas.microsoft.com/office/drawing/2014/main" id="{0AFE52A4-A8C8-6040-95D0-AF34A69CC137}"/>
              </a:ext>
            </a:extLst>
          </p:cNvPr>
          <p:cNvSpPr>
            <a:spLocks noGrp="1"/>
          </p:cNvSpPr>
          <p:nvPr>
            <p:ph idx="1"/>
          </p:nvPr>
        </p:nvSpPr>
        <p:spPr>
          <a:xfrm>
            <a:off x="4888723" y="1732593"/>
            <a:ext cx="6949049" cy="3101983"/>
          </a:xfrm>
        </p:spPr>
        <p:txBody>
          <a:bodyPr>
            <a:noAutofit/>
          </a:bodyPr>
          <a:lstStyle/>
          <a:p>
            <a:r>
              <a:rPr lang="en-US" sz="1600" dirty="0"/>
              <a:t>The </a:t>
            </a:r>
            <a:r>
              <a:rPr lang="en-US" sz="1600" dirty="0">
                <a:solidFill>
                  <a:srgbClr val="0432FF"/>
                </a:solidFill>
              </a:rPr>
              <a:t>“def” </a:t>
            </a:r>
            <a:r>
              <a:rPr lang="en-US" sz="1600" dirty="0"/>
              <a:t>statement.  “def” is an executable statement. Until python reaches and runs the “def” statement, your function does not exist.</a:t>
            </a:r>
          </a:p>
          <a:p>
            <a:r>
              <a:rPr lang="en-US" sz="1600" dirty="0">
                <a:solidFill>
                  <a:srgbClr val="0432FF"/>
                </a:solidFill>
              </a:rPr>
              <a:t>”def” </a:t>
            </a:r>
            <a:r>
              <a:rPr lang="en-US" sz="1600" dirty="0"/>
              <a:t>creates a new function object and assigns it a name. The function name is a reference to the function object.</a:t>
            </a:r>
          </a:p>
          <a:p>
            <a:r>
              <a:rPr lang="en-US" sz="1600" dirty="0">
                <a:solidFill>
                  <a:srgbClr val="0432FF"/>
                </a:solidFill>
              </a:rPr>
              <a:t>Function names </a:t>
            </a:r>
            <a:r>
              <a:rPr lang="en-US" sz="1600" dirty="0"/>
              <a:t>can be stored in a list, assigned to other names, etc.</a:t>
            </a:r>
          </a:p>
          <a:p>
            <a:r>
              <a:rPr lang="en-US" sz="1600" dirty="0"/>
              <a:t>Function may also be created with the </a:t>
            </a:r>
            <a:r>
              <a:rPr lang="en-US" sz="1600" dirty="0">
                <a:solidFill>
                  <a:srgbClr val="0432FF"/>
                </a:solidFill>
              </a:rPr>
              <a:t>lambda</a:t>
            </a:r>
            <a:r>
              <a:rPr lang="en-US" sz="1600" dirty="0"/>
              <a:t> expression (inline function definitions). A “def” statement would not work in this case.</a:t>
            </a:r>
          </a:p>
          <a:p>
            <a:r>
              <a:rPr lang="en-US" sz="1600" dirty="0"/>
              <a:t>“</a:t>
            </a:r>
            <a:r>
              <a:rPr lang="en-US" sz="1600" dirty="0">
                <a:solidFill>
                  <a:srgbClr val="0432FF"/>
                </a:solidFill>
              </a:rPr>
              <a:t>return</a:t>
            </a:r>
            <a:r>
              <a:rPr lang="en-US" sz="1600" dirty="0"/>
              <a:t>” sends a result object back to the caller. When the </a:t>
            </a:r>
            <a:r>
              <a:rPr lang="en-US" sz="1600" dirty="0">
                <a:solidFill>
                  <a:srgbClr val="0432FF"/>
                </a:solidFill>
              </a:rPr>
              <a:t>caller</a:t>
            </a:r>
            <a:r>
              <a:rPr lang="en-US" sz="1600" dirty="0"/>
              <a:t> calls the function it stops until the function is done completing its work. Once that happens control is handed back to the caller.</a:t>
            </a:r>
          </a:p>
          <a:p>
            <a:r>
              <a:rPr lang="en-US" sz="1600" dirty="0"/>
              <a:t>The </a:t>
            </a:r>
            <a:r>
              <a:rPr lang="en-US" sz="1600" dirty="0">
                <a:solidFill>
                  <a:srgbClr val="0432FF"/>
                </a:solidFill>
              </a:rPr>
              <a:t>return</a:t>
            </a:r>
            <a:r>
              <a:rPr lang="en-US" sz="1600" dirty="0"/>
              <a:t> value is the result of the function call.</a:t>
            </a:r>
          </a:p>
          <a:p>
            <a:r>
              <a:rPr lang="en-US" sz="1600" dirty="0">
                <a:solidFill>
                  <a:srgbClr val="0432FF"/>
                </a:solidFill>
              </a:rPr>
              <a:t>returns</a:t>
            </a:r>
            <a:r>
              <a:rPr lang="en-US" sz="1600" dirty="0"/>
              <a:t> will not always have a value. (they can be </a:t>
            </a:r>
            <a:r>
              <a:rPr lang="en-US" sz="1600" dirty="0">
                <a:solidFill>
                  <a:srgbClr val="0432FF"/>
                </a:solidFill>
              </a:rPr>
              <a:t>None.)</a:t>
            </a:r>
          </a:p>
          <a:p>
            <a:r>
              <a:rPr lang="en-US" sz="1600" dirty="0"/>
              <a:t>‘</a:t>
            </a:r>
            <a:r>
              <a:rPr lang="en-US" sz="1600" dirty="0">
                <a:solidFill>
                  <a:srgbClr val="0432FF"/>
                </a:solidFill>
              </a:rPr>
              <a:t>yield</a:t>
            </a:r>
            <a:r>
              <a:rPr lang="en-US" sz="1600" dirty="0"/>
              <a:t>’ sends a results object back to the caller, but remembers where it left off. It suspends its state so it may resume later to produce a series of results over time.</a:t>
            </a:r>
          </a:p>
          <a:p>
            <a:r>
              <a:rPr lang="en-US" sz="1600" dirty="0"/>
              <a:t>Coding a function in a module file, means it can be </a:t>
            </a:r>
            <a:r>
              <a:rPr lang="en-US" sz="1600" dirty="0">
                <a:solidFill>
                  <a:srgbClr val="0432FF"/>
                </a:solidFill>
              </a:rPr>
              <a:t>imported </a:t>
            </a:r>
            <a:r>
              <a:rPr lang="en-US" sz="1600" dirty="0"/>
              <a:t>and reused by any program you run on your computer.</a:t>
            </a:r>
          </a:p>
        </p:txBody>
      </p:sp>
    </p:spTree>
    <p:extLst>
      <p:ext uri="{BB962C8B-B14F-4D97-AF65-F5344CB8AC3E}">
        <p14:creationId xmlns:p14="http://schemas.microsoft.com/office/powerpoint/2010/main" val="1228541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1C35-0BEC-B64A-9560-6EC7F465D9B8}"/>
              </a:ext>
            </a:extLst>
          </p:cNvPr>
          <p:cNvSpPr>
            <a:spLocks noGrp="1"/>
          </p:cNvSpPr>
          <p:nvPr>
            <p:ph type="title"/>
          </p:nvPr>
        </p:nvSpPr>
        <p:spPr/>
        <p:txBody>
          <a:bodyPr/>
          <a:lstStyle/>
          <a:p>
            <a:r>
              <a:rPr lang="en-US" dirty="0"/>
              <a:t>Main concepts behind functions</a:t>
            </a:r>
          </a:p>
        </p:txBody>
      </p:sp>
      <p:sp>
        <p:nvSpPr>
          <p:cNvPr id="3" name="Content Placeholder 2">
            <a:extLst>
              <a:ext uri="{FF2B5EF4-FFF2-40B4-BE49-F238E27FC236}">
                <a16:creationId xmlns:a16="http://schemas.microsoft.com/office/drawing/2014/main" id="{0AFE52A4-A8C8-6040-95D0-AF34A69CC137}"/>
              </a:ext>
            </a:extLst>
          </p:cNvPr>
          <p:cNvSpPr>
            <a:spLocks noGrp="1"/>
          </p:cNvSpPr>
          <p:nvPr>
            <p:ph idx="1"/>
          </p:nvPr>
        </p:nvSpPr>
        <p:spPr>
          <a:xfrm>
            <a:off x="4686001" y="635317"/>
            <a:ext cx="6808865" cy="5248622"/>
          </a:xfrm>
        </p:spPr>
        <p:txBody>
          <a:bodyPr>
            <a:normAutofit/>
          </a:bodyPr>
          <a:lstStyle/>
          <a:p>
            <a:r>
              <a:rPr lang="en-US" dirty="0"/>
              <a:t>Variable names are always looked up in </a:t>
            </a:r>
            <a:r>
              <a:rPr lang="en-US" dirty="0">
                <a:solidFill>
                  <a:srgbClr val="0432FF"/>
                </a:solidFill>
              </a:rPr>
              <a:t>scopes</a:t>
            </a:r>
            <a:r>
              <a:rPr lang="en-US" dirty="0"/>
              <a:t>.</a:t>
            </a:r>
          </a:p>
          <a:p>
            <a:pPr lvl="1"/>
            <a:r>
              <a:rPr lang="en-US" dirty="0">
                <a:solidFill>
                  <a:srgbClr val="0432FF"/>
                </a:solidFill>
              </a:rPr>
              <a:t>Scopes </a:t>
            </a:r>
            <a:r>
              <a:rPr lang="en-US" dirty="0"/>
              <a:t> are places where variables are stored.</a:t>
            </a:r>
          </a:p>
          <a:p>
            <a:pPr lvl="1"/>
            <a:r>
              <a:rPr lang="en-US" dirty="0">
                <a:solidFill>
                  <a:srgbClr val="0432FF"/>
                </a:solidFill>
              </a:rPr>
              <a:t>Assignments</a:t>
            </a:r>
            <a:r>
              <a:rPr lang="en-US" dirty="0"/>
              <a:t> bind names to scopes.</a:t>
            </a:r>
          </a:p>
          <a:p>
            <a:pPr marL="457200" lvl="1" indent="0">
              <a:buNone/>
            </a:pPr>
            <a:endParaRPr lang="en-US" dirty="0"/>
          </a:p>
          <a:p>
            <a:pPr marL="0" indent="0">
              <a:buNone/>
            </a:pPr>
            <a:r>
              <a:rPr lang="en-US" b="1" u="sng" dirty="0">
                <a:solidFill>
                  <a:srgbClr val="0432FF"/>
                </a:solidFill>
              </a:rPr>
              <a:t>Arguments</a:t>
            </a:r>
          </a:p>
          <a:p>
            <a:pPr lvl="1"/>
            <a:r>
              <a:rPr lang="en-US" dirty="0"/>
              <a:t>are passed by assignment (object reference)</a:t>
            </a:r>
          </a:p>
          <a:p>
            <a:pPr lvl="1"/>
            <a:r>
              <a:rPr lang="en-US" dirty="0"/>
              <a:t>are passed by position (left to right)</a:t>
            </a:r>
          </a:p>
          <a:p>
            <a:pPr lvl="1"/>
            <a:r>
              <a:rPr lang="en-US" dirty="0"/>
              <a:t>may also be passed by name (‘</a:t>
            </a:r>
            <a:r>
              <a:rPr lang="en-US" i="1" dirty="0"/>
              <a:t>name=value</a:t>
            </a:r>
            <a:r>
              <a:rPr lang="en-US" dirty="0"/>
              <a:t>’)</a:t>
            </a:r>
          </a:p>
          <a:p>
            <a:pPr lvl="1"/>
            <a:r>
              <a:rPr lang="en-US" dirty="0"/>
              <a:t>return values</a:t>
            </a:r>
          </a:p>
          <a:p>
            <a:pPr lvl="1"/>
            <a:r>
              <a:rPr lang="en-US" dirty="0"/>
              <a:t>variables are </a:t>
            </a:r>
            <a:r>
              <a:rPr lang="en-US" b="1" dirty="0"/>
              <a:t>NOT</a:t>
            </a:r>
            <a:r>
              <a:rPr lang="en-US" dirty="0"/>
              <a:t> declared (as a specific data type for instance)</a:t>
            </a:r>
          </a:p>
          <a:p>
            <a:pPr lvl="1"/>
            <a:r>
              <a:rPr lang="en-US" dirty="0"/>
              <a:t>There are no </a:t>
            </a:r>
            <a:r>
              <a:rPr lang="en-US" dirty="0">
                <a:solidFill>
                  <a:srgbClr val="0432FF"/>
                </a:solidFill>
              </a:rPr>
              <a:t>type constraints </a:t>
            </a:r>
            <a:r>
              <a:rPr lang="en-US" dirty="0"/>
              <a:t>on functions. A single function can often be applied to a variety of object types. Any objects that sport a compatible interface (methods and expressions) will do regardless of their specific types.</a:t>
            </a:r>
          </a:p>
        </p:txBody>
      </p:sp>
    </p:spTree>
    <p:extLst>
      <p:ext uri="{BB962C8B-B14F-4D97-AF65-F5344CB8AC3E}">
        <p14:creationId xmlns:p14="http://schemas.microsoft.com/office/powerpoint/2010/main" val="241744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98BEA-C09F-7546-A1DD-922CA83EC4AE}"/>
              </a:ext>
            </a:extLst>
          </p:cNvPr>
          <p:cNvSpPr>
            <a:spLocks noGrp="1"/>
          </p:cNvSpPr>
          <p:nvPr>
            <p:ph type="title" idx="4294967295"/>
          </p:nvPr>
        </p:nvSpPr>
        <p:spPr>
          <a:xfrm>
            <a:off x="1100774" y="-184217"/>
            <a:ext cx="8464758" cy="978723"/>
          </a:xfrm>
        </p:spPr>
        <p:txBody>
          <a:bodyPr>
            <a:normAutofit fontScale="90000"/>
          </a:bodyPr>
          <a:lstStyle/>
          <a:p>
            <a:r>
              <a:rPr lang="en-US" dirty="0"/>
              <a:t>The def statement</a:t>
            </a:r>
          </a:p>
        </p:txBody>
      </p:sp>
      <p:sp>
        <p:nvSpPr>
          <p:cNvPr id="3" name="Content Placeholder 2">
            <a:extLst>
              <a:ext uri="{FF2B5EF4-FFF2-40B4-BE49-F238E27FC236}">
                <a16:creationId xmlns:a16="http://schemas.microsoft.com/office/drawing/2014/main" id="{37023EB5-77F2-4645-AF0B-4A18DD007651}"/>
              </a:ext>
            </a:extLst>
          </p:cNvPr>
          <p:cNvSpPr>
            <a:spLocks noGrp="1"/>
          </p:cNvSpPr>
          <p:nvPr>
            <p:ph idx="4294967295"/>
          </p:nvPr>
        </p:nvSpPr>
        <p:spPr>
          <a:xfrm>
            <a:off x="1679203" y="1387967"/>
            <a:ext cx="7731125" cy="2157413"/>
          </a:xfrm>
        </p:spPr>
        <p:txBody>
          <a:bodyPr>
            <a:normAutofit fontScale="92500" lnSpcReduction="20000"/>
          </a:bodyPr>
          <a:lstStyle/>
          <a:p>
            <a:r>
              <a:rPr lang="en-US" dirty="0"/>
              <a:t>The “def” statement creates the function and assigns it a name.</a:t>
            </a:r>
          </a:p>
          <a:p>
            <a:r>
              <a:rPr lang="en-US" dirty="0"/>
              <a:t>The format is typically:</a:t>
            </a:r>
          </a:p>
          <a:p>
            <a:pPr marL="0" indent="0">
              <a:buNone/>
            </a:pPr>
            <a:endParaRPr lang="en-US" dirty="0"/>
          </a:p>
          <a:p>
            <a:pPr marL="228600" lvl="1" indent="0">
              <a:buNone/>
            </a:pPr>
            <a:r>
              <a:rPr lang="en-US" sz="1800" dirty="0"/>
              <a:t>         </a:t>
            </a:r>
            <a:r>
              <a:rPr lang="en-US" sz="1800" dirty="0">
                <a:solidFill>
                  <a:srgbClr val="0432FF"/>
                </a:solidFill>
              </a:rPr>
              <a:t>def name (parm1, parm2…):</a:t>
            </a:r>
          </a:p>
          <a:p>
            <a:pPr marL="228600" lvl="1" indent="0">
              <a:buNone/>
            </a:pPr>
            <a:r>
              <a:rPr lang="en-US" sz="1800" dirty="0">
                <a:solidFill>
                  <a:srgbClr val="0432FF"/>
                </a:solidFill>
              </a:rPr>
              <a:t>                </a:t>
            </a:r>
            <a:r>
              <a:rPr lang="en-US" sz="1800" i="1" dirty="0">
                <a:solidFill>
                  <a:srgbClr val="0432FF"/>
                </a:solidFill>
              </a:rPr>
              <a:t>statements</a:t>
            </a:r>
          </a:p>
          <a:p>
            <a:pPr marL="228600" lvl="1" indent="0">
              <a:buNone/>
            </a:pPr>
            <a:r>
              <a:rPr lang="en-US" sz="1800" i="1" dirty="0">
                <a:solidFill>
                  <a:srgbClr val="0432FF"/>
                </a:solidFill>
              </a:rPr>
              <a:t>                return</a:t>
            </a:r>
          </a:p>
        </p:txBody>
      </p:sp>
      <p:sp>
        <p:nvSpPr>
          <p:cNvPr id="4" name="TextBox 3">
            <a:extLst>
              <a:ext uri="{FF2B5EF4-FFF2-40B4-BE49-F238E27FC236}">
                <a16:creationId xmlns:a16="http://schemas.microsoft.com/office/drawing/2014/main" id="{820C17DC-41AF-9649-8D3B-F3B6B0304A27}"/>
              </a:ext>
            </a:extLst>
          </p:cNvPr>
          <p:cNvSpPr txBox="1"/>
          <p:nvPr/>
        </p:nvSpPr>
        <p:spPr>
          <a:xfrm>
            <a:off x="4974257" y="2893988"/>
            <a:ext cx="5926949" cy="461665"/>
          </a:xfrm>
          <a:prstGeom prst="rect">
            <a:avLst/>
          </a:prstGeom>
          <a:noFill/>
        </p:spPr>
        <p:txBody>
          <a:bodyPr wrap="square" rtlCol="0">
            <a:spAutoFit/>
          </a:bodyPr>
          <a:lstStyle/>
          <a:p>
            <a:r>
              <a:rPr lang="en-US" sz="1200" dirty="0"/>
              <a:t>Functions’ body- this is the code that gets executed each time the function is called</a:t>
            </a:r>
          </a:p>
        </p:txBody>
      </p:sp>
      <p:cxnSp>
        <p:nvCxnSpPr>
          <p:cNvPr id="6" name="Straight Arrow Connector 5">
            <a:extLst>
              <a:ext uri="{FF2B5EF4-FFF2-40B4-BE49-F238E27FC236}">
                <a16:creationId xmlns:a16="http://schemas.microsoft.com/office/drawing/2014/main" id="{8BCF5C4A-3304-6843-A5E3-2EBE7E90FFED}"/>
              </a:ext>
            </a:extLst>
          </p:cNvPr>
          <p:cNvCxnSpPr/>
          <p:nvPr/>
        </p:nvCxnSpPr>
        <p:spPr>
          <a:xfrm flipH="1">
            <a:off x="3962580" y="3006042"/>
            <a:ext cx="10116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21FDF0F-D75E-CF4E-BA0A-EE0928C9C570}"/>
              </a:ext>
            </a:extLst>
          </p:cNvPr>
          <p:cNvSpPr txBox="1"/>
          <p:nvPr/>
        </p:nvSpPr>
        <p:spPr>
          <a:xfrm>
            <a:off x="518369" y="2537958"/>
            <a:ext cx="1517515" cy="276999"/>
          </a:xfrm>
          <a:prstGeom prst="rect">
            <a:avLst/>
          </a:prstGeom>
          <a:noFill/>
        </p:spPr>
        <p:txBody>
          <a:bodyPr wrap="square" rtlCol="0">
            <a:spAutoFit/>
          </a:bodyPr>
          <a:lstStyle/>
          <a:p>
            <a:r>
              <a:rPr lang="en-US" sz="1200" u="sng" dirty="0"/>
              <a:t>Functions’ header</a:t>
            </a:r>
          </a:p>
        </p:txBody>
      </p:sp>
      <p:cxnSp>
        <p:nvCxnSpPr>
          <p:cNvPr id="8" name="Straight Arrow Connector 7">
            <a:extLst>
              <a:ext uri="{FF2B5EF4-FFF2-40B4-BE49-F238E27FC236}">
                <a16:creationId xmlns:a16="http://schemas.microsoft.com/office/drawing/2014/main" id="{A62E82E2-508B-CD49-A517-6706326A419C}"/>
              </a:ext>
            </a:extLst>
          </p:cNvPr>
          <p:cNvCxnSpPr>
            <a:cxnSpLocks/>
          </p:cNvCxnSpPr>
          <p:nvPr/>
        </p:nvCxnSpPr>
        <p:spPr>
          <a:xfrm>
            <a:off x="1855181" y="2674366"/>
            <a:ext cx="333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BC7C73A-2F8D-BD48-9B27-F24E33885AD6}"/>
              </a:ext>
            </a:extLst>
          </p:cNvPr>
          <p:cNvSpPr txBox="1"/>
          <p:nvPr/>
        </p:nvSpPr>
        <p:spPr>
          <a:xfrm>
            <a:off x="4170362" y="2063369"/>
            <a:ext cx="1517515" cy="276999"/>
          </a:xfrm>
          <a:prstGeom prst="rect">
            <a:avLst/>
          </a:prstGeom>
          <a:noFill/>
        </p:spPr>
        <p:txBody>
          <a:bodyPr wrap="square" rtlCol="0">
            <a:spAutoFit/>
          </a:bodyPr>
          <a:lstStyle/>
          <a:p>
            <a:r>
              <a:rPr lang="en-US" sz="1200" u="sng" dirty="0"/>
              <a:t>Functions’ name</a:t>
            </a:r>
          </a:p>
        </p:txBody>
      </p:sp>
      <p:cxnSp>
        <p:nvCxnSpPr>
          <p:cNvPr id="10" name="Straight Arrow Connector 9">
            <a:extLst>
              <a:ext uri="{FF2B5EF4-FFF2-40B4-BE49-F238E27FC236}">
                <a16:creationId xmlns:a16="http://schemas.microsoft.com/office/drawing/2014/main" id="{C5D832F8-2C42-1647-8269-3D2EB859F3BF}"/>
              </a:ext>
            </a:extLst>
          </p:cNvPr>
          <p:cNvCxnSpPr>
            <a:cxnSpLocks/>
          </p:cNvCxnSpPr>
          <p:nvPr/>
        </p:nvCxnSpPr>
        <p:spPr>
          <a:xfrm flipH="1">
            <a:off x="3249038" y="2210099"/>
            <a:ext cx="921326" cy="327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977AA64-696B-6741-A7CA-B5BCF5112F6B}"/>
              </a:ext>
            </a:extLst>
          </p:cNvPr>
          <p:cNvSpPr txBox="1"/>
          <p:nvPr/>
        </p:nvSpPr>
        <p:spPr>
          <a:xfrm>
            <a:off x="5999161" y="1920275"/>
            <a:ext cx="5070916" cy="830997"/>
          </a:xfrm>
          <a:prstGeom prst="rect">
            <a:avLst/>
          </a:prstGeom>
          <a:noFill/>
        </p:spPr>
        <p:txBody>
          <a:bodyPr wrap="square" rtlCol="0">
            <a:spAutoFit/>
          </a:bodyPr>
          <a:lstStyle/>
          <a:p>
            <a:r>
              <a:rPr lang="en-US" sz="1200" u="sng" dirty="0"/>
              <a:t>Functions’ parameters</a:t>
            </a:r>
            <a:r>
              <a:rPr lang="en-US" sz="1200" dirty="0"/>
              <a:t>- These parameter names in the header are assigned to objects passed in  via parentheses when the function is called. In other words they represent the values passed in when called</a:t>
            </a:r>
          </a:p>
        </p:txBody>
      </p:sp>
      <p:cxnSp>
        <p:nvCxnSpPr>
          <p:cNvPr id="13" name="Straight Arrow Connector 12">
            <a:extLst>
              <a:ext uri="{FF2B5EF4-FFF2-40B4-BE49-F238E27FC236}">
                <a16:creationId xmlns:a16="http://schemas.microsoft.com/office/drawing/2014/main" id="{E77E634F-4D58-A841-A797-04E0E49A8EAE}"/>
              </a:ext>
            </a:extLst>
          </p:cNvPr>
          <p:cNvCxnSpPr>
            <a:cxnSpLocks/>
          </p:cNvCxnSpPr>
          <p:nvPr/>
        </p:nvCxnSpPr>
        <p:spPr>
          <a:xfrm flipH="1">
            <a:off x="4527043" y="2340368"/>
            <a:ext cx="1342289" cy="231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977A761-4BB2-FB4A-A5F2-0244DF5A944C}"/>
              </a:ext>
            </a:extLst>
          </p:cNvPr>
          <p:cNvCxnSpPr>
            <a:cxnSpLocks/>
          </p:cNvCxnSpPr>
          <p:nvPr/>
        </p:nvCxnSpPr>
        <p:spPr>
          <a:xfrm flipH="1" flipV="1">
            <a:off x="3158686" y="3401439"/>
            <a:ext cx="758757" cy="518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F951DC7-834B-AF48-A30E-3536F1507AE6}"/>
              </a:ext>
            </a:extLst>
          </p:cNvPr>
          <p:cNvSpPr txBox="1"/>
          <p:nvPr/>
        </p:nvSpPr>
        <p:spPr>
          <a:xfrm>
            <a:off x="3962580" y="3797378"/>
            <a:ext cx="6511306" cy="1384995"/>
          </a:xfrm>
          <a:prstGeom prst="rect">
            <a:avLst/>
          </a:prstGeom>
          <a:noFill/>
        </p:spPr>
        <p:txBody>
          <a:bodyPr wrap="square" rtlCol="0">
            <a:spAutoFit/>
          </a:bodyPr>
          <a:lstStyle/>
          <a:p>
            <a:pPr marL="171450" indent="-171450">
              <a:buFont typeface="Arial" panose="020B0604020202020204" pitchFamily="34" charset="0"/>
              <a:buChar char="•"/>
            </a:pPr>
            <a:r>
              <a:rPr lang="en-US" sz="1200" dirty="0"/>
              <a:t>The return statement can show-up anywhere in the functions body.</a:t>
            </a:r>
          </a:p>
          <a:p>
            <a:pPr marL="171450" indent="-171450">
              <a:buFont typeface="Arial" panose="020B0604020202020204" pitchFamily="34" charset="0"/>
              <a:buChar char="•"/>
            </a:pPr>
            <a:r>
              <a:rPr lang="en-US" sz="1200" dirty="0"/>
              <a:t>When its reached it ends the function call and sends results/control back to the caller</a:t>
            </a:r>
          </a:p>
          <a:p>
            <a:pPr marL="171450" indent="-171450">
              <a:buFont typeface="Arial" panose="020B0604020202020204" pitchFamily="34" charset="0"/>
              <a:buChar char="•"/>
            </a:pPr>
            <a:r>
              <a:rPr lang="en-US" sz="1200" i="1" dirty="0"/>
              <a:t>return </a:t>
            </a:r>
            <a:r>
              <a:rPr lang="en-US" sz="1200" dirty="0"/>
              <a:t>may include an optional object value expression that gives the function results</a:t>
            </a:r>
          </a:p>
          <a:p>
            <a:pPr marL="171450" indent="-171450">
              <a:buFont typeface="Arial" panose="020B0604020202020204" pitchFamily="34" charset="0"/>
              <a:buChar char="•"/>
            </a:pPr>
            <a:r>
              <a:rPr lang="en-US" sz="1200" dirty="0"/>
              <a:t>If no object is specified after the return statement, return sends back None.</a:t>
            </a:r>
          </a:p>
          <a:p>
            <a:pPr marL="171450" indent="-171450">
              <a:buFont typeface="Arial" panose="020B0604020202020204" pitchFamily="34" charset="0"/>
              <a:buChar char="•"/>
            </a:pPr>
            <a:r>
              <a:rPr lang="en-US" sz="1200" dirty="0"/>
              <a:t>In fact the return statement itself is optional too. What happens in this case is when the last statement of the body has executed, the function exits (either way in this case it will return None too- but in this case, it is ignored at call time.)</a:t>
            </a:r>
          </a:p>
        </p:txBody>
      </p:sp>
    </p:spTree>
    <p:extLst>
      <p:ext uri="{BB962C8B-B14F-4D97-AF65-F5344CB8AC3E}">
        <p14:creationId xmlns:p14="http://schemas.microsoft.com/office/powerpoint/2010/main" val="158650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A43F8-2159-B64F-A094-034355CC2D6F}"/>
              </a:ext>
            </a:extLst>
          </p:cNvPr>
          <p:cNvSpPr>
            <a:spLocks noGrp="1"/>
          </p:cNvSpPr>
          <p:nvPr>
            <p:ph type="title" idx="4294967295"/>
          </p:nvPr>
        </p:nvSpPr>
        <p:spPr>
          <a:xfrm>
            <a:off x="904671" y="-58354"/>
            <a:ext cx="9289915" cy="1007004"/>
          </a:xfrm>
        </p:spPr>
        <p:txBody>
          <a:bodyPr/>
          <a:lstStyle/>
          <a:p>
            <a:r>
              <a:rPr lang="en-US" dirty="0">
                <a:solidFill>
                  <a:srgbClr val="0432FF"/>
                </a:solidFill>
              </a:rPr>
              <a:t>The def statement</a:t>
            </a:r>
          </a:p>
        </p:txBody>
      </p:sp>
      <p:sp>
        <p:nvSpPr>
          <p:cNvPr id="3" name="Content Placeholder 2">
            <a:extLst>
              <a:ext uri="{FF2B5EF4-FFF2-40B4-BE49-F238E27FC236}">
                <a16:creationId xmlns:a16="http://schemas.microsoft.com/office/drawing/2014/main" id="{6CBEE040-C515-724D-A5EA-2C526123D173}"/>
              </a:ext>
            </a:extLst>
          </p:cNvPr>
          <p:cNvSpPr>
            <a:spLocks noGrp="1"/>
          </p:cNvSpPr>
          <p:nvPr>
            <p:ph idx="4294967295"/>
          </p:nvPr>
        </p:nvSpPr>
        <p:spPr>
          <a:xfrm>
            <a:off x="1050586" y="1123748"/>
            <a:ext cx="8278240" cy="3341248"/>
          </a:xfrm>
        </p:spPr>
        <p:txBody>
          <a:bodyPr>
            <a:normAutofit lnSpcReduction="10000"/>
          </a:bodyPr>
          <a:lstStyle/>
          <a:p>
            <a:r>
              <a:rPr lang="en-US" dirty="0"/>
              <a:t>All we have in python is runtime. There is no separate compile time. Because </a:t>
            </a:r>
            <a:r>
              <a:rPr lang="en-US" dirty="0">
                <a:solidFill>
                  <a:srgbClr val="0432FF"/>
                </a:solidFill>
              </a:rPr>
              <a:t>‘def’ </a:t>
            </a:r>
            <a:r>
              <a:rPr lang="en-US" dirty="0"/>
              <a:t>is a statement (that executes at runtime) it can appear anywhere a statement can legally appear in Python (even nested in other statements.)</a:t>
            </a:r>
          </a:p>
          <a:p>
            <a:pPr lvl="1"/>
            <a:r>
              <a:rPr lang="en-US" dirty="0"/>
              <a:t>An example is inside of an</a:t>
            </a:r>
            <a:r>
              <a:rPr lang="en-US" b="1" i="1" dirty="0">
                <a:solidFill>
                  <a:srgbClr val="0432FF"/>
                </a:solidFill>
              </a:rPr>
              <a:t> if </a:t>
            </a:r>
            <a:r>
              <a:rPr lang="en-US" dirty="0"/>
              <a:t>statement- there by selecting between 2 different choices (2 different functions.)</a:t>
            </a:r>
          </a:p>
          <a:p>
            <a:pPr lvl="1"/>
            <a:r>
              <a:rPr lang="en-US" dirty="0" err="1">
                <a:solidFill>
                  <a:srgbClr val="0432FF"/>
                </a:solidFill>
              </a:rPr>
              <a:t>defs</a:t>
            </a:r>
            <a:r>
              <a:rPr lang="en-US" dirty="0"/>
              <a:t> are not evaluated and run until they are reached and run </a:t>
            </a:r>
          </a:p>
          <a:p>
            <a:pPr lvl="2"/>
            <a:r>
              <a:rPr lang="en-US" dirty="0"/>
              <a:t>AND the code inside </a:t>
            </a:r>
            <a:r>
              <a:rPr lang="en-US" dirty="0" err="1">
                <a:solidFill>
                  <a:srgbClr val="0432FF"/>
                </a:solidFill>
              </a:rPr>
              <a:t>defs</a:t>
            </a:r>
            <a:r>
              <a:rPr lang="en-US" dirty="0">
                <a:solidFill>
                  <a:srgbClr val="0432FF"/>
                </a:solidFill>
              </a:rPr>
              <a:t> </a:t>
            </a:r>
            <a:r>
              <a:rPr lang="en-US" dirty="0"/>
              <a:t> is not evaluated until the functions are called.</a:t>
            </a:r>
          </a:p>
          <a:p>
            <a:pPr lvl="1"/>
            <a:r>
              <a:rPr lang="en-US" dirty="0"/>
              <a:t>Functions are JUST PLAIN OBJECTS (like everything else in Python!) </a:t>
            </a:r>
          </a:p>
          <a:p>
            <a:pPr lvl="1"/>
            <a:r>
              <a:rPr lang="en-US" dirty="0"/>
              <a:t>They are recorded explicitly in memory at program execution time.</a:t>
            </a:r>
          </a:p>
          <a:p>
            <a:pPr marL="457200" lvl="1" indent="0">
              <a:buNone/>
            </a:pPr>
            <a:endParaRPr lang="en-US" dirty="0"/>
          </a:p>
        </p:txBody>
      </p:sp>
    </p:spTree>
    <p:extLst>
      <p:ext uri="{BB962C8B-B14F-4D97-AF65-F5344CB8AC3E}">
        <p14:creationId xmlns:p14="http://schemas.microsoft.com/office/powerpoint/2010/main" val="2185586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5FFE5-9F02-9A4D-A22C-AC2232DD1F72}"/>
              </a:ext>
            </a:extLst>
          </p:cNvPr>
          <p:cNvSpPr>
            <a:spLocks noGrp="1"/>
          </p:cNvSpPr>
          <p:nvPr>
            <p:ph type="title" idx="4294967295"/>
          </p:nvPr>
        </p:nvSpPr>
        <p:spPr>
          <a:xfrm>
            <a:off x="2811294" y="-196277"/>
            <a:ext cx="5964238" cy="906395"/>
          </a:xfrm>
        </p:spPr>
        <p:txBody>
          <a:bodyPr>
            <a:normAutofit fontScale="90000"/>
          </a:bodyPr>
          <a:lstStyle/>
          <a:p>
            <a:r>
              <a:rPr lang="en-US" dirty="0">
                <a:solidFill>
                  <a:schemeClr val="tx1"/>
                </a:solidFill>
              </a:rPr>
              <a:t>Function examples</a:t>
            </a:r>
          </a:p>
        </p:txBody>
      </p:sp>
      <p:pic>
        <p:nvPicPr>
          <p:cNvPr id="4" name="Picture 3">
            <a:extLst>
              <a:ext uri="{FF2B5EF4-FFF2-40B4-BE49-F238E27FC236}">
                <a16:creationId xmlns:a16="http://schemas.microsoft.com/office/drawing/2014/main" id="{347F9F7D-D2D4-A34A-8175-3821DEEDDE25}"/>
              </a:ext>
            </a:extLst>
          </p:cNvPr>
          <p:cNvPicPr>
            <a:picLocks noChangeAspect="1"/>
          </p:cNvPicPr>
          <p:nvPr/>
        </p:nvPicPr>
        <p:blipFill>
          <a:blip r:embed="rId2"/>
          <a:stretch>
            <a:fillRect/>
          </a:stretch>
        </p:blipFill>
        <p:spPr>
          <a:xfrm>
            <a:off x="1087741" y="1622088"/>
            <a:ext cx="2273300" cy="1143000"/>
          </a:xfrm>
          <a:prstGeom prst="rect">
            <a:avLst/>
          </a:prstGeom>
          <a:ln>
            <a:solidFill>
              <a:schemeClr val="accent1"/>
            </a:solidFill>
          </a:ln>
        </p:spPr>
      </p:pic>
      <p:pic>
        <p:nvPicPr>
          <p:cNvPr id="5" name="Picture 4">
            <a:extLst>
              <a:ext uri="{FF2B5EF4-FFF2-40B4-BE49-F238E27FC236}">
                <a16:creationId xmlns:a16="http://schemas.microsoft.com/office/drawing/2014/main" id="{8108EA1E-0148-2B48-BF6D-7FCA279A93AC}"/>
              </a:ext>
            </a:extLst>
          </p:cNvPr>
          <p:cNvPicPr>
            <a:picLocks noChangeAspect="1"/>
          </p:cNvPicPr>
          <p:nvPr/>
        </p:nvPicPr>
        <p:blipFill>
          <a:blip r:embed="rId3"/>
          <a:stretch>
            <a:fillRect/>
          </a:stretch>
        </p:blipFill>
        <p:spPr>
          <a:xfrm>
            <a:off x="4659547" y="1622088"/>
            <a:ext cx="859277" cy="537048"/>
          </a:xfrm>
          <a:prstGeom prst="rect">
            <a:avLst/>
          </a:prstGeom>
          <a:ln>
            <a:solidFill>
              <a:schemeClr val="accent1"/>
            </a:solidFill>
          </a:ln>
        </p:spPr>
      </p:pic>
      <p:cxnSp>
        <p:nvCxnSpPr>
          <p:cNvPr id="7" name="Straight Arrow Connector 6">
            <a:extLst>
              <a:ext uri="{FF2B5EF4-FFF2-40B4-BE49-F238E27FC236}">
                <a16:creationId xmlns:a16="http://schemas.microsoft.com/office/drawing/2014/main" id="{A9966309-4BB0-6340-83C1-AF7A5B72A6AD}"/>
              </a:ext>
            </a:extLst>
          </p:cNvPr>
          <p:cNvCxnSpPr>
            <a:stCxn id="4" idx="3"/>
          </p:cNvCxnSpPr>
          <p:nvPr/>
        </p:nvCxnSpPr>
        <p:spPr>
          <a:xfrm flipV="1">
            <a:off x="3361041" y="1896894"/>
            <a:ext cx="1201231" cy="296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6251779-770D-CE4F-A467-9DFC2001C157}"/>
              </a:ext>
            </a:extLst>
          </p:cNvPr>
          <p:cNvSpPr txBox="1"/>
          <p:nvPr/>
        </p:nvSpPr>
        <p:spPr>
          <a:xfrm>
            <a:off x="366408" y="2966937"/>
            <a:ext cx="3715966" cy="2308324"/>
          </a:xfrm>
          <a:prstGeom prst="rect">
            <a:avLst/>
          </a:prstGeom>
          <a:noFill/>
        </p:spPr>
        <p:txBody>
          <a:bodyPr wrap="square" rtlCol="0">
            <a:spAutoFit/>
          </a:bodyPr>
          <a:lstStyle/>
          <a:p>
            <a:r>
              <a:rPr lang="en-US" sz="1200" b="1" u="sng" dirty="0"/>
              <a:t>Explanation:</a:t>
            </a:r>
          </a:p>
          <a:p>
            <a:endParaRPr lang="en-US" sz="1200" dirty="0"/>
          </a:p>
          <a:p>
            <a:r>
              <a:rPr lang="en-US" sz="1200" dirty="0"/>
              <a:t>When Python reaches and runs this def, it creates a new function object  that packages the function’s code and assigns the object the name </a:t>
            </a:r>
            <a:r>
              <a:rPr lang="en-US" sz="1200" i="1" dirty="0">
                <a:solidFill>
                  <a:srgbClr val="0432FF"/>
                </a:solidFill>
              </a:rPr>
              <a:t>times</a:t>
            </a:r>
            <a:r>
              <a:rPr lang="en-US" sz="1200" dirty="0">
                <a:solidFill>
                  <a:srgbClr val="0432FF"/>
                </a:solidFill>
              </a:rPr>
              <a:t>.</a:t>
            </a:r>
          </a:p>
          <a:p>
            <a:endParaRPr lang="en-US" sz="1200" dirty="0"/>
          </a:p>
          <a:p>
            <a:pPr marL="628650" lvl="1" indent="-171450">
              <a:buFont typeface="Arial" panose="020B0604020202020204" pitchFamily="34" charset="0"/>
              <a:buChar char="•"/>
            </a:pPr>
            <a:r>
              <a:rPr lang="en-US" sz="1200" dirty="0"/>
              <a:t>Typically, such a statement is coded in a module file and runs when the enclosing file is </a:t>
            </a:r>
            <a:r>
              <a:rPr lang="en-US" sz="1200" b="1" dirty="0"/>
              <a:t>imported</a:t>
            </a:r>
          </a:p>
          <a:p>
            <a:pPr lvl="1"/>
            <a:endParaRPr lang="en-US" sz="1200" b="1" dirty="0"/>
          </a:p>
          <a:p>
            <a:r>
              <a:rPr lang="en-US" sz="1200" dirty="0"/>
              <a:t>The </a:t>
            </a:r>
            <a:r>
              <a:rPr lang="en-US" sz="1200" dirty="0">
                <a:solidFill>
                  <a:srgbClr val="0432FF"/>
                </a:solidFill>
              </a:rPr>
              <a:t>“def” </a:t>
            </a:r>
            <a:r>
              <a:rPr lang="en-US" sz="1200" dirty="0"/>
              <a:t>statement </a:t>
            </a:r>
            <a:r>
              <a:rPr lang="en-US" sz="1200" b="1" i="1" dirty="0"/>
              <a:t>makes</a:t>
            </a:r>
            <a:r>
              <a:rPr lang="en-US" sz="1200" dirty="0"/>
              <a:t> the function, but it DOES NOT call it.</a:t>
            </a:r>
          </a:p>
        </p:txBody>
      </p:sp>
      <p:cxnSp>
        <p:nvCxnSpPr>
          <p:cNvPr id="9" name="Straight Arrow Connector 8">
            <a:extLst>
              <a:ext uri="{FF2B5EF4-FFF2-40B4-BE49-F238E27FC236}">
                <a16:creationId xmlns:a16="http://schemas.microsoft.com/office/drawing/2014/main" id="{79342989-D1D2-1645-9B61-D07273084CE0}"/>
              </a:ext>
            </a:extLst>
          </p:cNvPr>
          <p:cNvCxnSpPr>
            <a:cxnSpLocks/>
          </p:cNvCxnSpPr>
          <p:nvPr/>
        </p:nvCxnSpPr>
        <p:spPr>
          <a:xfrm>
            <a:off x="2988148" y="2490282"/>
            <a:ext cx="1233656" cy="274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70635C3-2C30-ED40-BE3B-D02636B01CB6}"/>
              </a:ext>
            </a:extLst>
          </p:cNvPr>
          <p:cNvSpPr txBox="1"/>
          <p:nvPr/>
        </p:nvSpPr>
        <p:spPr>
          <a:xfrm>
            <a:off x="4319079" y="2747988"/>
            <a:ext cx="4416358" cy="1754326"/>
          </a:xfrm>
          <a:prstGeom prst="rect">
            <a:avLst/>
          </a:prstGeom>
          <a:noFill/>
        </p:spPr>
        <p:txBody>
          <a:bodyPr wrap="square" rtlCol="0">
            <a:spAutoFit/>
          </a:bodyPr>
          <a:lstStyle/>
          <a:p>
            <a:r>
              <a:rPr lang="en-US" sz="1200" dirty="0"/>
              <a:t>This is the</a:t>
            </a:r>
            <a:r>
              <a:rPr lang="en-US" sz="1200" b="1" u="sng" dirty="0"/>
              <a:t> caller </a:t>
            </a:r>
            <a:r>
              <a:rPr lang="en-US" sz="1200" dirty="0"/>
              <a:t>with 2 arguments of  our choosing.</a:t>
            </a:r>
          </a:p>
          <a:p>
            <a:r>
              <a:rPr lang="en-US" sz="1200" dirty="0"/>
              <a:t>Then I printed the output of the call (and in fact “print” is a built-in function- That’s a function inside a function.)</a:t>
            </a:r>
          </a:p>
          <a:p>
            <a:endParaRPr lang="en-US" sz="1200" dirty="0"/>
          </a:p>
          <a:p>
            <a:r>
              <a:rPr lang="en-US" sz="1200" dirty="0"/>
              <a:t>Remember arguments are </a:t>
            </a:r>
            <a:r>
              <a:rPr lang="en-US" sz="1200" b="1" i="1" dirty="0"/>
              <a:t>passed by assignment </a:t>
            </a:r>
            <a:r>
              <a:rPr lang="en-US" sz="1200" dirty="0"/>
              <a:t>so:</a:t>
            </a:r>
          </a:p>
          <a:p>
            <a:r>
              <a:rPr lang="en-US" sz="1200" dirty="0"/>
              <a:t>So x is assigned the first value (35) and y, the second (40. Then the functions body is run</a:t>
            </a:r>
          </a:p>
          <a:p>
            <a:endParaRPr lang="en-US" sz="1200" dirty="0"/>
          </a:p>
          <a:p>
            <a:r>
              <a:rPr lang="en-US" sz="1200" dirty="0"/>
              <a:t>We could also assign this call to a variable to use this later</a:t>
            </a:r>
          </a:p>
        </p:txBody>
      </p:sp>
      <p:pic>
        <p:nvPicPr>
          <p:cNvPr id="12" name="Picture 11">
            <a:extLst>
              <a:ext uri="{FF2B5EF4-FFF2-40B4-BE49-F238E27FC236}">
                <a16:creationId xmlns:a16="http://schemas.microsoft.com/office/drawing/2014/main" id="{BF354EED-E1FB-CE45-8AB2-50285BA40936}"/>
              </a:ext>
            </a:extLst>
          </p:cNvPr>
          <p:cNvPicPr>
            <a:picLocks noChangeAspect="1"/>
          </p:cNvPicPr>
          <p:nvPr/>
        </p:nvPicPr>
        <p:blipFill>
          <a:blip r:embed="rId4"/>
          <a:stretch>
            <a:fillRect/>
          </a:stretch>
        </p:blipFill>
        <p:spPr>
          <a:xfrm>
            <a:off x="4659547" y="4716120"/>
            <a:ext cx="2387600" cy="838200"/>
          </a:xfrm>
          <a:prstGeom prst="rect">
            <a:avLst/>
          </a:prstGeom>
          <a:ln>
            <a:solidFill>
              <a:schemeClr val="accent1"/>
            </a:solidFill>
          </a:ln>
        </p:spPr>
      </p:pic>
      <p:pic>
        <p:nvPicPr>
          <p:cNvPr id="13" name="Picture 12">
            <a:extLst>
              <a:ext uri="{FF2B5EF4-FFF2-40B4-BE49-F238E27FC236}">
                <a16:creationId xmlns:a16="http://schemas.microsoft.com/office/drawing/2014/main" id="{04497C98-8935-8649-BB15-D2D1DE396E9D}"/>
              </a:ext>
            </a:extLst>
          </p:cNvPr>
          <p:cNvPicPr>
            <a:picLocks noChangeAspect="1"/>
          </p:cNvPicPr>
          <p:nvPr/>
        </p:nvPicPr>
        <p:blipFill>
          <a:blip r:embed="rId3"/>
          <a:stretch>
            <a:fillRect/>
          </a:stretch>
        </p:blipFill>
        <p:spPr>
          <a:xfrm>
            <a:off x="7713488" y="4774689"/>
            <a:ext cx="859277" cy="537048"/>
          </a:xfrm>
          <a:prstGeom prst="rect">
            <a:avLst/>
          </a:prstGeom>
          <a:ln>
            <a:solidFill>
              <a:schemeClr val="accent1"/>
            </a:solidFill>
          </a:ln>
        </p:spPr>
      </p:pic>
      <p:sp>
        <p:nvSpPr>
          <p:cNvPr id="15" name="TextBox 14">
            <a:extLst>
              <a:ext uri="{FF2B5EF4-FFF2-40B4-BE49-F238E27FC236}">
                <a16:creationId xmlns:a16="http://schemas.microsoft.com/office/drawing/2014/main" id="{A8A22BAE-9063-6747-BC8F-0A275DD58A83}"/>
              </a:ext>
            </a:extLst>
          </p:cNvPr>
          <p:cNvSpPr txBox="1"/>
          <p:nvPr/>
        </p:nvSpPr>
        <p:spPr>
          <a:xfrm>
            <a:off x="7616213" y="4439121"/>
            <a:ext cx="956552" cy="276999"/>
          </a:xfrm>
          <a:prstGeom prst="rect">
            <a:avLst/>
          </a:prstGeom>
          <a:noFill/>
        </p:spPr>
        <p:txBody>
          <a:bodyPr wrap="square" rtlCol="0">
            <a:spAutoFit/>
          </a:bodyPr>
          <a:lstStyle/>
          <a:p>
            <a:pPr algn="ctr"/>
            <a:r>
              <a:rPr lang="en-US" sz="1200" b="1" u="sng" dirty="0"/>
              <a:t>Result</a:t>
            </a:r>
          </a:p>
        </p:txBody>
      </p:sp>
      <p:cxnSp>
        <p:nvCxnSpPr>
          <p:cNvPr id="16" name="Straight Arrow Connector 15">
            <a:extLst>
              <a:ext uri="{FF2B5EF4-FFF2-40B4-BE49-F238E27FC236}">
                <a16:creationId xmlns:a16="http://schemas.microsoft.com/office/drawing/2014/main" id="{FA09C694-8341-D94D-A87A-8ACB026C9E1A}"/>
              </a:ext>
            </a:extLst>
          </p:cNvPr>
          <p:cNvCxnSpPr>
            <a:cxnSpLocks/>
            <a:stCxn id="12" idx="3"/>
          </p:cNvCxnSpPr>
          <p:nvPr/>
        </p:nvCxnSpPr>
        <p:spPr>
          <a:xfrm flipV="1">
            <a:off x="7047147" y="5049496"/>
            <a:ext cx="666341" cy="85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2E9386E-4A34-0B4D-81A2-813B64A02507}"/>
              </a:ext>
            </a:extLst>
          </p:cNvPr>
          <p:cNvCxnSpPr>
            <a:cxnSpLocks/>
          </p:cNvCxnSpPr>
          <p:nvPr/>
        </p:nvCxnSpPr>
        <p:spPr>
          <a:xfrm flipH="1">
            <a:off x="6110318" y="4497690"/>
            <a:ext cx="1269190" cy="276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265999CF-4733-D948-BBCD-B21A2C90CFAC}"/>
              </a:ext>
            </a:extLst>
          </p:cNvPr>
          <p:cNvPicPr>
            <a:picLocks noChangeAspect="1"/>
          </p:cNvPicPr>
          <p:nvPr/>
        </p:nvPicPr>
        <p:blipFill>
          <a:blip r:embed="rId5"/>
          <a:stretch>
            <a:fillRect/>
          </a:stretch>
        </p:blipFill>
        <p:spPr>
          <a:xfrm>
            <a:off x="6674932" y="1743714"/>
            <a:ext cx="1624520" cy="293796"/>
          </a:xfrm>
          <a:prstGeom prst="rect">
            <a:avLst/>
          </a:prstGeom>
          <a:ln>
            <a:solidFill>
              <a:schemeClr val="accent1"/>
            </a:solidFill>
          </a:ln>
        </p:spPr>
      </p:pic>
      <p:pic>
        <p:nvPicPr>
          <p:cNvPr id="23" name="Picture 22">
            <a:extLst>
              <a:ext uri="{FF2B5EF4-FFF2-40B4-BE49-F238E27FC236}">
                <a16:creationId xmlns:a16="http://schemas.microsoft.com/office/drawing/2014/main" id="{A95564FE-5A9C-004B-9C9F-96A46CC2E2D8}"/>
              </a:ext>
            </a:extLst>
          </p:cNvPr>
          <p:cNvPicPr>
            <a:picLocks noChangeAspect="1"/>
          </p:cNvPicPr>
          <p:nvPr/>
        </p:nvPicPr>
        <p:blipFill>
          <a:blip r:embed="rId6"/>
          <a:stretch>
            <a:fillRect/>
          </a:stretch>
        </p:blipFill>
        <p:spPr>
          <a:xfrm>
            <a:off x="8822987" y="1740173"/>
            <a:ext cx="2189669" cy="400445"/>
          </a:xfrm>
          <a:prstGeom prst="rect">
            <a:avLst/>
          </a:prstGeom>
          <a:ln>
            <a:solidFill>
              <a:schemeClr val="accent1"/>
            </a:solidFill>
          </a:ln>
        </p:spPr>
      </p:pic>
      <p:sp>
        <p:nvSpPr>
          <p:cNvPr id="24" name="TextBox 23">
            <a:extLst>
              <a:ext uri="{FF2B5EF4-FFF2-40B4-BE49-F238E27FC236}">
                <a16:creationId xmlns:a16="http://schemas.microsoft.com/office/drawing/2014/main" id="{E458DE7A-ACF6-B44B-B3E1-6B3F4FC8BAEB}"/>
              </a:ext>
            </a:extLst>
          </p:cNvPr>
          <p:cNvSpPr txBox="1"/>
          <p:nvPr/>
        </p:nvSpPr>
        <p:spPr>
          <a:xfrm>
            <a:off x="6110318" y="1408146"/>
            <a:ext cx="2616741" cy="276999"/>
          </a:xfrm>
          <a:prstGeom prst="rect">
            <a:avLst/>
          </a:prstGeom>
          <a:noFill/>
        </p:spPr>
        <p:txBody>
          <a:bodyPr wrap="square" rtlCol="0">
            <a:spAutoFit/>
          </a:bodyPr>
          <a:lstStyle/>
          <a:p>
            <a:pPr algn="ctr"/>
            <a:r>
              <a:rPr lang="en-US" sz="1200" b="1" u="sng" dirty="0"/>
              <a:t>Change Type in Caller</a:t>
            </a:r>
          </a:p>
        </p:txBody>
      </p:sp>
      <p:sp>
        <p:nvSpPr>
          <p:cNvPr id="25" name="TextBox 24">
            <a:extLst>
              <a:ext uri="{FF2B5EF4-FFF2-40B4-BE49-F238E27FC236}">
                <a16:creationId xmlns:a16="http://schemas.microsoft.com/office/drawing/2014/main" id="{D92C0C77-533E-EB4D-ABC5-0AF7FEC2F3C6}"/>
              </a:ext>
            </a:extLst>
          </p:cNvPr>
          <p:cNvSpPr txBox="1"/>
          <p:nvPr/>
        </p:nvSpPr>
        <p:spPr>
          <a:xfrm>
            <a:off x="4562272" y="1320181"/>
            <a:ext cx="956552" cy="276999"/>
          </a:xfrm>
          <a:prstGeom prst="rect">
            <a:avLst/>
          </a:prstGeom>
          <a:noFill/>
        </p:spPr>
        <p:txBody>
          <a:bodyPr wrap="square" rtlCol="0">
            <a:spAutoFit/>
          </a:bodyPr>
          <a:lstStyle/>
          <a:p>
            <a:pPr algn="ctr"/>
            <a:r>
              <a:rPr lang="en-US" sz="1200" b="1" u="sng" dirty="0"/>
              <a:t>Result</a:t>
            </a:r>
          </a:p>
        </p:txBody>
      </p:sp>
      <p:sp>
        <p:nvSpPr>
          <p:cNvPr id="26" name="TextBox 25">
            <a:extLst>
              <a:ext uri="{FF2B5EF4-FFF2-40B4-BE49-F238E27FC236}">
                <a16:creationId xmlns:a16="http://schemas.microsoft.com/office/drawing/2014/main" id="{F70A4335-FAE3-3540-9BEF-7AE456BAF5BC}"/>
              </a:ext>
            </a:extLst>
          </p:cNvPr>
          <p:cNvSpPr txBox="1"/>
          <p:nvPr/>
        </p:nvSpPr>
        <p:spPr>
          <a:xfrm>
            <a:off x="9318553" y="1400676"/>
            <a:ext cx="956552" cy="276999"/>
          </a:xfrm>
          <a:prstGeom prst="rect">
            <a:avLst/>
          </a:prstGeom>
          <a:noFill/>
        </p:spPr>
        <p:txBody>
          <a:bodyPr wrap="square" rtlCol="0">
            <a:spAutoFit/>
          </a:bodyPr>
          <a:lstStyle/>
          <a:p>
            <a:pPr algn="ctr"/>
            <a:r>
              <a:rPr lang="en-US" sz="1200" b="1" u="sng" dirty="0"/>
              <a:t>Result</a:t>
            </a:r>
          </a:p>
        </p:txBody>
      </p:sp>
      <p:sp>
        <p:nvSpPr>
          <p:cNvPr id="27" name="TextBox 26">
            <a:extLst>
              <a:ext uri="{FF2B5EF4-FFF2-40B4-BE49-F238E27FC236}">
                <a16:creationId xmlns:a16="http://schemas.microsoft.com/office/drawing/2014/main" id="{16AB58BE-37FD-214F-B1CD-7DCACE876F19}"/>
              </a:ext>
            </a:extLst>
          </p:cNvPr>
          <p:cNvSpPr txBox="1"/>
          <p:nvPr/>
        </p:nvSpPr>
        <p:spPr>
          <a:xfrm>
            <a:off x="8727058" y="2284054"/>
            <a:ext cx="2887767" cy="3600986"/>
          </a:xfrm>
          <a:prstGeom prst="rect">
            <a:avLst/>
          </a:prstGeom>
          <a:noFill/>
        </p:spPr>
        <p:txBody>
          <a:bodyPr wrap="square" rtlCol="0">
            <a:spAutoFit/>
          </a:bodyPr>
          <a:lstStyle/>
          <a:p>
            <a:pPr marL="171450" indent="-171450">
              <a:buFont typeface="Arial" panose="020B0604020202020204" pitchFamily="34" charset="0"/>
              <a:buChar char="•"/>
            </a:pPr>
            <a:r>
              <a:rPr lang="en-US" sz="1200" dirty="0"/>
              <a:t>Functions are “</a:t>
            </a:r>
            <a:r>
              <a:rPr lang="en-US" sz="1200" dirty="0" err="1"/>
              <a:t>typeless</a:t>
            </a:r>
            <a:r>
              <a:rPr lang="en-US" sz="1200" dirty="0"/>
              <a:t>”.</a:t>
            </a:r>
          </a:p>
          <a:p>
            <a:pPr marL="171450" indent="-171450">
              <a:buFont typeface="Arial" panose="020B0604020202020204" pitchFamily="34" charset="0"/>
              <a:buChar char="•"/>
            </a:pPr>
            <a:r>
              <a:rPr lang="en-US" sz="1200" dirty="0"/>
              <a:t>Python leaves it up to the object to do something reasonable with the syntax.</a:t>
            </a:r>
          </a:p>
          <a:p>
            <a:pPr marL="171450" indent="-171450">
              <a:buFont typeface="Arial" panose="020B0604020202020204" pitchFamily="34" charset="0"/>
              <a:buChar char="•"/>
            </a:pPr>
            <a:r>
              <a:rPr lang="en-US" sz="1200" dirty="0"/>
              <a:t>In fact “*” is just a dispatch mechanism that routes control to the objects being processed.</a:t>
            </a:r>
          </a:p>
          <a:p>
            <a:pPr marL="171450" indent="-171450">
              <a:buFont typeface="Arial" panose="020B0604020202020204" pitchFamily="34" charset="0"/>
              <a:buChar char="•"/>
            </a:pPr>
            <a:r>
              <a:rPr lang="en-US" sz="1200" dirty="0"/>
              <a:t>This type-dependent type of behavior is called “polymorphism” it means that – the meaning of an operation depends on the objects being operated on.</a:t>
            </a:r>
          </a:p>
          <a:p>
            <a:pPr marL="171450" indent="-171450">
              <a:buFont typeface="Arial" panose="020B0604020202020204" pitchFamily="34" charset="0"/>
              <a:buChar char="•"/>
            </a:pPr>
            <a:r>
              <a:rPr lang="en-US" sz="1200" dirty="0"/>
              <a:t>A single function can be applied to a host of objects- AS LONG as the objects support the expected interface (aka protocol.) In other words they have to have methods and expression operators that are compatible with the function.</a:t>
            </a:r>
          </a:p>
        </p:txBody>
      </p:sp>
      <p:cxnSp>
        <p:nvCxnSpPr>
          <p:cNvPr id="21" name="Straight Arrow Connector 20">
            <a:extLst>
              <a:ext uri="{FF2B5EF4-FFF2-40B4-BE49-F238E27FC236}">
                <a16:creationId xmlns:a16="http://schemas.microsoft.com/office/drawing/2014/main" id="{A009D046-CD67-914D-9163-7B2CF9FAF269}"/>
              </a:ext>
            </a:extLst>
          </p:cNvPr>
          <p:cNvCxnSpPr>
            <a:cxnSpLocks/>
          </p:cNvCxnSpPr>
          <p:nvPr/>
        </p:nvCxnSpPr>
        <p:spPr>
          <a:xfrm flipH="1">
            <a:off x="2422188" y="1458680"/>
            <a:ext cx="366611" cy="226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5193C1D-CD07-B249-B6E0-3B8B16A9A827}"/>
              </a:ext>
            </a:extLst>
          </p:cNvPr>
          <p:cNvSpPr txBox="1"/>
          <p:nvPr/>
        </p:nvSpPr>
        <p:spPr>
          <a:xfrm>
            <a:off x="2740921" y="1084980"/>
            <a:ext cx="1869229" cy="461665"/>
          </a:xfrm>
          <a:prstGeom prst="rect">
            <a:avLst/>
          </a:prstGeom>
          <a:noFill/>
        </p:spPr>
        <p:txBody>
          <a:bodyPr wrap="square" rtlCol="0">
            <a:spAutoFit/>
          </a:bodyPr>
          <a:lstStyle/>
          <a:p>
            <a:r>
              <a:rPr lang="en-US" sz="1200" dirty="0"/>
              <a:t>Has two parameters x and y</a:t>
            </a:r>
          </a:p>
        </p:txBody>
      </p:sp>
      <p:cxnSp>
        <p:nvCxnSpPr>
          <p:cNvPr id="28" name="Straight Arrow Connector 27">
            <a:extLst>
              <a:ext uri="{FF2B5EF4-FFF2-40B4-BE49-F238E27FC236}">
                <a16:creationId xmlns:a16="http://schemas.microsoft.com/office/drawing/2014/main" id="{4E380C1C-27FC-4244-8586-5F3FC6A267C5}"/>
              </a:ext>
            </a:extLst>
          </p:cNvPr>
          <p:cNvCxnSpPr>
            <a:cxnSpLocks/>
          </p:cNvCxnSpPr>
          <p:nvPr/>
        </p:nvCxnSpPr>
        <p:spPr>
          <a:xfrm flipH="1" flipV="1">
            <a:off x="7769020" y="1987269"/>
            <a:ext cx="931558" cy="699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19303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73</TotalTime>
  <Words>1420</Words>
  <Application>Microsoft Macintosh PowerPoint</Application>
  <PresentationFormat>Widescreen</PresentationFormat>
  <Paragraphs>116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 Light</vt:lpstr>
      <vt:lpstr>Rockwell</vt:lpstr>
      <vt:lpstr>Wingdings</vt:lpstr>
      <vt:lpstr>Atlas</vt:lpstr>
      <vt:lpstr>Python –  Functions Class 1</vt:lpstr>
      <vt:lpstr>Python Functions, what are they?</vt:lpstr>
      <vt:lpstr>How do functions work?</vt:lpstr>
      <vt:lpstr>Built-in Functions we have used in the past</vt:lpstr>
      <vt:lpstr>Main concepts behind functions</vt:lpstr>
      <vt:lpstr>Main concepts behind functions</vt:lpstr>
      <vt:lpstr>The def statement</vt:lpstr>
      <vt:lpstr>The def statement</vt:lpstr>
      <vt:lpstr>Function examples</vt:lpstr>
      <vt:lpstr>Example #2</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Functions Class 1</dc:title>
  <dc:creator>Claudia Acerra</dc:creator>
  <cp:lastModifiedBy>Claudia Acerra</cp:lastModifiedBy>
  <cp:revision>7</cp:revision>
  <dcterms:created xsi:type="dcterms:W3CDTF">2019-01-12T17:46:16Z</dcterms:created>
  <dcterms:modified xsi:type="dcterms:W3CDTF">2019-01-12T18:59:21Z</dcterms:modified>
</cp:coreProperties>
</file>