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3" r:id="rId7"/>
    <p:sldId id="264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6413F-7C26-4E8D-AC9C-16EF490B212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536507-5A06-4B57-A81D-A4A9E83E0754}">
      <dgm:prSet custT="1"/>
      <dgm:spPr/>
      <dgm:t>
        <a:bodyPr/>
        <a:lstStyle/>
        <a:p>
          <a:r>
            <a:rPr lang="en-US" sz="1400" dirty="0"/>
            <a:t>A </a:t>
          </a:r>
          <a:r>
            <a:rPr lang="en-US" sz="1400" dirty="0">
              <a:solidFill>
                <a:srgbClr val="0432FF"/>
              </a:solidFill>
            </a:rPr>
            <a:t>Lambda </a:t>
          </a:r>
          <a:r>
            <a:rPr lang="en-US" sz="1400" dirty="0"/>
            <a:t>is a one line expression that generates function objects</a:t>
          </a:r>
        </a:p>
      </dgm:t>
    </dgm:pt>
    <dgm:pt modelId="{C7B67187-C741-4E96-87CE-8E2A4DD642F7}" type="parTrans" cxnId="{7EFE4AD1-CD7F-47FD-976C-47C3402C2068}">
      <dgm:prSet/>
      <dgm:spPr/>
      <dgm:t>
        <a:bodyPr/>
        <a:lstStyle/>
        <a:p>
          <a:endParaRPr lang="en-US"/>
        </a:p>
      </dgm:t>
    </dgm:pt>
    <dgm:pt modelId="{24C72D35-E7B9-426F-A3DE-7FA2E2380253}" type="sibTrans" cxnId="{7EFE4AD1-CD7F-47FD-976C-47C3402C2068}">
      <dgm:prSet/>
      <dgm:spPr/>
      <dgm:t>
        <a:bodyPr/>
        <a:lstStyle/>
        <a:p>
          <a:endParaRPr lang="en-US"/>
        </a:p>
      </dgm:t>
    </dgm:pt>
    <dgm:pt modelId="{A0710405-B74A-46F2-965C-F921148C3EF0}">
      <dgm:prSet custT="1"/>
      <dgm:spPr/>
      <dgm:t>
        <a:bodyPr/>
        <a:lstStyle/>
        <a:p>
          <a:r>
            <a:rPr lang="en-US" sz="1400" dirty="0"/>
            <a:t>A Lambda expression generates a new function to be called later, but it returns the function instead of assigning it a name</a:t>
          </a:r>
        </a:p>
      </dgm:t>
    </dgm:pt>
    <dgm:pt modelId="{810F7F8D-71F5-4EFC-8EC6-58A36C5D4525}" type="parTrans" cxnId="{8AFADBAD-FADC-4A0C-9E3D-6E94FAD9766E}">
      <dgm:prSet/>
      <dgm:spPr/>
      <dgm:t>
        <a:bodyPr/>
        <a:lstStyle/>
        <a:p>
          <a:endParaRPr lang="en-US"/>
        </a:p>
      </dgm:t>
    </dgm:pt>
    <dgm:pt modelId="{35EF469E-C7AE-424D-A3F6-CA0F0C2C0305}" type="sibTrans" cxnId="{8AFADBAD-FADC-4A0C-9E3D-6E94FAD9766E}">
      <dgm:prSet/>
      <dgm:spPr/>
      <dgm:t>
        <a:bodyPr/>
        <a:lstStyle/>
        <a:p>
          <a:endParaRPr lang="en-US"/>
        </a:p>
      </dgm:t>
    </dgm:pt>
    <dgm:pt modelId="{D12BAD83-8197-4499-A25D-AF1F6AAA5237}">
      <dgm:prSet custT="1"/>
      <dgm:spPr/>
      <dgm:t>
        <a:bodyPr/>
        <a:lstStyle/>
        <a:p>
          <a:r>
            <a:rPr lang="en-US" sz="1400" dirty="0"/>
            <a:t>Since it has no name (for example like “</a:t>
          </a:r>
          <a:r>
            <a:rPr lang="en-US" sz="1400" dirty="0" err="1">
              <a:solidFill>
                <a:srgbClr val="C00000"/>
              </a:solidFill>
            </a:rPr>
            <a:t>myfunc</a:t>
          </a:r>
          <a:r>
            <a:rPr lang="en-US" sz="1400" dirty="0"/>
            <a:t>” in  “</a:t>
          </a:r>
          <a:r>
            <a:rPr lang="en-US" sz="1400" dirty="0">
              <a:solidFill>
                <a:srgbClr val="C00000"/>
              </a:solidFill>
            </a:rPr>
            <a:t>def </a:t>
          </a:r>
          <a:r>
            <a:rPr lang="en-US" sz="1400" dirty="0" err="1">
              <a:solidFill>
                <a:srgbClr val="C00000"/>
              </a:solidFill>
            </a:rPr>
            <a:t>myfunc</a:t>
          </a:r>
          <a:r>
            <a:rPr lang="en-US" sz="1400" dirty="0">
              <a:solidFill>
                <a:srgbClr val="C00000"/>
              </a:solidFill>
            </a:rPr>
            <a:t>():</a:t>
          </a:r>
          <a:r>
            <a:rPr lang="en-US" sz="1400" dirty="0"/>
            <a:t>”) it is known as an </a:t>
          </a:r>
          <a:r>
            <a:rPr lang="en-US" sz="1400" b="1" i="1" dirty="0">
              <a:solidFill>
                <a:srgbClr val="0432FF"/>
              </a:solidFill>
            </a:rPr>
            <a:t>anonymous</a:t>
          </a:r>
          <a:r>
            <a:rPr lang="en-US" sz="1400" dirty="0"/>
            <a:t> function</a:t>
          </a:r>
        </a:p>
      </dgm:t>
    </dgm:pt>
    <dgm:pt modelId="{CEC1FC06-A01F-40A7-AD3C-9BC7462C117E}" type="parTrans" cxnId="{71B54656-8D61-4015-88E4-FF6E991DB519}">
      <dgm:prSet/>
      <dgm:spPr/>
      <dgm:t>
        <a:bodyPr/>
        <a:lstStyle/>
        <a:p>
          <a:endParaRPr lang="en-US"/>
        </a:p>
      </dgm:t>
    </dgm:pt>
    <dgm:pt modelId="{014247C8-59B6-4B0E-95C1-4B6B437510F6}" type="sibTrans" cxnId="{71B54656-8D61-4015-88E4-FF6E991DB519}">
      <dgm:prSet/>
      <dgm:spPr/>
      <dgm:t>
        <a:bodyPr/>
        <a:lstStyle/>
        <a:p>
          <a:endParaRPr lang="en-US"/>
        </a:p>
      </dgm:t>
    </dgm:pt>
    <dgm:pt modelId="{585582C3-02C3-4032-8A43-69CA6E226908}">
      <dgm:prSet custT="1"/>
      <dgm:spPr/>
      <dgm:t>
        <a:bodyPr/>
        <a:lstStyle/>
        <a:p>
          <a:r>
            <a:rPr lang="en-US" sz="1400" dirty="0"/>
            <a:t>Lambdas, unlike conventional python functions are expressions, not statements so they can appear in places conventional functions “def” statement can ‘t (for example as the argument for a conventional function call)</a:t>
          </a:r>
        </a:p>
      </dgm:t>
    </dgm:pt>
    <dgm:pt modelId="{EEB17812-B90C-431B-8E36-6DCA50EBEA86}" type="parTrans" cxnId="{35E32A28-D327-4579-A133-8D27437C4697}">
      <dgm:prSet/>
      <dgm:spPr/>
      <dgm:t>
        <a:bodyPr/>
        <a:lstStyle/>
        <a:p>
          <a:endParaRPr lang="en-US"/>
        </a:p>
      </dgm:t>
    </dgm:pt>
    <dgm:pt modelId="{35D2B5CC-691E-4737-9843-F53CCDBF7CAF}" type="sibTrans" cxnId="{35E32A28-D327-4579-A133-8D27437C4697}">
      <dgm:prSet/>
      <dgm:spPr/>
      <dgm:t>
        <a:bodyPr/>
        <a:lstStyle/>
        <a:p>
          <a:endParaRPr lang="en-US"/>
        </a:p>
      </dgm:t>
    </dgm:pt>
    <dgm:pt modelId="{4F547757-2348-4F46-B0D5-32E0C84B2FD1}" type="pres">
      <dgm:prSet presAssocID="{E6D6413F-7C26-4E8D-AC9C-16EF490B212C}" presName="root" presStyleCnt="0">
        <dgm:presLayoutVars>
          <dgm:dir/>
          <dgm:resizeHandles val="exact"/>
        </dgm:presLayoutVars>
      </dgm:prSet>
      <dgm:spPr/>
    </dgm:pt>
    <dgm:pt modelId="{358164E3-103A-4381-BD7B-967D2B0D9360}" type="pres">
      <dgm:prSet presAssocID="{52536507-5A06-4B57-A81D-A4A9E83E0754}" presName="compNode" presStyleCnt="0"/>
      <dgm:spPr/>
    </dgm:pt>
    <dgm:pt modelId="{3F50B701-3DFB-4F53-A42E-87CEC27D2957}" type="pres">
      <dgm:prSet presAssocID="{52536507-5A06-4B57-A81D-A4A9E83E07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345AC9-9AC2-4F32-83D0-FEA8F6C587DE}" type="pres">
      <dgm:prSet presAssocID="{52536507-5A06-4B57-A81D-A4A9E83E0754}" presName="spaceRect" presStyleCnt="0"/>
      <dgm:spPr/>
    </dgm:pt>
    <dgm:pt modelId="{7B4600BD-4911-4ABB-92B3-2837527DB323}" type="pres">
      <dgm:prSet presAssocID="{52536507-5A06-4B57-A81D-A4A9E83E0754}" presName="textRect" presStyleLbl="revTx" presStyleIdx="0" presStyleCnt="4">
        <dgm:presLayoutVars>
          <dgm:chMax val="1"/>
          <dgm:chPref val="1"/>
        </dgm:presLayoutVars>
      </dgm:prSet>
      <dgm:spPr/>
    </dgm:pt>
    <dgm:pt modelId="{ACC0C1EE-9D82-4360-9BE7-485FAB10FB03}" type="pres">
      <dgm:prSet presAssocID="{24C72D35-E7B9-426F-A3DE-7FA2E2380253}" presName="sibTrans" presStyleCnt="0"/>
      <dgm:spPr/>
    </dgm:pt>
    <dgm:pt modelId="{D8675D82-66F4-44BC-9DAE-398FF7F5F925}" type="pres">
      <dgm:prSet presAssocID="{A0710405-B74A-46F2-965C-F921148C3EF0}" presName="compNode" presStyleCnt="0"/>
      <dgm:spPr/>
    </dgm:pt>
    <dgm:pt modelId="{A61ABDEE-C1D5-4454-9DF0-090A91479F93}" type="pres">
      <dgm:prSet presAssocID="{A0710405-B74A-46F2-965C-F921148C3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F5FB8B-3B5F-432C-AB71-F5B89E7EA51E}" type="pres">
      <dgm:prSet presAssocID="{A0710405-B74A-46F2-965C-F921148C3EF0}" presName="spaceRect" presStyleCnt="0"/>
      <dgm:spPr/>
    </dgm:pt>
    <dgm:pt modelId="{A8D1691F-490E-49C9-B722-92C086230DEE}" type="pres">
      <dgm:prSet presAssocID="{A0710405-B74A-46F2-965C-F921148C3EF0}" presName="textRect" presStyleLbl="revTx" presStyleIdx="1" presStyleCnt="4">
        <dgm:presLayoutVars>
          <dgm:chMax val="1"/>
          <dgm:chPref val="1"/>
        </dgm:presLayoutVars>
      </dgm:prSet>
      <dgm:spPr/>
    </dgm:pt>
    <dgm:pt modelId="{F3DF2D7D-1FA7-4702-AD39-D094C8455124}" type="pres">
      <dgm:prSet presAssocID="{35EF469E-C7AE-424D-A3F6-CA0F0C2C0305}" presName="sibTrans" presStyleCnt="0"/>
      <dgm:spPr/>
    </dgm:pt>
    <dgm:pt modelId="{9454E4AD-87CB-48C8-8BD5-BFA41DB42E52}" type="pres">
      <dgm:prSet presAssocID="{D12BAD83-8197-4499-A25D-AF1F6AAA5237}" presName="compNode" presStyleCnt="0"/>
      <dgm:spPr/>
    </dgm:pt>
    <dgm:pt modelId="{394E1176-4077-4DC4-9C9D-8AB505442BBD}" type="pres">
      <dgm:prSet presAssocID="{D12BAD83-8197-4499-A25D-AF1F6AAA5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C587F4-D79A-4A35-A24A-7044B7F61C32}" type="pres">
      <dgm:prSet presAssocID="{D12BAD83-8197-4499-A25D-AF1F6AAA5237}" presName="spaceRect" presStyleCnt="0"/>
      <dgm:spPr/>
    </dgm:pt>
    <dgm:pt modelId="{5142DF3F-08DD-4938-AE38-EDEFC4F7A59A}" type="pres">
      <dgm:prSet presAssocID="{D12BAD83-8197-4499-A25D-AF1F6AAA5237}" presName="textRect" presStyleLbl="revTx" presStyleIdx="2" presStyleCnt="4">
        <dgm:presLayoutVars>
          <dgm:chMax val="1"/>
          <dgm:chPref val="1"/>
        </dgm:presLayoutVars>
      </dgm:prSet>
      <dgm:spPr/>
    </dgm:pt>
    <dgm:pt modelId="{08BBE08B-8440-4851-8532-6D8403DA9B24}" type="pres">
      <dgm:prSet presAssocID="{014247C8-59B6-4B0E-95C1-4B6B437510F6}" presName="sibTrans" presStyleCnt="0"/>
      <dgm:spPr/>
    </dgm:pt>
    <dgm:pt modelId="{BB5EB54D-950A-497A-A96F-482DBD156C77}" type="pres">
      <dgm:prSet presAssocID="{585582C3-02C3-4032-8A43-69CA6E226908}" presName="compNode" presStyleCnt="0"/>
      <dgm:spPr/>
    </dgm:pt>
    <dgm:pt modelId="{A82FA716-E11F-4BBB-8B00-901F1222416E}" type="pres">
      <dgm:prSet presAssocID="{585582C3-02C3-4032-8A43-69CA6E226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DE7CAEB-9705-4E58-BE2E-5D8410A4C8EF}" type="pres">
      <dgm:prSet presAssocID="{585582C3-02C3-4032-8A43-69CA6E226908}" presName="spaceRect" presStyleCnt="0"/>
      <dgm:spPr/>
    </dgm:pt>
    <dgm:pt modelId="{8B21A5D2-485B-483D-BA75-F4B033D52D6A}" type="pres">
      <dgm:prSet presAssocID="{585582C3-02C3-4032-8A43-69CA6E226908}" presName="textRect" presStyleLbl="revTx" presStyleIdx="3" presStyleCnt="4" custScaleX="186843">
        <dgm:presLayoutVars>
          <dgm:chMax val="1"/>
          <dgm:chPref val="1"/>
        </dgm:presLayoutVars>
      </dgm:prSet>
      <dgm:spPr/>
    </dgm:pt>
  </dgm:ptLst>
  <dgm:cxnLst>
    <dgm:cxn modelId="{35E32A28-D327-4579-A133-8D27437C4697}" srcId="{E6D6413F-7C26-4E8D-AC9C-16EF490B212C}" destId="{585582C3-02C3-4032-8A43-69CA6E226908}" srcOrd="3" destOrd="0" parTransId="{EEB17812-B90C-431B-8E36-6DCA50EBEA86}" sibTransId="{35D2B5CC-691E-4737-9843-F53CCDBF7CAF}"/>
    <dgm:cxn modelId="{D031F443-1210-4F0C-9D91-091EC58F9DB1}" type="presOf" srcId="{585582C3-02C3-4032-8A43-69CA6E226908}" destId="{8B21A5D2-485B-483D-BA75-F4B033D52D6A}" srcOrd="0" destOrd="0" presId="urn:microsoft.com/office/officeart/2018/2/layout/IconLabelList"/>
    <dgm:cxn modelId="{71B54656-8D61-4015-88E4-FF6E991DB519}" srcId="{E6D6413F-7C26-4E8D-AC9C-16EF490B212C}" destId="{D12BAD83-8197-4499-A25D-AF1F6AAA5237}" srcOrd="2" destOrd="0" parTransId="{CEC1FC06-A01F-40A7-AD3C-9BC7462C117E}" sibTransId="{014247C8-59B6-4B0E-95C1-4B6B437510F6}"/>
    <dgm:cxn modelId="{8AFADBAD-FADC-4A0C-9E3D-6E94FAD9766E}" srcId="{E6D6413F-7C26-4E8D-AC9C-16EF490B212C}" destId="{A0710405-B74A-46F2-965C-F921148C3EF0}" srcOrd="1" destOrd="0" parTransId="{810F7F8D-71F5-4EFC-8EC6-58A36C5D4525}" sibTransId="{35EF469E-C7AE-424D-A3F6-CA0F0C2C0305}"/>
    <dgm:cxn modelId="{B8B126AF-2B8D-461D-BC9A-6BEDE9FCD6C3}" type="presOf" srcId="{D12BAD83-8197-4499-A25D-AF1F6AAA5237}" destId="{5142DF3F-08DD-4938-AE38-EDEFC4F7A59A}" srcOrd="0" destOrd="0" presId="urn:microsoft.com/office/officeart/2018/2/layout/IconLabelList"/>
    <dgm:cxn modelId="{8C9F86C0-722F-486F-AFEB-9B5B8DD6E842}" type="presOf" srcId="{A0710405-B74A-46F2-965C-F921148C3EF0}" destId="{A8D1691F-490E-49C9-B722-92C086230DEE}" srcOrd="0" destOrd="0" presId="urn:microsoft.com/office/officeart/2018/2/layout/IconLabelList"/>
    <dgm:cxn modelId="{A1A636CD-8FCD-4020-8E27-C25354A46056}" type="presOf" srcId="{E6D6413F-7C26-4E8D-AC9C-16EF490B212C}" destId="{4F547757-2348-4F46-B0D5-32E0C84B2FD1}" srcOrd="0" destOrd="0" presId="urn:microsoft.com/office/officeart/2018/2/layout/IconLabelList"/>
    <dgm:cxn modelId="{7EFE4AD1-CD7F-47FD-976C-47C3402C2068}" srcId="{E6D6413F-7C26-4E8D-AC9C-16EF490B212C}" destId="{52536507-5A06-4B57-A81D-A4A9E83E0754}" srcOrd="0" destOrd="0" parTransId="{C7B67187-C741-4E96-87CE-8E2A4DD642F7}" sibTransId="{24C72D35-E7B9-426F-A3DE-7FA2E2380253}"/>
    <dgm:cxn modelId="{748543ED-EB77-4751-99B4-CD628B88D235}" type="presOf" srcId="{52536507-5A06-4B57-A81D-A4A9E83E0754}" destId="{7B4600BD-4911-4ABB-92B3-2837527DB323}" srcOrd="0" destOrd="0" presId="urn:microsoft.com/office/officeart/2018/2/layout/IconLabelList"/>
    <dgm:cxn modelId="{C6AAE2FD-2E85-4F57-AE0F-F09E93627D7B}" type="presParOf" srcId="{4F547757-2348-4F46-B0D5-32E0C84B2FD1}" destId="{358164E3-103A-4381-BD7B-967D2B0D9360}" srcOrd="0" destOrd="0" presId="urn:microsoft.com/office/officeart/2018/2/layout/IconLabelList"/>
    <dgm:cxn modelId="{CA75A5F8-F7C2-4AB4-9E51-2B162C12340C}" type="presParOf" srcId="{358164E3-103A-4381-BD7B-967D2B0D9360}" destId="{3F50B701-3DFB-4F53-A42E-87CEC27D2957}" srcOrd="0" destOrd="0" presId="urn:microsoft.com/office/officeart/2018/2/layout/IconLabelList"/>
    <dgm:cxn modelId="{61BE7D82-04BF-4CE1-9CC6-BCBD97D3960A}" type="presParOf" srcId="{358164E3-103A-4381-BD7B-967D2B0D9360}" destId="{06345AC9-9AC2-4F32-83D0-FEA8F6C587DE}" srcOrd="1" destOrd="0" presId="urn:microsoft.com/office/officeart/2018/2/layout/IconLabelList"/>
    <dgm:cxn modelId="{632167DC-FA6F-44E5-A187-9E3335074FD8}" type="presParOf" srcId="{358164E3-103A-4381-BD7B-967D2B0D9360}" destId="{7B4600BD-4911-4ABB-92B3-2837527DB323}" srcOrd="2" destOrd="0" presId="urn:microsoft.com/office/officeart/2018/2/layout/IconLabelList"/>
    <dgm:cxn modelId="{2007D478-C521-48B6-BC7D-A63B8BE4E8BC}" type="presParOf" srcId="{4F547757-2348-4F46-B0D5-32E0C84B2FD1}" destId="{ACC0C1EE-9D82-4360-9BE7-485FAB10FB03}" srcOrd="1" destOrd="0" presId="urn:microsoft.com/office/officeart/2018/2/layout/IconLabelList"/>
    <dgm:cxn modelId="{7692787D-5F06-476F-82B7-7B412ADAC03B}" type="presParOf" srcId="{4F547757-2348-4F46-B0D5-32E0C84B2FD1}" destId="{D8675D82-66F4-44BC-9DAE-398FF7F5F925}" srcOrd="2" destOrd="0" presId="urn:microsoft.com/office/officeart/2018/2/layout/IconLabelList"/>
    <dgm:cxn modelId="{1A9FF1B2-621F-4DD1-9F0B-067546AAD8CA}" type="presParOf" srcId="{D8675D82-66F4-44BC-9DAE-398FF7F5F925}" destId="{A61ABDEE-C1D5-4454-9DF0-090A91479F93}" srcOrd="0" destOrd="0" presId="urn:microsoft.com/office/officeart/2018/2/layout/IconLabelList"/>
    <dgm:cxn modelId="{DBED46EC-4BCC-4CCD-A3B9-B94000A33F1C}" type="presParOf" srcId="{D8675D82-66F4-44BC-9DAE-398FF7F5F925}" destId="{56F5FB8B-3B5F-432C-AB71-F5B89E7EA51E}" srcOrd="1" destOrd="0" presId="urn:microsoft.com/office/officeart/2018/2/layout/IconLabelList"/>
    <dgm:cxn modelId="{271961B0-00BB-4179-A40C-FDA22CDB0B9E}" type="presParOf" srcId="{D8675D82-66F4-44BC-9DAE-398FF7F5F925}" destId="{A8D1691F-490E-49C9-B722-92C086230DEE}" srcOrd="2" destOrd="0" presId="urn:microsoft.com/office/officeart/2018/2/layout/IconLabelList"/>
    <dgm:cxn modelId="{DB6CCD5D-BFDF-4B99-AB46-FC690818D189}" type="presParOf" srcId="{4F547757-2348-4F46-B0D5-32E0C84B2FD1}" destId="{F3DF2D7D-1FA7-4702-AD39-D094C8455124}" srcOrd="3" destOrd="0" presId="urn:microsoft.com/office/officeart/2018/2/layout/IconLabelList"/>
    <dgm:cxn modelId="{55EB51D3-CEEB-4154-905A-E083EC37382F}" type="presParOf" srcId="{4F547757-2348-4F46-B0D5-32E0C84B2FD1}" destId="{9454E4AD-87CB-48C8-8BD5-BFA41DB42E52}" srcOrd="4" destOrd="0" presId="urn:microsoft.com/office/officeart/2018/2/layout/IconLabelList"/>
    <dgm:cxn modelId="{195555F4-3D24-4D9F-8842-B7A0930B3A64}" type="presParOf" srcId="{9454E4AD-87CB-48C8-8BD5-BFA41DB42E52}" destId="{394E1176-4077-4DC4-9C9D-8AB505442BBD}" srcOrd="0" destOrd="0" presId="urn:microsoft.com/office/officeart/2018/2/layout/IconLabelList"/>
    <dgm:cxn modelId="{645D1346-72BD-4D9E-B1DA-C3537A145F7F}" type="presParOf" srcId="{9454E4AD-87CB-48C8-8BD5-BFA41DB42E52}" destId="{06C587F4-D79A-4A35-A24A-7044B7F61C32}" srcOrd="1" destOrd="0" presId="urn:microsoft.com/office/officeart/2018/2/layout/IconLabelList"/>
    <dgm:cxn modelId="{0A866DD1-04D5-4A11-8EF8-BA43E72358C2}" type="presParOf" srcId="{9454E4AD-87CB-48C8-8BD5-BFA41DB42E52}" destId="{5142DF3F-08DD-4938-AE38-EDEFC4F7A59A}" srcOrd="2" destOrd="0" presId="urn:microsoft.com/office/officeart/2018/2/layout/IconLabelList"/>
    <dgm:cxn modelId="{6C1CA727-D370-410C-9E85-AB6E91DA9C4D}" type="presParOf" srcId="{4F547757-2348-4F46-B0D5-32E0C84B2FD1}" destId="{08BBE08B-8440-4851-8532-6D8403DA9B24}" srcOrd="5" destOrd="0" presId="urn:microsoft.com/office/officeart/2018/2/layout/IconLabelList"/>
    <dgm:cxn modelId="{2FE90091-0AD2-4380-8C75-A7003F62521E}" type="presParOf" srcId="{4F547757-2348-4F46-B0D5-32E0C84B2FD1}" destId="{BB5EB54D-950A-497A-A96F-482DBD156C77}" srcOrd="6" destOrd="0" presId="urn:microsoft.com/office/officeart/2018/2/layout/IconLabelList"/>
    <dgm:cxn modelId="{B663FA44-68B7-4C13-B4D3-ECFAA6C97BAE}" type="presParOf" srcId="{BB5EB54D-950A-497A-A96F-482DBD156C77}" destId="{A82FA716-E11F-4BBB-8B00-901F1222416E}" srcOrd="0" destOrd="0" presId="urn:microsoft.com/office/officeart/2018/2/layout/IconLabelList"/>
    <dgm:cxn modelId="{212DEB19-D265-42CB-8AB5-803FA4C92F16}" type="presParOf" srcId="{BB5EB54D-950A-497A-A96F-482DBD156C77}" destId="{CDE7CAEB-9705-4E58-BE2E-5D8410A4C8EF}" srcOrd="1" destOrd="0" presId="urn:microsoft.com/office/officeart/2018/2/layout/IconLabelList"/>
    <dgm:cxn modelId="{2867EA0D-1D9C-4DED-8A4B-1DFF4855F549}" type="presParOf" srcId="{BB5EB54D-950A-497A-A96F-482DBD156C77}" destId="{8B21A5D2-485B-483D-BA75-F4B033D52D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B701-3DFB-4F53-A42E-87CEC27D2957}">
      <dsp:nvSpPr>
        <dsp:cNvPr id="0" name=""/>
        <dsp:cNvSpPr/>
      </dsp:nvSpPr>
      <dsp:spPr>
        <a:xfrm>
          <a:off x="929192" y="9438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600BD-4911-4ABB-92B3-2837527DB323}">
      <dsp:nvSpPr>
        <dsp:cNvPr id="0" name=""/>
        <dsp:cNvSpPr/>
      </dsp:nvSpPr>
      <dsp:spPr>
        <a:xfrm>
          <a:off x="434192" y="2097291"/>
          <a:ext cx="1800000" cy="1134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</a:t>
          </a:r>
          <a:r>
            <a:rPr lang="en-US" sz="1400" kern="1200" dirty="0">
              <a:solidFill>
                <a:srgbClr val="0432FF"/>
              </a:solidFill>
            </a:rPr>
            <a:t>Lambda </a:t>
          </a:r>
          <a:r>
            <a:rPr lang="en-US" sz="1400" kern="1200" dirty="0"/>
            <a:t>is a one line expression that generates function objects</a:t>
          </a:r>
        </a:p>
      </dsp:txBody>
      <dsp:txXfrm>
        <a:off x="434192" y="2097291"/>
        <a:ext cx="1800000" cy="1134281"/>
      </dsp:txXfrm>
    </dsp:sp>
    <dsp:sp modelId="{A61ABDEE-C1D5-4454-9DF0-090A91479F93}">
      <dsp:nvSpPr>
        <dsp:cNvPr id="0" name=""/>
        <dsp:cNvSpPr/>
      </dsp:nvSpPr>
      <dsp:spPr>
        <a:xfrm>
          <a:off x="3044192" y="9438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1691F-490E-49C9-B722-92C086230DEE}">
      <dsp:nvSpPr>
        <dsp:cNvPr id="0" name=""/>
        <dsp:cNvSpPr/>
      </dsp:nvSpPr>
      <dsp:spPr>
        <a:xfrm>
          <a:off x="2549192" y="2097291"/>
          <a:ext cx="1800000" cy="1134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Lambda expression generates a new function to be called later, but it returns the function instead of assigning it a name</a:t>
          </a:r>
        </a:p>
      </dsp:txBody>
      <dsp:txXfrm>
        <a:off x="2549192" y="2097291"/>
        <a:ext cx="1800000" cy="1134281"/>
      </dsp:txXfrm>
    </dsp:sp>
    <dsp:sp modelId="{394E1176-4077-4DC4-9C9D-8AB505442BBD}">
      <dsp:nvSpPr>
        <dsp:cNvPr id="0" name=""/>
        <dsp:cNvSpPr/>
      </dsp:nvSpPr>
      <dsp:spPr>
        <a:xfrm>
          <a:off x="5159192" y="9438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2DF3F-08DD-4938-AE38-EDEFC4F7A59A}">
      <dsp:nvSpPr>
        <dsp:cNvPr id="0" name=""/>
        <dsp:cNvSpPr/>
      </dsp:nvSpPr>
      <dsp:spPr>
        <a:xfrm>
          <a:off x="4664192" y="2097291"/>
          <a:ext cx="1800000" cy="1134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Since it has no name (for example like “</a:t>
          </a:r>
          <a:r>
            <a:rPr lang="en-US" sz="1400" kern="1200" dirty="0" err="1">
              <a:solidFill>
                <a:srgbClr val="C00000"/>
              </a:solidFill>
            </a:rPr>
            <a:t>myfunc</a:t>
          </a:r>
          <a:r>
            <a:rPr lang="en-US" sz="1400" kern="1200" dirty="0"/>
            <a:t>” in  “</a:t>
          </a:r>
          <a:r>
            <a:rPr lang="en-US" sz="1400" kern="1200" dirty="0">
              <a:solidFill>
                <a:srgbClr val="C00000"/>
              </a:solidFill>
            </a:rPr>
            <a:t>def </a:t>
          </a:r>
          <a:r>
            <a:rPr lang="en-US" sz="1400" kern="1200" dirty="0" err="1">
              <a:solidFill>
                <a:srgbClr val="C00000"/>
              </a:solidFill>
            </a:rPr>
            <a:t>myfunc</a:t>
          </a:r>
          <a:r>
            <a:rPr lang="en-US" sz="1400" kern="1200" dirty="0">
              <a:solidFill>
                <a:srgbClr val="C00000"/>
              </a:solidFill>
            </a:rPr>
            <a:t>():</a:t>
          </a:r>
          <a:r>
            <a:rPr lang="en-US" sz="1400" kern="1200" dirty="0"/>
            <a:t>”) it is known as an </a:t>
          </a:r>
          <a:r>
            <a:rPr lang="en-US" sz="1400" b="1" i="1" kern="1200" dirty="0">
              <a:solidFill>
                <a:srgbClr val="0432FF"/>
              </a:solidFill>
            </a:rPr>
            <a:t>anonymous</a:t>
          </a:r>
          <a:r>
            <a:rPr lang="en-US" sz="1400" kern="1200" dirty="0"/>
            <a:t> function</a:t>
          </a:r>
        </a:p>
      </dsp:txBody>
      <dsp:txXfrm>
        <a:off x="4664192" y="2097291"/>
        <a:ext cx="1800000" cy="1134281"/>
      </dsp:txXfrm>
    </dsp:sp>
    <dsp:sp modelId="{A82FA716-E11F-4BBB-8B00-901F1222416E}">
      <dsp:nvSpPr>
        <dsp:cNvPr id="0" name=""/>
        <dsp:cNvSpPr/>
      </dsp:nvSpPr>
      <dsp:spPr>
        <a:xfrm>
          <a:off x="8055779" y="94389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1A5D2-485B-483D-BA75-F4B033D52D6A}">
      <dsp:nvSpPr>
        <dsp:cNvPr id="0" name=""/>
        <dsp:cNvSpPr/>
      </dsp:nvSpPr>
      <dsp:spPr>
        <a:xfrm>
          <a:off x="6779192" y="2097291"/>
          <a:ext cx="3363174" cy="1134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Lambdas, unlike conventional python functions are expressions, not statements so they can appear in places conventional functions “def” statement can ‘t (for example as the argument for a conventional function call)</a:t>
          </a:r>
        </a:p>
      </dsp:txBody>
      <dsp:txXfrm>
        <a:off x="6779192" y="2097291"/>
        <a:ext cx="3363174" cy="113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6.sv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Lambdas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9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39E-2FAA-8A46-B93D-3B788A803B3D}"/>
              </a:ext>
            </a:extLst>
          </p:cNvPr>
          <p:cNvSpPr txBox="1">
            <a:spLocks/>
          </p:cNvSpPr>
          <p:nvPr/>
        </p:nvSpPr>
        <p:spPr>
          <a:xfrm>
            <a:off x="2001795" y="94286"/>
            <a:ext cx="7191632" cy="7792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A </a:t>
            </a:r>
            <a:r>
              <a:rPr lang="en-US" b="1" i="1" dirty="0">
                <a:solidFill>
                  <a:srgbClr val="C00000"/>
                </a:solidFill>
              </a:rPr>
              <a:t>lambda</a:t>
            </a:r>
            <a:r>
              <a:rPr lang="en-US" dirty="0"/>
              <a:t> with built-in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A7714-4CEC-5543-9A1D-3A67F2FA0B8E}"/>
              </a:ext>
            </a:extLst>
          </p:cNvPr>
          <p:cNvSpPr/>
          <p:nvPr/>
        </p:nvSpPr>
        <p:spPr>
          <a:xfrm>
            <a:off x="292442" y="873546"/>
            <a:ext cx="1110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The python </a:t>
            </a:r>
            <a:r>
              <a:rPr lang="en-US" dirty="0">
                <a:solidFill>
                  <a:srgbClr val="0432FF"/>
                </a:solidFill>
                <a:latin typeface="Lucida Grande" panose="020B0600040502020204" pitchFamily="34" charset="0"/>
              </a:rPr>
              <a:t>sorted() 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function,  takes an </a:t>
            </a:r>
            <a:r>
              <a:rPr lang="en-US" dirty="0" err="1">
                <a:solidFill>
                  <a:srgbClr val="222222"/>
                </a:solidFill>
                <a:latin typeface="Lucida Grande" panose="020B0600040502020204" pitchFamily="34" charset="0"/>
              </a:rPr>
              <a:t>iterable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 and returns a new list from its items</a:t>
            </a:r>
          </a:p>
          <a:p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Syntax:  </a:t>
            </a:r>
            <a:r>
              <a:rPr lang="en-US" dirty="0">
                <a:solidFill>
                  <a:srgbClr val="0432FF"/>
                </a:solidFill>
                <a:latin typeface="Lucida Grande" panose="020B0600040502020204" pitchFamily="34" charset="0"/>
              </a:rPr>
              <a:t>sorted(</a:t>
            </a:r>
            <a:r>
              <a:rPr lang="en-US" i="1" dirty="0" err="1">
                <a:solidFill>
                  <a:srgbClr val="222222"/>
                </a:solidFill>
                <a:latin typeface="Lucida Grande" panose="020B0600040502020204" pitchFamily="34" charset="0"/>
              </a:rPr>
              <a:t>iterable</a:t>
            </a:r>
            <a:r>
              <a:rPr lang="en-US" i="1" dirty="0">
                <a:solidFill>
                  <a:srgbClr val="222222"/>
                </a:solidFill>
                <a:latin typeface="Lucida Grande" panose="020B0600040502020204" pitchFamily="34" charset="0"/>
              </a:rPr>
              <a:t>, *, key=none, reverse=False</a:t>
            </a:r>
            <a:r>
              <a:rPr lang="en-US" dirty="0">
                <a:solidFill>
                  <a:srgbClr val="0432FF"/>
                </a:solidFill>
                <a:latin typeface="Lucida Grande" panose="020B0600040502020204" pitchFamily="34" charset="0"/>
              </a:rPr>
              <a:t>)</a:t>
            </a:r>
            <a:endParaRPr lang="en-US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0EC5D-CEDA-C048-90DE-9B8422B5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1" y="2495550"/>
            <a:ext cx="48006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511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645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C07317-A1A1-A347-829B-98B77DFD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are Python Lambdas?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B8D389-673C-4896-8E31-5440F9881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2375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9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0E808828-C033-4B09-B3FC-64192501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740" y="321731"/>
            <a:ext cx="347745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16B62-0746-A547-9DAF-AF35E1A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The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0D18-C7D0-8249-994B-C79DF50D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188" y="6009939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lambda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B050"/>
                </a:solidFill>
              </a:rPr>
              <a:t>arg1, arg2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/>
              <a:t>… : </a:t>
            </a:r>
            <a:r>
              <a:rPr lang="en-US" sz="2000" dirty="0">
                <a:solidFill>
                  <a:srgbClr val="0432FF"/>
                </a:solidFill>
              </a:rPr>
              <a:t>expression using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6828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1901B5-7831-0B44-8B96-FBB34CB4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/>
              <a:t>First Lambda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82396-F345-F14C-9216-5311C641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513" y="1706611"/>
            <a:ext cx="4058060" cy="29612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7D1570D8-92EC-A34E-9DD8-A48A81952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0785" y="530953"/>
            <a:ext cx="914400" cy="914400"/>
          </a:xfrm>
          <a:prstGeom prst="rect">
            <a:avLst/>
          </a:prstGeom>
        </p:spPr>
      </p:pic>
      <p:pic>
        <p:nvPicPr>
          <p:cNvPr id="34" name="Graphic 33" descr="Open Book">
            <a:extLst>
              <a:ext uri="{FF2B5EF4-FFF2-40B4-BE49-F238E27FC236}">
                <a16:creationId xmlns:a16="http://schemas.microsoft.com/office/drawing/2014/main" id="{1F5D3DEC-D7EB-DC4B-BB85-E6C680E67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274" y="648563"/>
            <a:ext cx="914400" cy="9144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264AFFE-96DC-7E48-9101-70876D893BFC}"/>
              </a:ext>
            </a:extLst>
          </p:cNvPr>
          <p:cNvSpPr/>
          <p:nvPr/>
        </p:nvSpPr>
        <p:spPr>
          <a:xfrm>
            <a:off x="9786310" y="2067620"/>
            <a:ext cx="233362" cy="238189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5443DF-5E56-1041-A801-A5DC269E2578}"/>
              </a:ext>
            </a:extLst>
          </p:cNvPr>
          <p:cNvSpPr/>
          <p:nvPr/>
        </p:nvSpPr>
        <p:spPr>
          <a:xfrm>
            <a:off x="7923147" y="2832703"/>
            <a:ext cx="233362" cy="238189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3D2E85-9F5B-6447-97D3-EAA1A26EB641}"/>
              </a:ext>
            </a:extLst>
          </p:cNvPr>
          <p:cNvSpPr txBox="1"/>
          <p:nvPr/>
        </p:nvSpPr>
        <p:spPr>
          <a:xfrm>
            <a:off x="10052888" y="2022824"/>
            <a:ext cx="212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use 1 argument, “x”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D02CD0-FB8D-ED44-9CCB-23819EA42C5B}"/>
              </a:ext>
            </a:extLst>
          </p:cNvPr>
          <p:cNvSpPr/>
          <p:nvPr/>
        </p:nvSpPr>
        <p:spPr>
          <a:xfrm>
            <a:off x="8816111" y="2832702"/>
            <a:ext cx="233362" cy="238189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28BEAE-1060-904E-8412-32019757032C}"/>
              </a:ext>
            </a:extLst>
          </p:cNvPr>
          <p:cNvSpPr/>
          <p:nvPr/>
        </p:nvSpPr>
        <p:spPr>
          <a:xfrm>
            <a:off x="9783830" y="2650396"/>
            <a:ext cx="233362" cy="238189"/>
          </a:xfrm>
          <a:prstGeom prst="ellipse">
            <a:avLst/>
          </a:prstGeom>
          <a:solidFill>
            <a:srgbClr val="0432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474B6F-5401-294F-AAA6-B0450644EE6C}"/>
              </a:ext>
            </a:extLst>
          </p:cNvPr>
          <p:cNvSpPr txBox="1"/>
          <p:nvPr/>
        </p:nvSpPr>
        <p:spPr>
          <a:xfrm>
            <a:off x="10030401" y="2645637"/>
            <a:ext cx="2127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an expressions “x + x” using our 1 argument, “x”</a:t>
            </a:r>
          </a:p>
        </p:txBody>
      </p:sp>
    </p:spTree>
    <p:extLst>
      <p:ext uri="{BB962C8B-B14F-4D97-AF65-F5344CB8AC3E}">
        <p14:creationId xmlns:p14="http://schemas.microsoft.com/office/powerpoint/2010/main" val="24302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88B-C726-AA4F-A567-12AB0F2383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0519" y="100571"/>
            <a:ext cx="8550875" cy="66554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vs.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33FC4-AC2E-8440-8B9C-BDA8F054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4" y="1736124"/>
            <a:ext cx="3416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7AC9C-4BCD-6E4B-9AB5-EF5BEC55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48" y="1736124"/>
            <a:ext cx="31115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5280FF84-8700-744F-AC3B-63119FBCE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7942" y="187582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12434-6AE1-464F-8977-0684919B994E}"/>
              </a:ext>
            </a:extLst>
          </p:cNvPr>
          <p:cNvSpPr txBox="1"/>
          <p:nvPr/>
        </p:nvSpPr>
        <p:spPr>
          <a:xfrm>
            <a:off x="715834" y="1136305"/>
            <a:ext cx="3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Regular Python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AE1EE-E6D2-2149-9951-AE1E81A0DE44}"/>
              </a:ext>
            </a:extLst>
          </p:cNvPr>
          <p:cNvSpPr txBox="1"/>
          <p:nvPr/>
        </p:nvSpPr>
        <p:spPr>
          <a:xfrm>
            <a:off x="5955956" y="1136305"/>
            <a:ext cx="3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Python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107014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EFA-96E2-3A42-A0F8-BD6BA6DB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Lambda</a:t>
            </a:r>
            <a:r>
              <a:rPr lang="en-US" dirty="0"/>
              <a:t> in a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723E83-8CE8-8044-8772-07DDFEA6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357" y="1190546"/>
            <a:ext cx="2882900" cy="238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6EC10-0F58-1D49-BDD1-27A4E2B8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684" y="1101646"/>
            <a:ext cx="1295400" cy="12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A4973-A735-4E47-8E21-A1810E0BEBD5}"/>
              </a:ext>
            </a:extLst>
          </p:cNvPr>
          <p:cNvSpPr txBox="1"/>
          <p:nvPr/>
        </p:nvSpPr>
        <p:spPr>
          <a:xfrm>
            <a:off x="4979773" y="4534930"/>
            <a:ext cx="569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4 functions in a list…. We are actually embedding these functions within the very code that will be using it.   We couldn't do this with a conventional function.</a:t>
            </a:r>
          </a:p>
        </p:txBody>
      </p: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A9D4390E-3788-B540-80A9-C7CDB2C7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616" y="121953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05CAC1-F37E-5144-8B43-F1F606294D4C}"/>
              </a:ext>
            </a:extLst>
          </p:cNvPr>
          <p:cNvSpPr txBox="1"/>
          <p:nvPr/>
        </p:nvSpPr>
        <p:spPr>
          <a:xfrm>
            <a:off x="9006016" y="580768"/>
            <a:ext cx="1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output</a:t>
            </a:r>
          </a:p>
        </p:txBody>
      </p:sp>
      <p:pic>
        <p:nvPicPr>
          <p:cNvPr id="11" name="Graphic 10" descr="Worried Face with Solid Fill">
            <a:extLst>
              <a:ext uri="{FF2B5EF4-FFF2-40B4-BE49-F238E27FC236}">
                <a16:creationId xmlns:a16="http://schemas.microsoft.com/office/drawing/2014/main" id="{2BB01471-53D0-E740-8B91-EA2C37E5C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740" y="5381189"/>
            <a:ext cx="572530" cy="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DE28-CF56-2C4A-A41C-EB8E39F641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1795" y="94286"/>
            <a:ext cx="7191632" cy="77926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lambda</a:t>
            </a:r>
            <a:r>
              <a:rPr lang="en-US" dirty="0"/>
              <a:t> in a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4B236-8FEA-544C-925A-CF647ED484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1724" y="1524466"/>
            <a:ext cx="41910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C684FF-874C-3B49-9600-C62CC1940D22}"/>
              </a:ext>
            </a:extLst>
          </p:cNvPr>
          <p:cNvSpPr/>
          <p:nvPr/>
        </p:nvSpPr>
        <p:spPr>
          <a:xfrm>
            <a:off x="705043" y="1820485"/>
            <a:ext cx="233362" cy="238189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919DBF-3FA7-C94A-BE01-DC8AE184D658}"/>
              </a:ext>
            </a:extLst>
          </p:cNvPr>
          <p:cNvSpPr/>
          <p:nvPr/>
        </p:nvSpPr>
        <p:spPr>
          <a:xfrm>
            <a:off x="471681" y="4061177"/>
            <a:ext cx="233362" cy="238189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81B-7FDF-344C-B00B-06483CD3968F}"/>
              </a:ext>
            </a:extLst>
          </p:cNvPr>
          <p:cNvSpPr txBox="1"/>
          <p:nvPr/>
        </p:nvSpPr>
        <p:spPr>
          <a:xfrm>
            <a:off x="938405" y="4031736"/>
            <a:ext cx="5795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Lambda has its own local scope (so num2) is in the local scope.</a:t>
            </a:r>
          </a:p>
          <a:p>
            <a:r>
              <a:rPr lang="en-US" sz="1400" dirty="0"/>
              <a:t>However, it would also be able to make use of enclosing scope for instance if we had a variable defined in the body of </a:t>
            </a:r>
            <a:r>
              <a:rPr lang="en-US" sz="1400" b="1" dirty="0">
                <a:solidFill>
                  <a:srgbClr val="0432FF"/>
                </a:solidFill>
              </a:rPr>
              <a:t>def dig. </a:t>
            </a:r>
            <a:r>
              <a:rPr lang="en-US" sz="1400" dirty="0"/>
              <a:t>So </a:t>
            </a:r>
            <a:r>
              <a:rPr lang="en-US" sz="1400" b="1" i="1" dirty="0"/>
              <a:t>LEGB</a:t>
            </a:r>
            <a:r>
              <a:rPr lang="en-US" sz="1400" dirty="0"/>
              <a:t> rules apply here is well. And anything defined in the body of “dig” would be our lambda’s </a:t>
            </a:r>
            <a:r>
              <a:rPr lang="en-US" sz="1400" b="1" i="1" dirty="0"/>
              <a:t>enclosing</a:t>
            </a:r>
            <a:r>
              <a:rPr lang="en-US" sz="1400" dirty="0"/>
              <a:t> scope.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58E1A-014A-414C-A452-D6732B3E19B5}"/>
              </a:ext>
            </a:extLst>
          </p:cNvPr>
          <p:cNvSpPr txBox="1"/>
          <p:nvPr/>
        </p:nvSpPr>
        <p:spPr>
          <a:xfrm>
            <a:off x="3188510" y="6393704"/>
            <a:ext cx="693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LEGB stands for Local, enclosing, global and </a:t>
            </a:r>
            <a:r>
              <a:rPr lang="en-US" sz="1400" dirty="0" err="1"/>
              <a:t>Builtin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1783A-40A5-6A4B-B521-1E200B17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76" y="1372066"/>
            <a:ext cx="4419600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5060C39C-E7DD-3748-A7C2-AB1E8636EF32}"/>
              </a:ext>
            </a:extLst>
          </p:cNvPr>
          <p:cNvSpPr/>
          <p:nvPr/>
        </p:nvSpPr>
        <p:spPr>
          <a:xfrm rot="18414561">
            <a:off x="5034101" y="2707193"/>
            <a:ext cx="2682829" cy="4201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Lambdas enclosing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13706-5BBB-F442-95D0-0966176B220D}"/>
              </a:ext>
            </a:extLst>
          </p:cNvPr>
          <p:cNvSpPr txBox="1"/>
          <p:nvPr/>
        </p:nvSpPr>
        <p:spPr>
          <a:xfrm>
            <a:off x="6950676" y="4299366"/>
            <a:ext cx="45411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num1</a:t>
            </a:r>
            <a:r>
              <a:rPr lang="en-US" sz="1400" dirty="0"/>
              <a:t> is in the body of our “dig” function.</a:t>
            </a:r>
          </a:p>
          <a:p>
            <a:r>
              <a:rPr lang="en-US" sz="1400" dirty="0"/>
              <a:t>It’s the enclosing scope for our lambda function, since it in the enclosing scope, our lambda is able to make use of it, in its expression (L</a:t>
            </a:r>
            <a:r>
              <a:rPr lang="en-US" sz="1600" b="1" dirty="0">
                <a:solidFill>
                  <a:srgbClr val="C00000"/>
                </a:solidFill>
              </a:rPr>
              <a:t>E</a:t>
            </a:r>
            <a:r>
              <a:rPr lang="en-US" sz="1400" dirty="0"/>
              <a:t>GB)</a:t>
            </a:r>
          </a:p>
        </p:txBody>
      </p:sp>
    </p:spTree>
    <p:extLst>
      <p:ext uri="{BB962C8B-B14F-4D97-AF65-F5344CB8AC3E}">
        <p14:creationId xmlns:p14="http://schemas.microsoft.com/office/powerpoint/2010/main" val="406948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3C4F-3C47-2342-AFD6-26A01FA6B51D}"/>
              </a:ext>
            </a:extLst>
          </p:cNvPr>
          <p:cNvSpPr txBox="1">
            <a:spLocks/>
          </p:cNvSpPr>
          <p:nvPr/>
        </p:nvSpPr>
        <p:spPr>
          <a:xfrm>
            <a:off x="2001795" y="94286"/>
            <a:ext cx="7191632" cy="7792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A </a:t>
            </a:r>
            <a:r>
              <a:rPr lang="en-US" b="1" i="1" dirty="0">
                <a:solidFill>
                  <a:srgbClr val="C00000"/>
                </a:solidFill>
              </a:rPr>
              <a:t>lambda</a:t>
            </a:r>
            <a:r>
              <a:rPr lang="en-US" dirty="0"/>
              <a:t> with built-in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A3FEF-9944-984D-9757-3C0356277E9F}"/>
              </a:ext>
            </a:extLst>
          </p:cNvPr>
          <p:cNvSpPr/>
          <p:nvPr/>
        </p:nvSpPr>
        <p:spPr>
          <a:xfrm>
            <a:off x="292443" y="873546"/>
            <a:ext cx="9370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The python </a:t>
            </a:r>
            <a:r>
              <a:rPr lang="en-US" dirty="0">
                <a:solidFill>
                  <a:srgbClr val="0432FF"/>
                </a:solidFill>
                <a:latin typeface="Lucida Grande" panose="020B0600040502020204" pitchFamily="34" charset="0"/>
              </a:rPr>
              <a:t>map() 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function, takes function in its first position and one more </a:t>
            </a:r>
            <a:r>
              <a:rPr lang="en-US" dirty="0" err="1">
                <a:solidFill>
                  <a:srgbClr val="222222"/>
                </a:solidFill>
                <a:latin typeface="Lucida Grande" panose="020B0600040502020204" pitchFamily="34" charset="0"/>
              </a:rPr>
              <a:t>iterables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. It returns an iterator that applies </a:t>
            </a:r>
            <a:r>
              <a:rPr lang="en-US" i="1" dirty="0">
                <a:solidFill>
                  <a:srgbClr val="222222"/>
                </a:solidFill>
                <a:latin typeface="Lucida Grande" panose="020B0600040502020204" pitchFamily="34" charset="0"/>
              </a:rPr>
              <a:t>function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 to every item of </a:t>
            </a:r>
            <a:r>
              <a:rPr lang="en-US" i="1" dirty="0" err="1">
                <a:solidFill>
                  <a:srgbClr val="222222"/>
                </a:solidFill>
                <a:latin typeface="Lucida Grande" panose="020B0600040502020204" pitchFamily="34" charset="0"/>
              </a:rPr>
              <a:t>iterable</a:t>
            </a:r>
            <a:r>
              <a:rPr lang="en-US" dirty="0">
                <a:solidFill>
                  <a:srgbClr val="222222"/>
                </a:solidFill>
                <a:latin typeface="Lucida Grande" panose="020B0600040502020204" pitchFamily="34" charset="0"/>
              </a:rPr>
              <a:t>, yielding the results.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1ED87-E19A-B046-8A8C-FBFF36E7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127250"/>
            <a:ext cx="6337300" cy="260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A9A6A-F031-5443-A9F8-353BD5D85923}"/>
              </a:ext>
            </a:extLst>
          </p:cNvPr>
          <p:cNvSpPr txBox="1"/>
          <p:nvPr/>
        </p:nvSpPr>
        <p:spPr>
          <a:xfrm>
            <a:off x="7333735" y="3136612"/>
            <a:ext cx="3719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 returns an iterator, so we need to do something else to see the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75015-94C6-2F49-9BF7-B628A90ED999}"/>
              </a:ext>
            </a:extLst>
          </p:cNvPr>
          <p:cNvCxnSpPr>
            <a:stCxn id="5" idx="1"/>
          </p:cNvCxnSpPr>
          <p:nvPr/>
        </p:nvCxnSpPr>
        <p:spPr>
          <a:xfrm flipH="1">
            <a:off x="6697362" y="3429000"/>
            <a:ext cx="636373" cy="26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9E649-ACF3-1A46-B200-4FA7453697F9}"/>
              </a:ext>
            </a:extLst>
          </p:cNvPr>
          <p:cNvCxnSpPr>
            <a:cxnSpLocks/>
          </p:cNvCxnSpPr>
          <p:nvPr/>
        </p:nvCxnSpPr>
        <p:spPr>
          <a:xfrm flipH="1">
            <a:off x="4287795" y="3694670"/>
            <a:ext cx="4804719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0C9A7B-66EA-3B4C-9B2D-413ADA6CE288}"/>
              </a:ext>
            </a:extLst>
          </p:cNvPr>
          <p:cNvSpPr txBox="1"/>
          <p:nvPr/>
        </p:nvSpPr>
        <p:spPr>
          <a:xfrm>
            <a:off x="7341974" y="4210707"/>
            <a:ext cx="3719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could have also done: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432FF"/>
                </a:solidFill>
              </a:rPr>
              <a:t>for x in tot:</a:t>
            </a:r>
          </a:p>
          <a:p>
            <a:r>
              <a:rPr lang="en-US" sz="1600" dirty="0">
                <a:solidFill>
                  <a:srgbClr val="0432FF"/>
                </a:solidFill>
              </a:rPr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19703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361CC1-55E4-1948-8626-0446EF81CB8F}"/>
              </a:ext>
            </a:extLst>
          </p:cNvPr>
          <p:cNvSpPr txBox="1">
            <a:spLocks/>
          </p:cNvSpPr>
          <p:nvPr/>
        </p:nvSpPr>
        <p:spPr>
          <a:xfrm>
            <a:off x="2001795" y="94286"/>
            <a:ext cx="7191632" cy="7792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A </a:t>
            </a:r>
            <a:r>
              <a:rPr lang="en-US" b="1" i="1" dirty="0">
                <a:solidFill>
                  <a:srgbClr val="C00000"/>
                </a:solidFill>
              </a:rPr>
              <a:t>lambda</a:t>
            </a:r>
            <a:r>
              <a:rPr lang="en-US" dirty="0"/>
              <a:t> with built-in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4634D-9442-2443-9772-55232E72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" y="1854200"/>
            <a:ext cx="31369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45CBB-5B0B-D748-9AD4-A461567C72CA}"/>
              </a:ext>
            </a:extLst>
          </p:cNvPr>
          <p:cNvSpPr txBox="1"/>
          <p:nvPr/>
        </p:nvSpPr>
        <p:spPr>
          <a:xfrm>
            <a:off x="716691" y="873546"/>
            <a:ext cx="98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filter() </a:t>
            </a:r>
            <a:r>
              <a:rPr lang="en-US" dirty="0"/>
              <a:t>function takes  a function and one </a:t>
            </a:r>
            <a:r>
              <a:rPr lang="en-US" dirty="0" err="1"/>
              <a:t>iterable</a:t>
            </a:r>
            <a:r>
              <a:rPr lang="en-US" dirty="0"/>
              <a:t>. It constructs an iterator from those elements of the </a:t>
            </a:r>
            <a:r>
              <a:rPr lang="en-US" i="1" dirty="0" err="1"/>
              <a:t>iterable</a:t>
            </a:r>
            <a:r>
              <a:rPr lang="en-US" dirty="0"/>
              <a:t> for which </a:t>
            </a:r>
            <a:r>
              <a:rPr lang="en-US" i="1" dirty="0"/>
              <a:t>function</a:t>
            </a:r>
            <a:r>
              <a:rPr lang="en-US" dirty="0"/>
              <a:t> returns true.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66778-3209-0048-8F44-9CB5A616BFAC}"/>
              </a:ext>
            </a:extLst>
          </p:cNvPr>
          <p:cNvSpPr txBox="1"/>
          <p:nvPr/>
        </p:nvSpPr>
        <p:spPr>
          <a:xfrm>
            <a:off x="4349576" y="2522249"/>
            <a:ext cx="203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lambda of course is our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02DA7-77CC-9D49-8E07-30A26B80F18A}"/>
              </a:ext>
            </a:extLst>
          </p:cNvPr>
          <p:cNvSpPr txBox="1"/>
          <p:nvPr/>
        </p:nvSpPr>
        <p:spPr>
          <a:xfrm>
            <a:off x="4349577" y="1700311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iterable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7EEB2A-F488-0C4F-BD76-5F90232BC4B3}"/>
              </a:ext>
            </a:extLst>
          </p:cNvPr>
          <p:cNvCxnSpPr>
            <a:stCxn id="7" idx="1"/>
          </p:cNvCxnSpPr>
          <p:nvPr/>
        </p:nvCxnSpPr>
        <p:spPr>
          <a:xfrm flipH="1">
            <a:off x="3459892" y="1854200"/>
            <a:ext cx="889685" cy="34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AFB233-F923-774E-8682-B359CCC43B5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471352" y="2468948"/>
            <a:ext cx="1878224" cy="31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646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481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Bradley Hand</vt:lpstr>
      <vt:lpstr>Calibri Light</vt:lpstr>
      <vt:lpstr>Lucida Grande</vt:lpstr>
      <vt:lpstr>Rockwell</vt:lpstr>
      <vt:lpstr>Wingdings</vt:lpstr>
      <vt:lpstr>Atlas</vt:lpstr>
      <vt:lpstr>Python –  Lambdas</vt:lpstr>
      <vt:lpstr>What are Python Lambdas?</vt:lpstr>
      <vt:lpstr>The Basic Syntax</vt:lpstr>
      <vt:lpstr>First Lambda Example</vt:lpstr>
      <vt:lpstr>Function vs. Lambda</vt:lpstr>
      <vt:lpstr>A Lambda in a List</vt:lpstr>
      <vt:lpstr>A lambda in a function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Lambdas</dc:title>
  <dc:creator>Claudia Acerra</dc:creator>
  <cp:lastModifiedBy>Claudia Acerra</cp:lastModifiedBy>
  <cp:revision>14</cp:revision>
  <dcterms:created xsi:type="dcterms:W3CDTF">2019-01-15T23:26:09Z</dcterms:created>
  <dcterms:modified xsi:type="dcterms:W3CDTF">2019-01-16T18:35:10Z</dcterms:modified>
</cp:coreProperties>
</file>