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2" r:id="rId6"/>
    <p:sldId id="263"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11CA4-2501-4886-A65E-F2DC19047882}"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D6619AA6-0721-43D9-A0CD-51D0466D5BF0}">
      <dgm:prSet custT="1"/>
      <dgm:spPr/>
      <dgm:t>
        <a:bodyPr/>
        <a:lstStyle/>
        <a:p>
          <a:pPr>
            <a:lnSpc>
              <a:spcPct val="100000"/>
            </a:lnSpc>
            <a:defRPr cap="all"/>
          </a:pPr>
          <a:r>
            <a:rPr lang="en-US" sz="1400" dirty="0"/>
            <a:t>Python’s while statement is a general iteration construct( and by iterate we mean to perform repeatedly).  </a:t>
          </a:r>
        </a:p>
      </dgm:t>
    </dgm:pt>
    <dgm:pt modelId="{C69ED8D6-0CBB-47B9-A7F5-8F617CC684CA}" type="parTrans" cxnId="{F7E606FE-8940-4F8F-8875-1B87FF530335}">
      <dgm:prSet/>
      <dgm:spPr/>
      <dgm:t>
        <a:bodyPr/>
        <a:lstStyle/>
        <a:p>
          <a:endParaRPr lang="en-US"/>
        </a:p>
      </dgm:t>
    </dgm:pt>
    <dgm:pt modelId="{F44ED21F-BDC3-4AA5-B951-4BED1E0361EA}" type="sibTrans" cxnId="{F7E606FE-8940-4F8F-8875-1B87FF530335}">
      <dgm:prSet/>
      <dgm:spPr/>
      <dgm:t>
        <a:bodyPr/>
        <a:lstStyle/>
        <a:p>
          <a:endParaRPr lang="en-US"/>
        </a:p>
      </dgm:t>
    </dgm:pt>
    <dgm:pt modelId="{9AD1DD21-3894-4F86-8B83-380E4DA3E959}">
      <dgm:prSet custT="1"/>
      <dgm:spPr/>
      <dgm:t>
        <a:bodyPr/>
        <a:lstStyle/>
        <a:p>
          <a:pPr>
            <a:lnSpc>
              <a:spcPct val="100000"/>
            </a:lnSpc>
            <a:defRPr cap="all"/>
          </a:pPr>
          <a:r>
            <a:rPr lang="en-US" sz="1400" dirty="0"/>
            <a:t>It repeatedly executes a block of code as long as the while loops header is True. </a:t>
          </a:r>
        </a:p>
      </dgm:t>
    </dgm:pt>
    <dgm:pt modelId="{CBE9A4B3-3122-4C8F-88D7-EF29B47987A0}" type="parTrans" cxnId="{F577511C-1552-4961-9E57-CBDF09DE8237}">
      <dgm:prSet/>
      <dgm:spPr/>
      <dgm:t>
        <a:bodyPr/>
        <a:lstStyle/>
        <a:p>
          <a:endParaRPr lang="en-US"/>
        </a:p>
      </dgm:t>
    </dgm:pt>
    <dgm:pt modelId="{38D82D32-0675-4848-9ADA-A1A8A0659AAF}" type="sibTrans" cxnId="{F577511C-1552-4961-9E57-CBDF09DE8237}">
      <dgm:prSet/>
      <dgm:spPr/>
      <dgm:t>
        <a:bodyPr/>
        <a:lstStyle/>
        <a:p>
          <a:endParaRPr lang="en-US"/>
        </a:p>
      </dgm:t>
    </dgm:pt>
    <dgm:pt modelId="{C5E10D7F-8FA0-44E9-AF0B-9AF9FC300394}">
      <dgm:prSet/>
      <dgm:spPr/>
      <dgm:t>
        <a:bodyPr/>
        <a:lstStyle/>
        <a:p>
          <a:pPr>
            <a:lnSpc>
              <a:spcPct val="100000"/>
            </a:lnSpc>
            <a:defRPr cap="all"/>
          </a:pPr>
          <a:r>
            <a:rPr lang="en-US" dirty="0"/>
            <a:t>Control continues to loop back to the start until the while loop header is no longer true.</a:t>
          </a:r>
        </a:p>
      </dgm:t>
    </dgm:pt>
    <dgm:pt modelId="{6CF62C3A-B941-44A8-ABD3-F2CB94952EA5}" type="parTrans" cxnId="{C05248F4-BEA9-4A11-BB93-77A2A989D723}">
      <dgm:prSet/>
      <dgm:spPr/>
      <dgm:t>
        <a:bodyPr/>
        <a:lstStyle/>
        <a:p>
          <a:endParaRPr lang="en-US"/>
        </a:p>
      </dgm:t>
    </dgm:pt>
    <dgm:pt modelId="{E92647A4-C370-4778-84A2-3FBC24DB7A68}" type="sibTrans" cxnId="{C05248F4-BEA9-4A11-BB93-77A2A989D723}">
      <dgm:prSet/>
      <dgm:spPr/>
      <dgm:t>
        <a:bodyPr/>
        <a:lstStyle/>
        <a:p>
          <a:endParaRPr lang="en-US"/>
        </a:p>
      </dgm:t>
    </dgm:pt>
    <dgm:pt modelId="{7FBB560E-CC0C-4C49-9BE3-37E38FB94619}" type="pres">
      <dgm:prSet presAssocID="{3F711CA4-2501-4886-A65E-F2DC19047882}" presName="root" presStyleCnt="0">
        <dgm:presLayoutVars>
          <dgm:dir/>
          <dgm:resizeHandles val="exact"/>
        </dgm:presLayoutVars>
      </dgm:prSet>
      <dgm:spPr/>
    </dgm:pt>
    <dgm:pt modelId="{009F63F7-EA33-44CE-84DB-779645013F4B}" type="pres">
      <dgm:prSet presAssocID="{D6619AA6-0721-43D9-A0CD-51D0466D5BF0}" presName="compNode" presStyleCnt="0"/>
      <dgm:spPr/>
    </dgm:pt>
    <dgm:pt modelId="{6EE9A38A-16F8-4F01-A762-0A641D85B2FA}" type="pres">
      <dgm:prSet presAssocID="{D6619AA6-0721-43D9-A0CD-51D0466D5BF0}" presName="iconBgRect" presStyleLbl="bgShp" presStyleIdx="0" presStyleCnt="3"/>
      <dgm:spPr/>
    </dgm:pt>
    <dgm:pt modelId="{F5C64B26-0475-4180-ADCB-733527913A12}" type="pres">
      <dgm:prSet presAssocID="{D6619AA6-0721-43D9-A0CD-51D0466D5B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ABD6DD03-E167-4A64-AAA3-86C0305DC6B9}" type="pres">
      <dgm:prSet presAssocID="{D6619AA6-0721-43D9-A0CD-51D0466D5BF0}" presName="spaceRect" presStyleCnt="0"/>
      <dgm:spPr/>
    </dgm:pt>
    <dgm:pt modelId="{49854118-4474-483A-9311-FC8C82CDD1BD}" type="pres">
      <dgm:prSet presAssocID="{D6619AA6-0721-43D9-A0CD-51D0466D5BF0}" presName="textRect" presStyleLbl="revTx" presStyleIdx="0" presStyleCnt="3">
        <dgm:presLayoutVars>
          <dgm:chMax val="1"/>
          <dgm:chPref val="1"/>
        </dgm:presLayoutVars>
      </dgm:prSet>
      <dgm:spPr/>
    </dgm:pt>
    <dgm:pt modelId="{406B603A-2BE2-4CB8-B995-CF10DCB2F496}" type="pres">
      <dgm:prSet presAssocID="{F44ED21F-BDC3-4AA5-B951-4BED1E0361EA}" presName="sibTrans" presStyleCnt="0"/>
      <dgm:spPr/>
    </dgm:pt>
    <dgm:pt modelId="{9E8D5B0A-AC2D-467E-A11D-7104280D2895}" type="pres">
      <dgm:prSet presAssocID="{9AD1DD21-3894-4F86-8B83-380E4DA3E959}" presName="compNode" presStyleCnt="0"/>
      <dgm:spPr/>
    </dgm:pt>
    <dgm:pt modelId="{75DE8263-7F6D-4B53-950B-AB153651CB30}" type="pres">
      <dgm:prSet presAssocID="{9AD1DD21-3894-4F86-8B83-380E4DA3E959}" presName="iconBgRect" presStyleLbl="bgShp" presStyleIdx="1" presStyleCnt="3"/>
      <dgm:spPr/>
    </dgm:pt>
    <dgm:pt modelId="{A0E7F93D-E4FB-45E1-B477-860E3D2E3207}" type="pres">
      <dgm:prSet presAssocID="{9AD1DD21-3894-4F86-8B83-380E4DA3E9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C997CF2-52E0-4000-9347-70522FEED7A6}" type="pres">
      <dgm:prSet presAssocID="{9AD1DD21-3894-4F86-8B83-380E4DA3E959}" presName="spaceRect" presStyleCnt="0"/>
      <dgm:spPr/>
    </dgm:pt>
    <dgm:pt modelId="{EEE3972A-F2B4-4055-966F-B3DD80481125}" type="pres">
      <dgm:prSet presAssocID="{9AD1DD21-3894-4F86-8B83-380E4DA3E959}" presName="textRect" presStyleLbl="revTx" presStyleIdx="1" presStyleCnt="3">
        <dgm:presLayoutVars>
          <dgm:chMax val="1"/>
          <dgm:chPref val="1"/>
        </dgm:presLayoutVars>
      </dgm:prSet>
      <dgm:spPr/>
    </dgm:pt>
    <dgm:pt modelId="{7E70CE2F-2AF0-4D32-BB0A-E15804B044DF}" type="pres">
      <dgm:prSet presAssocID="{38D82D32-0675-4848-9ADA-A1A8A0659AAF}" presName="sibTrans" presStyleCnt="0"/>
      <dgm:spPr/>
    </dgm:pt>
    <dgm:pt modelId="{DCD57E07-7DFE-46E8-A0F5-D0006F99E2C4}" type="pres">
      <dgm:prSet presAssocID="{C5E10D7F-8FA0-44E9-AF0B-9AF9FC300394}" presName="compNode" presStyleCnt="0"/>
      <dgm:spPr/>
    </dgm:pt>
    <dgm:pt modelId="{4E7E2BF9-352D-4B53-9B9E-32DE54C4D60B}" type="pres">
      <dgm:prSet presAssocID="{C5E10D7F-8FA0-44E9-AF0B-9AF9FC300394}" presName="iconBgRect" presStyleLbl="bgShp" presStyleIdx="2" presStyleCnt="3"/>
      <dgm:spPr/>
    </dgm:pt>
    <dgm:pt modelId="{9D5CC98C-0555-4B0C-92E7-3E5F92BBDD12}" type="pres">
      <dgm:prSet presAssocID="{C5E10D7F-8FA0-44E9-AF0B-9AF9FC3003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DBDAB34C-230C-41B8-8F29-57FB13B03243}" type="pres">
      <dgm:prSet presAssocID="{C5E10D7F-8FA0-44E9-AF0B-9AF9FC300394}" presName="spaceRect" presStyleCnt="0"/>
      <dgm:spPr/>
    </dgm:pt>
    <dgm:pt modelId="{A8301CB4-1B70-42B9-9BBD-4CEE622AB2CB}" type="pres">
      <dgm:prSet presAssocID="{C5E10D7F-8FA0-44E9-AF0B-9AF9FC300394}" presName="textRect" presStyleLbl="revTx" presStyleIdx="2" presStyleCnt="3">
        <dgm:presLayoutVars>
          <dgm:chMax val="1"/>
          <dgm:chPref val="1"/>
        </dgm:presLayoutVars>
      </dgm:prSet>
      <dgm:spPr/>
    </dgm:pt>
  </dgm:ptLst>
  <dgm:cxnLst>
    <dgm:cxn modelId="{893EC301-9A89-6445-A732-28CA5A6ED635}" type="presOf" srcId="{9AD1DD21-3894-4F86-8B83-380E4DA3E959}" destId="{EEE3972A-F2B4-4055-966F-B3DD80481125}" srcOrd="0" destOrd="0" presId="urn:microsoft.com/office/officeart/2018/5/layout/IconCircleLabelList"/>
    <dgm:cxn modelId="{F577511C-1552-4961-9E57-CBDF09DE8237}" srcId="{3F711CA4-2501-4886-A65E-F2DC19047882}" destId="{9AD1DD21-3894-4F86-8B83-380E4DA3E959}" srcOrd="1" destOrd="0" parTransId="{CBE9A4B3-3122-4C8F-88D7-EF29B47987A0}" sibTransId="{38D82D32-0675-4848-9ADA-A1A8A0659AAF}"/>
    <dgm:cxn modelId="{F7BFD952-23A4-F847-A43B-46E6072AA52E}" type="presOf" srcId="{C5E10D7F-8FA0-44E9-AF0B-9AF9FC300394}" destId="{A8301CB4-1B70-42B9-9BBD-4CEE622AB2CB}" srcOrd="0" destOrd="0" presId="urn:microsoft.com/office/officeart/2018/5/layout/IconCircleLabelList"/>
    <dgm:cxn modelId="{A3854F67-B144-4947-A895-B4FDB4D28324}" type="presOf" srcId="{D6619AA6-0721-43D9-A0CD-51D0466D5BF0}" destId="{49854118-4474-483A-9311-FC8C82CDD1BD}" srcOrd="0" destOrd="0" presId="urn:microsoft.com/office/officeart/2018/5/layout/IconCircleLabelList"/>
    <dgm:cxn modelId="{086399D2-9224-304B-87B3-4AAFC6FE8E8B}" type="presOf" srcId="{3F711CA4-2501-4886-A65E-F2DC19047882}" destId="{7FBB560E-CC0C-4C49-9BE3-37E38FB94619}" srcOrd="0" destOrd="0" presId="urn:microsoft.com/office/officeart/2018/5/layout/IconCircleLabelList"/>
    <dgm:cxn modelId="{C05248F4-BEA9-4A11-BB93-77A2A989D723}" srcId="{3F711CA4-2501-4886-A65E-F2DC19047882}" destId="{C5E10D7F-8FA0-44E9-AF0B-9AF9FC300394}" srcOrd="2" destOrd="0" parTransId="{6CF62C3A-B941-44A8-ABD3-F2CB94952EA5}" sibTransId="{E92647A4-C370-4778-84A2-3FBC24DB7A68}"/>
    <dgm:cxn modelId="{F7E606FE-8940-4F8F-8875-1B87FF530335}" srcId="{3F711CA4-2501-4886-A65E-F2DC19047882}" destId="{D6619AA6-0721-43D9-A0CD-51D0466D5BF0}" srcOrd="0" destOrd="0" parTransId="{C69ED8D6-0CBB-47B9-A7F5-8F617CC684CA}" sibTransId="{F44ED21F-BDC3-4AA5-B951-4BED1E0361EA}"/>
    <dgm:cxn modelId="{D05E168E-C862-E747-914D-8CB671FAF542}" type="presParOf" srcId="{7FBB560E-CC0C-4C49-9BE3-37E38FB94619}" destId="{009F63F7-EA33-44CE-84DB-779645013F4B}" srcOrd="0" destOrd="0" presId="urn:microsoft.com/office/officeart/2018/5/layout/IconCircleLabelList"/>
    <dgm:cxn modelId="{35C0AAE9-1E66-DD47-A894-14406C9EF45B}" type="presParOf" srcId="{009F63F7-EA33-44CE-84DB-779645013F4B}" destId="{6EE9A38A-16F8-4F01-A762-0A641D85B2FA}" srcOrd="0" destOrd="0" presId="urn:microsoft.com/office/officeart/2018/5/layout/IconCircleLabelList"/>
    <dgm:cxn modelId="{0A118D0A-1E30-3044-9E12-EFD2C00EEEA3}" type="presParOf" srcId="{009F63F7-EA33-44CE-84DB-779645013F4B}" destId="{F5C64B26-0475-4180-ADCB-733527913A12}" srcOrd="1" destOrd="0" presId="urn:microsoft.com/office/officeart/2018/5/layout/IconCircleLabelList"/>
    <dgm:cxn modelId="{63B92102-8885-5044-A9BB-088C22F42453}" type="presParOf" srcId="{009F63F7-EA33-44CE-84DB-779645013F4B}" destId="{ABD6DD03-E167-4A64-AAA3-86C0305DC6B9}" srcOrd="2" destOrd="0" presId="urn:microsoft.com/office/officeart/2018/5/layout/IconCircleLabelList"/>
    <dgm:cxn modelId="{DD1A6C39-64AE-DD4E-875D-E071CAF04557}" type="presParOf" srcId="{009F63F7-EA33-44CE-84DB-779645013F4B}" destId="{49854118-4474-483A-9311-FC8C82CDD1BD}" srcOrd="3" destOrd="0" presId="urn:microsoft.com/office/officeart/2018/5/layout/IconCircleLabelList"/>
    <dgm:cxn modelId="{032F16FE-483A-CC4E-B9D5-98698E1A6F43}" type="presParOf" srcId="{7FBB560E-CC0C-4C49-9BE3-37E38FB94619}" destId="{406B603A-2BE2-4CB8-B995-CF10DCB2F496}" srcOrd="1" destOrd="0" presId="urn:microsoft.com/office/officeart/2018/5/layout/IconCircleLabelList"/>
    <dgm:cxn modelId="{C888410B-0FE1-734E-82E3-8B605A763010}" type="presParOf" srcId="{7FBB560E-CC0C-4C49-9BE3-37E38FB94619}" destId="{9E8D5B0A-AC2D-467E-A11D-7104280D2895}" srcOrd="2" destOrd="0" presId="urn:microsoft.com/office/officeart/2018/5/layout/IconCircleLabelList"/>
    <dgm:cxn modelId="{D7DE2997-9AA4-4146-A911-0EF122AF37D3}" type="presParOf" srcId="{9E8D5B0A-AC2D-467E-A11D-7104280D2895}" destId="{75DE8263-7F6D-4B53-950B-AB153651CB30}" srcOrd="0" destOrd="0" presId="urn:microsoft.com/office/officeart/2018/5/layout/IconCircleLabelList"/>
    <dgm:cxn modelId="{E24E7823-81C2-B740-9304-ED0BBB21FAE2}" type="presParOf" srcId="{9E8D5B0A-AC2D-467E-A11D-7104280D2895}" destId="{A0E7F93D-E4FB-45E1-B477-860E3D2E3207}" srcOrd="1" destOrd="0" presId="urn:microsoft.com/office/officeart/2018/5/layout/IconCircleLabelList"/>
    <dgm:cxn modelId="{D4A66A94-C4A5-C741-A230-0B44B286B74F}" type="presParOf" srcId="{9E8D5B0A-AC2D-467E-A11D-7104280D2895}" destId="{1C997CF2-52E0-4000-9347-70522FEED7A6}" srcOrd="2" destOrd="0" presId="urn:microsoft.com/office/officeart/2018/5/layout/IconCircleLabelList"/>
    <dgm:cxn modelId="{0805E458-90A5-5744-B2CA-A056632EEB7C}" type="presParOf" srcId="{9E8D5B0A-AC2D-467E-A11D-7104280D2895}" destId="{EEE3972A-F2B4-4055-966F-B3DD80481125}" srcOrd="3" destOrd="0" presId="urn:microsoft.com/office/officeart/2018/5/layout/IconCircleLabelList"/>
    <dgm:cxn modelId="{ECDC8EDF-8C35-7940-BB91-63B261B676FD}" type="presParOf" srcId="{7FBB560E-CC0C-4C49-9BE3-37E38FB94619}" destId="{7E70CE2F-2AF0-4D32-BB0A-E15804B044DF}" srcOrd="3" destOrd="0" presId="urn:microsoft.com/office/officeart/2018/5/layout/IconCircleLabelList"/>
    <dgm:cxn modelId="{33C43174-9830-8543-8359-221009696D59}" type="presParOf" srcId="{7FBB560E-CC0C-4C49-9BE3-37E38FB94619}" destId="{DCD57E07-7DFE-46E8-A0F5-D0006F99E2C4}" srcOrd="4" destOrd="0" presId="urn:microsoft.com/office/officeart/2018/5/layout/IconCircleLabelList"/>
    <dgm:cxn modelId="{4610F59C-19FA-784F-B03D-20EB0EA880CB}" type="presParOf" srcId="{DCD57E07-7DFE-46E8-A0F5-D0006F99E2C4}" destId="{4E7E2BF9-352D-4B53-9B9E-32DE54C4D60B}" srcOrd="0" destOrd="0" presId="urn:microsoft.com/office/officeart/2018/5/layout/IconCircleLabelList"/>
    <dgm:cxn modelId="{5E632328-FF10-DC43-A269-87C76BA85805}" type="presParOf" srcId="{DCD57E07-7DFE-46E8-A0F5-D0006F99E2C4}" destId="{9D5CC98C-0555-4B0C-92E7-3E5F92BBDD12}" srcOrd="1" destOrd="0" presId="urn:microsoft.com/office/officeart/2018/5/layout/IconCircleLabelList"/>
    <dgm:cxn modelId="{B05D4D2C-9800-3144-88B5-F5591613286C}" type="presParOf" srcId="{DCD57E07-7DFE-46E8-A0F5-D0006F99E2C4}" destId="{DBDAB34C-230C-41B8-8F29-57FB13B03243}" srcOrd="2" destOrd="0" presId="urn:microsoft.com/office/officeart/2018/5/layout/IconCircleLabelList"/>
    <dgm:cxn modelId="{E3BC092F-CA43-4644-92E4-2AA21DEDF22E}" type="presParOf" srcId="{DCD57E07-7DFE-46E8-A0F5-D0006F99E2C4}" destId="{A8301CB4-1B70-42B9-9BBD-4CEE622AB2C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9A38A-16F8-4F01-A762-0A641D85B2FA}">
      <dsp:nvSpPr>
        <dsp:cNvPr id="0" name=""/>
        <dsp:cNvSpPr/>
      </dsp:nvSpPr>
      <dsp:spPr>
        <a:xfrm>
          <a:off x="626279" y="400233"/>
          <a:ext cx="1921500" cy="1921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5C64B26-0475-4180-ADCB-733527913A12}">
      <dsp:nvSpPr>
        <dsp:cNvPr id="0" name=""/>
        <dsp:cNvSpPr/>
      </dsp:nvSpPr>
      <dsp:spPr>
        <a:xfrm>
          <a:off x="1035779" y="809733"/>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9854118-4474-483A-9311-FC8C82CDD1BD}">
      <dsp:nvSpPr>
        <dsp:cNvPr id="0" name=""/>
        <dsp:cNvSpPr/>
      </dsp:nvSpPr>
      <dsp:spPr>
        <a:xfrm>
          <a:off x="12029" y="2920234"/>
          <a:ext cx="315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Python’s while statement is a general iteration construct( and by iterate we mean to perform repeatedly).  </a:t>
          </a:r>
        </a:p>
      </dsp:txBody>
      <dsp:txXfrm>
        <a:off x="12029" y="2920234"/>
        <a:ext cx="3150000" cy="855000"/>
      </dsp:txXfrm>
    </dsp:sp>
    <dsp:sp modelId="{75DE8263-7F6D-4B53-950B-AB153651CB30}">
      <dsp:nvSpPr>
        <dsp:cNvPr id="0" name=""/>
        <dsp:cNvSpPr/>
      </dsp:nvSpPr>
      <dsp:spPr>
        <a:xfrm>
          <a:off x="4327529" y="400233"/>
          <a:ext cx="1921500" cy="1921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0E7F93D-E4FB-45E1-B477-860E3D2E3207}">
      <dsp:nvSpPr>
        <dsp:cNvPr id="0" name=""/>
        <dsp:cNvSpPr/>
      </dsp:nvSpPr>
      <dsp:spPr>
        <a:xfrm>
          <a:off x="4737029" y="809733"/>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EE3972A-F2B4-4055-966F-B3DD80481125}">
      <dsp:nvSpPr>
        <dsp:cNvPr id="0" name=""/>
        <dsp:cNvSpPr/>
      </dsp:nvSpPr>
      <dsp:spPr>
        <a:xfrm>
          <a:off x="3713279" y="2920234"/>
          <a:ext cx="315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It repeatedly executes a block of code as long as the while loops header is True. </a:t>
          </a:r>
        </a:p>
      </dsp:txBody>
      <dsp:txXfrm>
        <a:off x="3713279" y="2920234"/>
        <a:ext cx="3150000" cy="855000"/>
      </dsp:txXfrm>
    </dsp:sp>
    <dsp:sp modelId="{4E7E2BF9-352D-4B53-9B9E-32DE54C4D60B}">
      <dsp:nvSpPr>
        <dsp:cNvPr id="0" name=""/>
        <dsp:cNvSpPr/>
      </dsp:nvSpPr>
      <dsp:spPr>
        <a:xfrm>
          <a:off x="8028779" y="400233"/>
          <a:ext cx="1921500" cy="19215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D5CC98C-0555-4B0C-92E7-3E5F92BBDD12}">
      <dsp:nvSpPr>
        <dsp:cNvPr id="0" name=""/>
        <dsp:cNvSpPr/>
      </dsp:nvSpPr>
      <dsp:spPr>
        <a:xfrm>
          <a:off x="8438279" y="809733"/>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8301CB4-1B70-42B9-9BBD-4CEE622AB2CB}">
      <dsp:nvSpPr>
        <dsp:cNvPr id="0" name=""/>
        <dsp:cNvSpPr/>
      </dsp:nvSpPr>
      <dsp:spPr>
        <a:xfrm>
          <a:off x="7414529" y="2920234"/>
          <a:ext cx="315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Control continues to loop back to the start until the while loop header is no longer true.</a:t>
          </a:r>
        </a:p>
      </dsp:txBody>
      <dsp:txXfrm>
        <a:off x="7414529" y="2920234"/>
        <a:ext cx="3150000" cy="85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12/27/18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12/27/18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12/27/18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12/27/18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12/27/18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12/27/18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12/27/18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12/27/18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tiff"/><Relationship Id="rId7" Type="http://schemas.openxmlformats.org/officeDocument/2006/relationships/image" Target="../media/image13.svg"/><Relationship Id="rId2" Type="http://schemas.openxmlformats.org/officeDocument/2006/relationships/image" Target="../media/image8.tiff"/><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5.sv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9.tiff"/><Relationship Id="rId7" Type="http://schemas.openxmlformats.org/officeDocument/2006/relationships/image" Target="../media/image13.svg"/><Relationship Id="rId2" Type="http://schemas.openxmlformats.org/officeDocument/2006/relationships/image" Target="../media/image18.tiff"/><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1683982" y="4293388"/>
            <a:ext cx="8833655" cy="727748"/>
          </a:xfrm>
        </p:spPr>
        <p:txBody>
          <a:bodyPr>
            <a:normAutofit/>
          </a:bodyPr>
          <a:lstStyle/>
          <a:p>
            <a:r>
              <a:rPr lang="en-US" sz="3700" dirty="0"/>
              <a:t>Python – </a:t>
            </a:r>
            <a:r>
              <a:rPr lang="en-US" sz="3700" b="1" i="1" dirty="0"/>
              <a:t> While  Loops</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322289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95093E0-9226-5142-8AE6-A6C624D1F743}"/>
              </a:ext>
            </a:extLst>
          </p:cNvPr>
          <p:cNvSpPr>
            <a:spLocks noGrp="1"/>
          </p:cNvSpPr>
          <p:nvPr>
            <p:ph type="title"/>
          </p:nvPr>
        </p:nvSpPr>
        <p:spPr>
          <a:xfrm>
            <a:off x="1759287" y="798881"/>
            <a:ext cx="8673427" cy="1048945"/>
          </a:xfrm>
        </p:spPr>
        <p:txBody>
          <a:bodyPr>
            <a:normAutofit/>
          </a:bodyPr>
          <a:lstStyle/>
          <a:p>
            <a:r>
              <a:rPr lang="en-US">
                <a:solidFill>
                  <a:schemeClr val="tx1"/>
                </a:solidFill>
              </a:rPr>
              <a:t>What are Python While Loops?</a:t>
            </a:r>
          </a:p>
        </p:txBody>
      </p:sp>
      <p:graphicFrame>
        <p:nvGraphicFramePr>
          <p:cNvPr id="5" name="Content Placeholder 2">
            <a:extLst>
              <a:ext uri="{FF2B5EF4-FFF2-40B4-BE49-F238E27FC236}">
                <a16:creationId xmlns:a16="http://schemas.microsoft.com/office/drawing/2014/main" id="{953C9985-8646-4251-B7EE-652BB399963B}"/>
              </a:ext>
            </a:extLst>
          </p:cNvPr>
          <p:cNvGraphicFramePr>
            <a:graphicFrameLocks noGrp="1"/>
          </p:cNvGraphicFramePr>
          <p:nvPr>
            <p:ph idx="1"/>
            <p:extLst>
              <p:ext uri="{D42A27DB-BD31-4B8C-83A1-F6EECF244321}">
                <p14:modId xmlns:p14="http://schemas.microsoft.com/office/powerpoint/2010/main" val="51476524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DD029C2-48C2-C849-A773-35B08A1B7D3C}"/>
              </a:ext>
            </a:extLst>
          </p:cNvPr>
          <p:cNvSpPr txBox="1"/>
          <p:nvPr/>
        </p:nvSpPr>
        <p:spPr>
          <a:xfrm>
            <a:off x="3316288" y="6049963"/>
            <a:ext cx="6235485" cy="523220"/>
          </a:xfrm>
          <a:prstGeom prst="rect">
            <a:avLst/>
          </a:prstGeom>
          <a:noFill/>
        </p:spPr>
        <p:txBody>
          <a:bodyPr wrap="square" rtlCol="0">
            <a:spAutoFit/>
          </a:bodyPr>
          <a:lstStyle/>
          <a:p>
            <a:pPr algn="ctr"/>
            <a:r>
              <a:rPr lang="en-US" sz="1400" dirty="0"/>
              <a:t>When the test in the header becomes false, control passes to the code that appears after the while loop</a:t>
            </a:r>
          </a:p>
        </p:txBody>
      </p:sp>
    </p:spTree>
    <p:extLst>
      <p:ext uri="{BB962C8B-B14F-4D97-AF65-F5344CB8AC3E}">
        <p14:creationId xmlns:p14="http://schemas.microsoft.com/office/powerpoint/2010/main" val="56023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8068-4633-DE4E-9C0E-B65A31E35D5B}"/>
              </a:ext>
            </a:extLst>
          </p:cNvPr>
          <p:cNvSpPr>
            <a:spLocks noGrp="1"/>
          </p:cNvSpPr>
          <p:nvPr>
            <p:ph type="title"/>
          </p:nvPr>
        </p:nvSpPr>
        <p:spPr/>
        <p:txBody>
          <a:bodyPr/>
          <a:lstStyle/>
          <a:p>
            <a:r>
              <a:rPr lang="en-US" dirty="0"/>
              <a:t>While Loop Format</a:t>
            </a:r>
          </a:p>
        </p:txBody>
      </p:sp>
      <p:sp>
        <p:nvSpPr>
          <p:cNvPr id="3" name="Content Placeholder 2">
            <a:extLst>
              <a:ext uri="{FF2B5EF4-FFF2-40B4-BE49-F238E27FC236}">
                <a16:creationId xmlns:a16="http://schemas.microsoft.com/office/drawing/2014/main" id="{DA19142E-E5FA-4A43-9639-9DFE3B12D82B}"/>
              </a:ext>
            </a:extLst>
          </p:cNvPr>
          <p:cNvSpPr>
            <a:spLocks noGrp="1"/>
          </p:cNvSpPr>
          <p:nvPr>
            <p:ph idx="1"/>
          </p:nvPr>
        </p:nvSpPr>
        <p:spPr>
          <a:xfrm>
            <a:off x="5300368" y="1892684"/>
            <a:ext cx="3860183" cy="1794099"/>
          </a:xfrm>
          <a:solidFill>
            <a:schemeClr val="bg1">
              <a:lumMod val="95000"/>
            </a:schemeClr>
          </a:solidFill>
          <a:ln>
            <a:solidFill>
              <a:schemeClr val="tx1"/>
            </a:solidFill>
          </a:ln>
        </p:spPr>
        <p:txBody>
          <a:bodyPr/>
          <a:lstStyle/>
          <a:p>
            <a:pPr marL="0" indent="0">
              <a:buNone/>
            </a:pPr>
            <a:r>
              <a:rPr lang="en-US" dirty="0">
                <a:solidFill>
                  <a:schemeClr val="accent2">
                    <a:lumMod val="75000"/>
                  </a:schemeClr>
                </a:solidFill>
              </a:rPr>
              <a:t>while</a:t>
            </a:r>
            <a:r>
              <a:rPr lang="en-US" dirty="0"/>
              <a:t> true:</a:t>
            </a:r>
          </a:p>
          <a:p>
            <a:pPr marL="457200" lvl="1" indent="0">
              <a:buNone/>
            </a:pPr>
            <a:r>
              <a:rPr lang="en-US" dirty="0"/>
              <a:t>Execute statements</a:t>
            </a:r>
          </a:p>
          <a:p>
            <a:pPr marL="0" indent="0">
              <a:buNone/>
            </a:pPr>
            <a:r>
              <a:rPr lang="en-US" dirty="0">
                <a:solidFill>
                  <a:schemeClr val="accent2">
                    <a:lumMod val="75000"/>
                  </a:schemeClr>
                </a:solidFill>
              </a:rPr>
              <a:t>else:</a:t>
            </a:r>
          </a:p>
          <a:p>
            <a:pPr marL="457200" lvl="1" indent="0">
              <a:buNone/>
            </a:pPr>
            <a:r>
              <a:rPr lang="en-US" dirty="0"/>
              <a:t>Execute other statements</a:t>
            </a:r>
          </a:p>
        </p:txBody>
      </p:sp>
      <p:sp>
        <p:nvSpPr>
          <p:cNvPr id="4" name="Oval 3">
            <a:extLst>
              <a:ext uri="{FF2B5EF4-FFF2-40B4-BE49-F238E27FC236}">
                <a16:creationId xmlns:a16="http://schemas.microsoft.com/office/drawing/2014/main" id="{75E31666-0ACB-084D-80FF-8CFA04B42F1A}"/>
              </a:ext>
            </a:extLst>
          </p:cNvPr>
          <p:cNvSpPr/>
          <p:nvPr/>
        </p:nvSpPr>
        <p:spPr>
          <a:xfrm>
            <a:off x="9503923" y="1585608"/>
            <a:ext cx="175098" cy="175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62D0DE8-6B25-4147-89E5-7685316558BE}"/>
              </a:ext>
            </a:extLst>
          </p:cNvPr>
          <p:cNvSpPr txBox="1"/>
          <p:nvPr/>
        </p:nvSpPr>
        <p:spPr>
          <a:xfrm>
            <a:off x="9795753" y="1507787"/>
            <a:ext cx="1702341" cy="307777"/>
          </a:xfrm>
          <a:prstGeom prst="rect">
            <a:avLst/>
          </a:prstGeom>
          <a:noFill/>
        </p:spPr>
        <p:txBody>
          <a:bodyPr wrap="square" rtlCol="0">
            <a:spAutoFit/>
          </a:bodyPr>
          <a:lstStyle/>
          <a:p>
            <a:r>
              <a:rPr lang="en-US" sz="1400" dirty="0"/>
              <a:t>While loop test</a:t>
            </a:r>
          </a:p>
        </p:txBody>
      </p:sp>
      <p:sp>
        <p:nvSpPr>
          <p:cNvPr id="6" name="Oval 5">
            <a:extLst>
              <a:ext uri="{FF2B5EF4-FFF2-40B4-BE49-F238E27FC236}">
                <a16:creationId xmlns:a16="http://schemas.microsoft.com/office/drawing/2014/main" id="{8FAB7F21-FB39-064F-A618-EDA2DC04EA85}"/>
              </a:ext>
            </a:extLst>
          </p:cNvPr>
          <p:cNvSpPr/>
          <p:nvPr/>
        </p:nvSpPr>
        <p:spPr>
          <a:xfrm>
            <a:off x="5125270" y="2142136"/>
            <a:ext cx="175098" cy="175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AE1C1AE-A80F-9041-9CDD-DD419F1D4333}"/>
              </a:ext>
            </a:extLst>
          </p:cNvPr>
          <p:cNvSpPr/>
          <p:nvPr/>
        </p:nvSpPr>
        <p:spPr>
          <a:xfrm>
            <a:off x="9503923" y="1927385"/>
            <a:ext cx="175098" cy="17509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965CC88-05D4-384F-8FAC-A826711415F9}"/>
              </a:ext>
            </a:extLst>
          </p:cNvPr>
          <p:cNvSpPr/>
          <p:nvPr/>
        </p:nvSpPr>
        <p:spPr>
          <a:xfrm>
            <a:off x="5590161" y="2478619"/>
            <a:ext cx="175098" cy="17509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D30067-05F1-4D49-967F-9B582CBB454F}"/>
              </a:ext>
            </a:extLst>
          </p:cNvPr>
          <p:cNvSpPr txBox="1"/>
          <p:nvPr/>
        </p:nvSpPr>
        <p:spPr>
          <a:xfrm>
            <a:off x="9795753" y="1910385"/>
            <a:ext cx="1702341" cy="307777"/>
          </a:xfrm>
          <a:prstGeom prst="rect">
            <a:avLst/>
          </a:prstGeom>
          <a:noFill/>
        </p:spPr>
        <p:txBody>
          <a:bodyPr wrap="square" rtlCol="0">
            <a:spAutoFit/>
          </a:bodyPr>
          <a:lstStyle/>
          <a:p>
            <a:r>
              <a:rPr lang="en-US" sz="1400" dirty="0"/>
              <a:t>While loop body</a:t>
            </a:r>
          </a:p>
        </p:txBody>
      </p:sp>
      <p:sp>
        <p:nvSpPr>
          <p:cNvPr id="10" name="Oval 9">
            <a:extLst>
              <a:ext uri="{FF2B5EF4-FFF2-40B4-BE49-F238E27FC236}">
                <a16:creationId xmlns:a16="http://schemas.microsoft.com/office/drawing/2014/main" id="{84F0B85E-86FE-F94D-9C1D-4B4A36C926E1}"/>
              </a:ext>
            </a:extLst>
          </p:cNvPr>
          <p:cNvSpPr/>
          <p:nvPr/>
        </p:nvSpPr>
        <p:spPr>
          <a:xfrm>
            <a:off x="9503923" y="2488602"/>
            <a:ext cx="175098" cy="1750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7AFE7E1-262C-E94B-A639-0299BAA990B9}"/>
              </a:ext>
            </a:extLst>
          </p:cNvPr>
          <p:cNvSpPr/>
          <p:nvPr/>
        </p:nvSpPr>
        <p:spPr>
          <a:xfrm>
            <a:off x="5125270" y="3000925"/>
            <a:ext cx="175098" cy="1750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84A6EA3-85E8-6442-89CB-9D72F53B5C9C}"/>
              </a:ext>
            </a:extLst>
          </p:cNvPr>
          <p:cNvSpPr txBox="1"/>
          <p:nvPr/>
        </p:nvSpPr>
        <p:spPr>
          <a:xfrm>
            <a:off x="9795753" y="2422262"/>
            <a:ext cx="1702341" cy="523220"/>
          </a:xfrm>
          <a:prstGeom prst="rect">
            <a:avLst/>
          </a:prstGeom>
          <a:noFill/>
        </p:spPr>
        <p:txBody>
          <a:bodyPr wrap="square" rtlCol="0">
            <a:spAutoFit/>
          </a:bodyPr>
          <a:lstStyle/>
          <a:p>
            <a:r>
              <a:rPr lang="en-US" sz="1400" dirty="0"/>
              <a:t>Optional else statement</a:t>
            </a:r>
          </a:p>
        </p:txBody>
      </p:sp>
      <p:sp>
        <p:nvSpPr>
          <p:cNvPr id="13" name="Oval 12">
            <a:extLst>
              <a:ext uri="{FF2B5EF4-FFF2-40B4-BE49-F238E27FC236}">
                <a16:creationId xmlns:a16="http://schemas.microsoft.com/office/drawing/2014/main" id="{A55B6625-B13D-B042-BC70-1A31D820999E}"/>
              </a:ext>
            </a:extLst>
          </p:cNvPr>
          <p:cNvSpPr/>
          <p:nvPr/>
        </p:nvSpPr>
        <p:spPr>
          <a:xfrm>
            <a:off x="9503923" y="3214029"/>
            <a:ext cx="175098" cy="1750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B93DBBD-1985-064E-8F2E-1EC9F1F01937}"/>
              </a:ext>
            </a:extLst>
          </p:cNvPr>
          <p:cNvSpPr txBox="1"/>
          <p:nvPr/>
        </p:nvSpPr>
        <p:spPr>
          <a:xfrm>
            <a:off x="9795753" y="3149582"/>
            <a:ext cx="1702341" cy="738664"/>
          </a:xfrm>
          <a:prstGeom prst="rect">
            <a:avLst/>
          </a:prstGeom>
          <a:noFill/>
        </p:spPr>
        <p:txBody>
          <a:bodyPr wrap="square" rtlCol="0">
            <a:spAutoFit/>
          </a:bodyPr>
          <a:lstStyle/>
          <a:p>
            <a:r>
              <a:rPr lang="en-US" sz="1400" dirty="0"/>
              <a:t>Run only if loop did not exit with a break statement</a:t>
            </a:r>
          </a:p>
        </p:txBody>
      </p:sp>
      <p:sp>
        <p:nvSpPr>
          <p:cNvPr id="15" name="Oval 14">
            <a:extLst>
              <a:ext uri="{FF2B5EF4-FFF2-40B4-BE49-F238E27FC236}">
                <a16:creationId xmlns:a16="http://schemas.microsoft.com/office/drawing/2014/main" id="{FB670FB4-2B54-0D42-8930-D1A774CD6795}"/>
              </a:ext>
            </a:extLst>
          </p:cNvPr>
          <p:cNvSpPr/>
          <p:nvPr/>
        </p:nvSpPr>
        <p:spPr>
          <a:xfrm>
            <a:off x="5599888" y="3339916"/>
            <a:ext cx="175098" cy="17509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B5D2F25-AA6E-784D-8F75-C147CF2A12F6}"/>
              </a:ext>
            </a:extLst>
          </p:cNvPr>
          <p:cNvSpPr txBox="1"/>
          <p:nvPr/>
        </p:nvSpPr>
        <p:spPr>
          <a:xfrm>
            <a:off x="4948720" y="4259324"/>
            <a:ext cx="5711343" cy="1384995"/>
          </a:xfrm>
          <a:prstGeom prst="rect">
            <a:avLst/>
          </a:prstGeom>
          <a:noFill/>
        </p:spPr>
        <p:txBody>
          <a:bodyPr wrap="square" rtlCol="0">
            <a:spAutoFit/>
          </a:bodyPr>
          <a:lstStyle/>
          <a:p>
            <a:r>
              <a:rPr lang="en-US" sz="1400" u="sng" dirty="0">
                <a:solidFill>
                  <a:srgbClr val="0432FF"/>
                </a:solidFill>
              </a:rPr>
              <a:t>TWO THINGS TO NOTE: </a:t>
            </a:r>
          </a:p>
          <a:p>
            <a:pPr marL="285750" indent="-285750">
              <a:buFont typeface=".Apple Color Emoji UI"/>
              <a:buChar char="🔓"/>
            </a:pPr>
            <a:r>
              <a:rPr lang="en-US" sz="1400" dirty="0"/>
              <a:t>If  the while loop test never evaluates to true, the body will never execute(will never be entered to begin with)</a:t>
            </a:r>
          </a:p>
          <a:p>
            <a:pPr marL="285750" indent="-285750">
              <a:buFont typeface=".Apple Color Emoji UI"/>
              <a:buChar char="🔒"/>
            </a:pPr>
            <a:r>
              <a:rPr lang="en-US" sz="1400" b="1" dirty="0">
                <a:solidFill>
                  <a:srgbClr val="C00000"/>
                </a:solidFill>
              </a:rPr>
              <a:t>Infinite Loop: </a:t>
            </a:r>
            <a:r>
              <a:rPr lang="en-US" sz="1400" dirty="0"/>
              <a:t>Once the while loop body is executing, if the while loop test never evaluates to false, the loop will run indefinitely until you stop it with a </a:t>
            </a:r>
            <a:r>
              <a:rPr lang="en-US" sz="1400" dirty="0">
                <a:solidFill>
                  <a:srgbClr val="0432FF"/>
                </a:solidFill>
              </a:rPr>
              <a:t>Ctrl-C</a:t>
            </a:r>
          </a:p>
        </p:txBody>
      </p:sp>
      <p:sp>
        <p:nvSpPr>
          <p:cNvPr id="17" name="TextBox 16">
            <a:extLst>
              <a:ext uri="{FF2B5EF4-FFF2-40B4-BE49-F238E27FC236}">
                <a16:creationId xmlns:a16="http://schemas.microsoft.com/office/drawing/2014/main" id="{0DC0B054-943F-8D42-96A1-4BE4B11F23B9}"/>
              </a:ext>
            </a:extLst>
          </p:cNvPr>
          <p:cNvSpPr txBox="1"/>
          <p:nvPr/>
        </p:nvSpPr>
        <p:spPr>
          <a:xfrm>
            <a:off x="5125270" y="571602"/>
            <a:ext cx="3570391" cy="738664"/>
          </a:xfrm>
          <a:prstGeom prst="rect">
            <a:avLst/>
          </a:prstGeom>
          <a:noFill/>
        </p:spPr>
        <p:txBody>
          <a:bodyPr wrap="square" rtlCol="0">
            <a:spAutoFit/>
          </a:bodyPr>
          <a:lstStyle/>
          <a:p>
            <a:r>
              <a:rPr lang="en-US" sz="1400" dirty="0"/>
              <a:t>Saying “</a:t>
            </a:r>
            <a:r>
              <a:rPr lang="en-US" sz="1400" dirty="0">
                <a:solidFill>
                  <a:srgbClr val="0432FF"/>
                </a:solidFill>
              </a:rPr>
              <a:t>while true</a:t>
            </a:r>
            <a:r>
              <a:rPr lang="en-US" sz="1400" dirty="0"/>
              <a:t>” is just like saying </a:t>
            </a:r>
            <a:r>
              <a:rPr lang="en-US" sz="1400" i="1" dirty="0">
                <a:solidFill>
                  <a:srgbClr val="0432FF"/>
                </a:solidFill>
              </a:rPr>
              <a:t>while 1 </a:t>
            </a:r>
            <a:r>
              <a:rPr lang="en-US" sz="1400" dirty="0"/>
              <a:t>and in Python 1 will always evaluate to “true”</a:t>
            </a:r>
          </a:p>
        </p:txBody>
      </p:sp>
      <p:cxnSp>
        <p:nvCxnSpPr>
          <p:cNvPr id="19" name="Straight Arrow Connector 18">
            <a:extLst>
              <a:ext uri="{FF2B5EF4-FFF2-40B4-BE49-F238E27FC236}">
                <a16:creationId xmlns:a16="http://schemas.microsoft.com/office/drawing/2014/main" id="{E55E4B73-721A-A943-ADCE-FC54C65BEB93}"/>
              </a:ext>
            </a:extLst>
          </p:cNvPr>
          <p:cNvCxnSpPr/>
          <p:nvPr/>
        </p:nvCxnSpPr>
        <p:spPr>
          <a:xfrm flipH="1">
            <a:off x="6313251" y="1381924"/>
            <a:ext cx="632298" cy="59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01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FC49641A-478E-BD4D-9312-36D4D82C5E1C}"/>
              </a:ext>
            </a:extLst>
          </p:cNvPr>
          <p:cNvPicPr>
            <a:picLocks noChangeAspect="1"/>
          </p:cNvPicPr>
          <p:nvPr/>
        </p:nvPicPr>
        <p:blipFill>
          <a:blip r:embed="rId2"/>
          <a:stretch>
            <a:fillRect/>
          </a:stretch>
        </p:blipFill>
        <p:spPr>
          <a:xfrm>
            <a:off x="184358" y="3947321"/>
            <a:ext cx="6068219" cy="2109429"/>
          </a:xfrm>
          <a:prstGeom prst="rect">
            <a:avLst/>
          </a:prstGeom>
          <a:ln>
            <a:solidFill>
              <a:schemeClr val="tx1"/>
            </a:solidFill>
          </a:ln>
        </p:spPr>
      </p:pic>
      <p:sp>
        <p:nvSpPr>
          <p:cNvPr id="2" name="Title 1">
            <a:extLst>
              <a:ext uri="{FF2B5EF4-FFF2-40B4-BE49-F238E27FC236}">
                <a16:creationId xmlns:a16="http://schemas.microsoft.com/office/drawing/2014/main" id="{4B288B9A-668F-7C46-8DB2-9AA4864E1D9A}"/>
              </a:ext>
            </a:extLst>
          </p:cNvPr>
          <p:cNvSpPr>
            <a:spLocks noGrp="1"/>
          </p:cNvSpPr>
          <p:nvPr>
            <p:ph type="title" idx="4294967295"/>
          </p:nvPr>
        </p:nvSpPr>
        <p:spPr>
          <a:xfrm>
            <a:off x="407772" y="5534"/>
            <a:ext cx="10354962" cy="641736"/>
          </a:xfrm>
        </p:spPr>
        <p:txBody>
          <a:bodyPr>
            <a:normAutofit fontScale="90000"/>
          </a:bodyPr>
          <a:lstStyle/>
          <a:p>
            <a:r>
              <a:rPr lang="en-US" dirty="0"/>
              <a:t>While loop example</a:t>
            </a:r>
          </a:p>
        </p:txBody>
      </p:sp>
      <p:pic>
        <p:nvPicPr>
          <p:cNvPr id="4" name="Content Placeholder 3">
            <a:extLst>
              <a:ext uri="{FF2B5EF4-FFF2-40B4-BE49-F238E27FC236}">
                <a16:creationId xmlns:a16="http://schemas.microsoft.com/office/drawing/2014/main" id="{87D3F8D3-4D2B-D542-86A7-946E5AFDC2DD}"/>
              </a:ext>
            </a:extLst>
          </p:cNvPr>
          <p:cNvPicPr>
            <a:picLocks noGrp="1" noChangeAspect="1"/>
          </p:cNvPicPr>
          <p:nvPr>
            <p:ph idx="4294967295"/>
          </p:nvPr>
        </p:nvPicPr>
        <p:blipFill>
          <a:blip r:embed="rId3"/>
          <a:stretch>
            <a:fillRect/>
          </a:stretch>
        </p:blipFill>
        <p:spPr>
          <a:xfrm>
            <a:off x="255716" y="1038783"/>
            <a:ext cx="5016500" cy="2108200"/>
          </a:xfrm>
          <a:prstGeom prst="rect">
            <a:avLst/>
          </a:prstGeom>
          <a:ln>
            <a:solidFill>
              <a:schemeClr val="tx1"/>
            </a:solidFill>
          </a:ln>
        </p:spPr>
      </p:pic>
      <p:sp>
        <p:nvSpPr>
          <p:cNvPr id="5" name="Rectangle 4">
            <a:extLst>
              <a:ext uri="{FF2B5EF4-FFF2-40B4-BE49-F238E27FC236}">
                <a16:creationId xmlns:a16="http://schemas.microsoft.com/office/drawing/2014/main" id="{9AB2E06D-CD13-A749-A8B2-E40798CAC1B5}"/>
              </a:ext>
            </a:extLst>
          </p:cNvPr>
          <p:cNvSpPr/>
          <p:nvPr/>
        </p:nvSpPr>
        <p:spPr>
          <a:xfrm>
            <a:off x="6344872" y="1163496"/>
            <a:ext cx="3975370" cy="1600438"/>
          </a:xfrm>
          <a:prstGeom prst="rect">
            <a:avLst/>
          </a:prstGeom>
          <a:ln>
            <a:solidFill>
              <a:schemeClr val="tx1"/>
            </a:solidFill>
          </a:ln>
        </p:spPr>
        <p:txBody>
          <a:bodyPr wrap="square">
            <a:spAutoFit/>
          </a:bodyPr>
          <a:lstStyle/>
          <a:p>
            <a:r>
              <a:rPr lang="en-US" sz="1400" dirty="0">
                <a:solidFill>
                  <a:srgbClr val="0432FF"/>
                </a:solidFill>
              </a:rPr>
              <a:t>1</a:t>
            </a:r>
          </a:p>
          <a:p>
            <a:r>
              <a:rPr lang="en-US" sz="1400" dirty="0">
                <a:solidFill>
                  <a:srgbClr val="0432FF"/>
                </a:solidFill>
              </a:rPr>
              <a:t>2</a:t>
            </a:r>
          </a:p>
          <a:p>
            <a:r>
              <a:rPr lang="en-US" sz="1400" dirty="0">
                <a:solidFill>
                  <a:srgbClr val="0432FF"/>
                </a:solidFill>
              </a:rPr>
              <a:t>3</a:t>
            </a:r>
          </a:p>
          <a:p>
            <a:r>
              <a:rPr lang="en-US" sz="1400" dirty="0">
                <a:solidFill>
                  <a:srgbClr val="0432FF"/>
                </a:solidFill>
              </a:rPr>
              <a:t>4</a:t>
            </a:r>
          </a:p>
          <a:p>
            <a:r>
              <a:rPr lang="en-US" sz="1400" dirty="0">
                <a:solidFill>
                  <a:srgbClr val="0432FF"/>
                </a:solidFill>
              </a:rPr>
              <a:t>5</a:t>
            </a:r>
          </a:p>
          <a:p>
            <a:r>
              <a:rPr lang="en-US" sz="1400" dirty="0">
                <a:solidFill>
                  <a:srgbClr val="0432FF"/>
                </a:solidFill>
              </a:rPr>
              <a:t>Does the else print?</a:t>
            </a:r>
          </a:p>
          <a:p>
            <a:r>
              <a:rPr lang="en-US" sz="1400" dirty="0">
                <a:solidFill>
                  <a:srgbClr val="0432FF"/>
                </a:solidFill>
              </a:rPr>
              <a:t>Yes. Yes it does, because it never hit a break</a:t>
            </a:r>
          </a:p>
        </p:txBody>
      </p:sp>
      <p:sp>
        <p:nvSpPr>
          <p:cNvPr id="6" name="TextBox 5">
            <a:extLst>
              <a:ext uri="{FF2B5EF4-FFF2-40B4-BE49-F238E27FC236}">
                <a16:creationId xmlns:a16="http://schemas.microsoft.com/office/drawing/2014/main" id="{C7227219-9AC7-4948-B2BF-63148FE845B1}"/>
              </a:ext>
            </a:extLst>
          </p:cNvPr>
          <p:cNvSpPr txBox="1"/>
          <p:nvPr/>
        </p:nvSpPr>
        <p:spPr>
          <a:xfrm>
            <a:off x="7189266" y="734836"/>
            <a:ext cx="1945532" cy="338554"/>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sz="1600" u="sng" dirty="0">
                <a:latin typeface="Bradley Hand" pitchFamily="2" charset="77"/>
              </a:rPr>
              <a:t>Code Output</a:t>
            </a:r>
          </a:p>
        </p:txBody>
      </p:sp>
      <p:pic>
        <p:nvPicPr>
          <p:cNvPr id="14" name="Graphic 13" descr="Send">
            <a:extLst>
              <a:ext uri="{FF2B5EF4-FFF2-40B4-BE49-F238E27FC236}">
                <a16:creationId xmlns:a16="http://schemas.microsoft.com/office/drawing/2014/main" id="{36539507-2C54-6E43-A36E-F37010C438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48557" y="785962"/>
            <a:ext cx="462237" cy="462237"/>
          </a:xfrm>
          <a:prstGeom prst="rect">
            <a:avLst/>
          </a:prstGeom>
        </p:spPr>
      </p:pic>
      <p:pic>
        <p:nvPicPr>
          <p:cNvPr id="16" name="Graphic 15" descr="Gears">
            <a:extLst>
              <a:ext uri="{FF2B5EF4-FFF2-40B4-BE49-F238E27FC236}">
                <a16:creationId xmlns:a16="http://schemas.microsoft.com/office/drawing/2014/main" id="{C5D09516-B5D9-8446-83EB-74FDA6510D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009" y="652485"/>
            <a:ext cx="473847" cy="473847"/>
          </a:xfrm>
          <a:prstGeom prst="rect">
            <a:avLst/>
          </a:prstGeom>
        </p:spPr>
      </p:pic>
      <p:pic>
        <p:nvPicPr>
          <p:cNvPr id="18" name="Graphic 17" descr="Line Arrow: Slight curve">
            <a:extLst>
              <a:ext uri="{FF2B5EF4-FFF2-40B4-BE49-F238E27FC236}">
                <a16:creationId xmlns:a16="http://schemas.microsoft.com/office/drawing/2014/main" id="{6DEECBA4-1CE9-3E4F-85F5-2AD395E2DD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57846" y="1419664"/>
            <a:ext cx="802911" cy="802911"/>
          </a:xfrm>
          <a:prstGeom prst="rect">
            <a:avLst/>
          </a:prstGeom>
        </p:spPr>
      </p:pic>
      <p:pic>
        <p:nvPicPr>
          <p:cNvPr id="20" name="Graphic 19" descr="Gears">
            <a:extLst>
              <a:ext uri="{FF2B5EF4-FFF2-40B4-BE49-F238E27FC236}">
                <a16:creationId xmlns:a16="http://schemas.microsoft.com/office/drawing/2014/main" id="{F196E97C-F68F-6043-8D90-F38C8CCD0E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008" y="3534096"/>
            <a:ext cx="473847" cy="473847"/>
          </a:xfrm>
          <a:prstGeom prst="rect">
            <a:avLst/>
          </a:prstGeom>
        </p:spPr>
      </p:pic>
      <p:sp>
        <p:nvSpPr>
          <p:cNvPr id="21" name="TextBox 20">
            <a:extLst>
              <a:ext uri="{FF2B5EF4-FFF2-40B4-BE49-F238E27FC236}">
                <a16:creationId xmlns:a16="http://schemas.microsoft.com/office/drawing/2014/main" id="{E2E1289A-7D28-934E-86E9-6FF6822C1E1F}"/>
              </a:ext>
            </a:extLst>
          </p:cNvPr>
          <p:cNvSpPr txBox="1"/>
          <p:nvPr/>
        </p:nvSpPr>
        <p:spPr>
          <a:xfrm>
            <a:off x="1241059" y="595220"/>
            <a:ext cx="2298357" cy="338554"/>
          </a:xfrm>
          <a:prstGeom prst="rect">
            <a:avLst/>
          </a:prstGeom>
          <a:noFill/>
        </p:spPr>
        <p:txBody>
          <a:bodyPr wrap="square" rtlCol="0">
            <a:spAutoFit/>
          </a:bodyPr>
          <a:lstStyle/>
          <a:p>
            <a:pPr algn="ctr"/>
            <a:r>
              <a:rPr lang="en-US" sz="1600" u="sng" dirty="0">
                <a:latin typeface="Bradley Hand" pitchFamily="2" charset="77"/>
              </a:rPr>
              <a:t>Code Example #1</a:t>
            </a:r>
          </a:p>
        </p:txBody>
      </p:sp>
      <p:sp>
        <p:nvSpPr>
          <p:cNvPr id="22" name="TextBox 21">
            <a:extLst>
              <a:ext uri="{FF2B5EF4-FFF2-40B4-BE49-F238E27FC236}">
                <a16:creationId xmlns:a16="http://schemas.microsoft.com/office/drawing/2014/main" id="{5CD804D7-B38C-A241-A563-9FEFD189BFE1}"/>
              </a:ext>
            </a:extLst>
          </p:cNvPr>
          <p:cNvSpPr txBox="1"/>
          <p:nvPr/>
        </p:nvSpPr>
        <p:spPr>
          <a:xfrm>
            <a:off x="1344032" y="3429000"/>
            <a:ext cx="2298357" cy="338554"/>
          </a:xfrm>
          <a:prstGeom prst="rect">
            <a:avLst/>
          </a:prstGeom>
          <a:noFill/>
        </p:spPr>
        <p:txBody>
          <a:bodyPr wrap="square" rtlCol="0">
            <a:spAutoFit/>
          </a:bodyPr>
          <a:lstStyle/>
          <a:p>
            <a:pPr algn="ctr"/>
            <a:r>
              <a:rPr lang="en-US" sz="1600" u="sng" dirty="0">
                <a:latin typeface="Bradley Hand" pitchFamily="2" charset="77"/>
              </a:rPr>
              <a:t>Code Example #2</a:t>
            </a:r>
          </a:p>
        </p:txBody>
      </p:sp>
      <p:sp>
        <p:nvSpPr>
          <p:cNvPr id="23" name="TextBox 22">
            <a:extLst>
              <a:ext uri="{FF2B5EF4-FFF2-40B4-BE49-F238E27FC236}">
                <a16:creationId xmlns:a16="http://schemas.microsoft.com/office/drawing/2014/main" id="{A8A78068-429F-0845-8540-1CD8220B419F}"/>
              </a:ext>
            </a:extLst>
          </p:cNvPr>
          <p:cNvSpPr txBox="1"/>
          <p:nvPr/>
        </p:nvSpPr>
        <p:spPr>
          <a:xfrm>
            <a:off x="7081728" y="3195542"/>
            <a:ext cx="1945532" cy="338554"/>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sz="1600" u="sng" dirty="0">
                <a:latin typeface="Bradley Hand" pitchFamily="2" charset="77"/>
              </a:rPr>
              <a:t>Code Output</a:t>
            </a:r>
          </a:p>
        </p:txBody>
      </p:sp>
      <p:pic>
        <p:nvPicPr>
          <p:cNvPr id="25" name="Graphic 24" descr="Send">
            <a:extLst>
              <a:ext uri="{FF2B5EF4-FFF2-40B4-BE49-F238E27FC236}">
                <a16:creationId xmlns:a16="http://schemas.microsoft.com/office/drawing/2014/main" id="{5A127FB9-31F5-E04A-BE58-2B906D748B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5321" y="3584372"/>
            <a:ext cx="462237" cy="462237"/>
          </a:xfrm>
          <a:prstGeom prst="rect">
            <a:avLst/>
          </a:prstGeom>
        </p:spPr>
      </p:pic>
      <p:pic>
        <p:nvPicPr>
          <p:cNvPr id="26" name="Graphic 25" descr="Line Arrow: Slight curve">
            <a:extLst>
              <a:ext uri="{FF2B5EF4-FFF2-40B4-BE49-F238E27FC236}">
                <a16:creationId xmlns:a16="http://schemas.microsoft.com/office/drawing/2014/main" id="{BD449397-3EF8-A04B-B819-DF730695E24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8886" y="3764139"/>
            <a:ext cx="802911" cy="802911"/>
          </a:xfrm>
          <a:prstGeom prst="rect">
            <a:avLst/>
          </a:prstGeom>
        </p:spPr>
      </p:pic>
      <p:sp>
        <p:nvSpPr>
          <p:cNvPr id="31" name="TextBox 30">
            <a:extLst>
              <a:ext uri="{FF2B5EF4-FFF2-40B4-BE49-F238E27FC236}">
                <a16:creationId xmlns:a16="http://schemas.microsoft.com/office/drawing/2014/main" id="{CE018C49-096A-A647-913B-CFC7AA39EB9F}"/>
              </a:ext>
            </a:extLst>
          </p:cNvPr>
          <p:cNvSpPr txBox="1"/>
          <p:nvPr/>
        </p:nvSpPr>
        <p:spPr>
          <a:xfrm>
            <a:off x="6575989" y="4567050"/>
            <a:ext cx="4902543" cy="1815882"/>
          </a:xfrm>
          <a:prstGeom prst="rect">
            <a:avLst/>
          </a:prstGeom>
          <a:noFill/>
        </p:spPr>
        <p:txBody>
          <a:bodyPr wrap="square" rtlCol="0">
            <a:spAutoFit/>
          </a:bodyPr>
          <a:lstStyle/>
          <a:p>
            <a:r>
              <a:rPr lang="en-US" sz="1600" dirty="0">
                <a:solidFill>
                  <a:srgbClr val="0432FF"/>
                </a:solidFill>
              </a:rPr>
              <a:t>What is the difference here?</a:t>
            </a:r>
          </a:p>
          <a:p>
            <a:pPr marL="285750" indent="-285750">
              <a:buFont typeface=".Hiragino Kaku Gothic Interface W3"/>
              <a:buChar char="☞"/>
            </a:pPr>
            <a:r>
              <a:rPr lang="en-US" sz="1600" dirty="0"/>
              <a:t>Notice we introduce a “break” statement.</a:t>
            </a:r>
          </a:p>
          <a:p>
            <a:pPr marL="285750" indent="-285750">
              <a:buFont typeface=".Hiragino Kaku Gothic Interface W3"/>
              <a:buChar char="☞"/>
            </a:pPr>
            <a:r>
              <a:rPr lang="en-US" sz="1600" dirty="0"/>
              <a:t>The break instructs to jump out of the closest enclosing loop and exit the entire loop</a:t>
            </a:r>
          </a:p>
          <a:p>
            <a:pPr marL="285750" indent="-285750">
              <a:buFont typeface=".Hiragino Kaku Gothic Interface W3"/>
              <a:buChar char="☞"/>
            </a:pPr>
            <a:r>
              <a:rPr lang="en-US" sz="1600" dirty="0"/>
              <a:t>So it prints the first value for a and breaks out</a:t>
            </a:r>
          </a:p>
          <a:p>
            <a:pPr marL="285750" indent="-285750">
              <a:buFont typeface=".Hiragino Kaku Gothic Interface W3"/>
              <a:buChar char="☞"/>
            </a:pPr>
            <a:r>
              <a:rPr lang="en-US" sz="1600" dirty="0"/>
              <a:t>This print statement is outside the loop, so it gets executed next.</a:t>
            </a:r>
          </a:p>
        </p:txBody>
      </p:sp>
      <p:cxnSp>
        <p:nvCxnSpPr>
          <p:cNvPr id="33" name="Straight Arrow Connector 32">
            <a:extLst>
              <a:ext uri="{FF2B5EF4-FFF2-40B4-BE49-F238E27FC236}">
                <a16:creationId xmlns:a16="http://schemas.microsoft.com/office/drawing/2014/main" id="{E519F1C2-B696-0640-BABC-EDE851EB2E43}"/>
              </a:ext>
            </a:extLst>
          </p:cNvPr>
          <p:cNvCxnSpPr>
            <a:cxnSpLocks/>
          </p:cNvCxnSpPr>
          <p:nvPr/>
        </p:nvCxnSpPr>
        <p:spPr>
          <a:xfrm flipH="1">
            <a:off x="840260" y="4979773"/>
            <a:ext cx="5690242" cy="22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F4C3D30-B351-764E-83BE-E0BA5F8AD689}"/>
              </a:ext>
            </a:extLst>
          </p:cNvPr>
          <p:cNvCxnSpPr>
            <a:cxnSpLocks/>
          </p:cNvCxnSpPr>
          <p:nvPr/>
        </p:nvCxnSpPr>
        <p:spPr>
          <a:xfrm flipH="1" flipV="1">
            <a:off x="540855" y="6006826"/>
            <a:ext cx="6196703" cy="229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0F65922-C8F9-2147-A7AC-6DAC584B72C1}"/>
              </a:ext>
            </a:extLst>
          </p:cNvPr>
          <p:cNvSpPr/>
          <p:nvPr/>
        </p:nvSpPr>
        <p:spPr>
          <a:xfrm>
            <a:off x="6596405" y="3640874"/>
            <a:ext cx="4771465" cy="738664"/>
          </a:xfrm>
          <a:prstGeom prst="rect">
            <a:avLst/>
          </a:prstGeom>
          <a:ln>
            <a:solidFill>
              <a:schemeClr val="tx1"/>
            </a:solidFill>
          </a:ln>
        </p:spPr>
        <p:txBody>
          <a:bodyPr wrap="square">
            <a:spAutoFit/>
          </a:bodyPr>
          <a:lstStyle/>
          <a:p>
            <a:r>
              <a:rPr lang="en-US" sz="1400" dirty="0">
                <a:solidFill>
                  <a:srgbClr val="0432FF"/>
                </a:solidFill>
              </a:rPr>
              <a:t>1</a:t>
            </a:r>
          </a:p>
          <a:p>
            <a:r>
              <a:rPr lang="en-US" sz="1400" dirty="0">
                <a:solidFill>
                  <a:srgbClr val="0432FF"/>
                </a:solidFill>
              </a:rPr>
              <a:t>I am  the first piece of code outside the while loop. I thought you'd never get to me</a:t>
            </a:r>
          </a:p>
        </p:txBody>
      </p:sp>
      <p:sp>
        <p:nvSpPr>
          <p:cNvPr id="41" name="TextBox 40">
            <a:extLst>
              <a:ext uri="{FF2B5EF4-FFF2-40B4-BE49-F238E27FC236}">
                <a16:creationId xmlns:a16="http://schemas.microsoft.com/office/drawing/2014/main" id="{6317456A-0595-6548-AB80-F452ECED62A9}"/>
              </a:ext>
            </a:extLst>
          </p:cNvPr>
          <p:cNvSpPr txBox="1"/>
          <p:nvPr/>
        </p:nvSpPr>
        <p:spPr>
          <a:xfrm>
            <a:off x="10404357" y="290346"/>
            <a:ext cx="1851333" cy="2893100"/>
          </a:xfrm>
          <a:prstGeom prst="rect">
            <a:avLst/>
          </a:prstGeom>
          <a:noFill/>
        </p:spPr>
        <p:txBody>
          <a:bodyPr wrap="square" rtlCol="0">
            <a:spAutoFit/>
          </a:bodyPr>
          <a:lstStyle/>
          <a:p>
            <a:r>
              <a:rPr lang="en-US" sz="1400" b="1" dirty="0">
                <a:solidFill>
                  <a:srgbClr val="0432FF"/>
                </a:solidFill>
              </a:rPr>
              <a:t>How is it that the loop ends?</a:t>
            </a:r>
          </a:p>
          <a:p>
            <a:r>
              <a:rPr lang="en-US" sz="1400" dirty="0"/>
              <a:t>The last time the loop runs through its body, </a:t>
            </a:r>
            <a:r>
              <a:rPr lang="en-US" sz="1400" dirty="0">
                <a:solidFill>
                  <a:srgbClr val="C00000"/>
                </a:solidFill>
              </a:rPr>
              <a:t>“a” </a:t>
            </a:r>
            <a:r>
              <a:rPr lang="en-US" sz="1400" dirty="0"/>
              <a:t>is 4 and 4 + 1 = 5.</a:t>
            </a:r>
          </a:p>
          <a:p>
            <a:r>
              <a:rPr lang="en-US" sz="1400" dirty="0"/>
              <a:t>So the leader evaluates for truth</a:t>
            </a:r>
          </a:p>
          <a:p>
            <a:r>
              <a:rPr lang="en-US" sz="1400" dirty="0"/>
              <a:t>With </a:t>
            </a:r>
            <a:r>
              <a:rPr lang="en-US" sz="1400" b="1" i="1" dirty="0">
                <a:solidFill>
                  <a:srgbClr val="C00000"/>
                </a:solidFill>
              </a:rPr>
              <a:t>is 5 &lt; 5?</a:t>
            </a:r>
          </a:p>
          <a:p>
            <a:r>
              <a:rPr lang="en-US" sz="1400" dirty="0"/>
              <a:t>The answer is no.</a:t>
            </a:r>
          </a:p>
          <a:p>
            <a:r>
              <a:rPr lang="en-US" sz="1400" dirty="0"/>
              <a:t>So the interpreter jumps to the else clause.</a:t>
            </a:r>
          </a:p>
        </p:txBody>
      </p:sp>
    </p:spTree>
    <p:extLst>
      <p:ext uri="{BB962C8B-B14F-4D97-AF65-F5344CB8AC3E}">
        <p14:creationId xmlns:p14="http://schemas.microsoft.com/office/powerpoint/2010/main" val="169032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CDD9447-E302-484E-B07D-6983EDFE73F4}"/>
              </a:ext>
            </a:extLst>
          </p:cNvPr>
          <p:cNvPicPr>
            <a:picLocks noChangeAspect="1"/>
          </p:cNvPicPr>
          <p:nvPr/>
        </p:nvPicPr>
        <p:blipFill>
          <a:blip r:embed="rId2"/>
          <a:stretch>
            <a:fillRect/>
          </a:stretch>
        </p:blipFill>
        <p:spPr>
          <a:xfrm>
            <a:off x="332795" y="2775538"/>
            <a:ext cx="4779410" cy="3489338"/>
          </a:xfrm>
          <a:prstGeom prst="rect">
            <a:avLst/>
          </a:prstGeom>
          <a:ln>
            <a:solidFill>
              <a:schemeClr val="tx1"/>
            </a:solidFill>
          </a:ln>
        </p:spPr>
      </p:pic>
      <p:sp>
        <p:nvSpPr>
          <p:cNvPr id="2" name="Title 1">
            <a:extLst>
              <a:ext uri="{FF2B5EF4-FFF2-40B4-BE49-F238E27FC236}">
                <a16:creationId xmlns:a16="http://schemas.microsoft.com/office/drawing/2014/main" id="{4B288B9A-668F-7C46-8DB2-9AA4864E1D9A}"/>
              </a:ext>
            </a:extLst>
          </p:cNvPr>
          <p:cNvSpPr>
            <a:spLocks noGrp="1"/>
          </p:cNvSpPr>
          <p:nvPr>
            <p:ph type="title" idx="4294967295"/>
          </p:nvPr>
        </p:nvSpPr>
        <p:spPr>
          <a:xfrm>
            <a:off x="407772" y="5534"/>
            <a:ext cx="10354962" cy="641736"/>
          </a:xfrm>
        </p:spPr>
        <p:txBody>
          <a:bodyPr>
            <a:normAutofit fontScale="90000"/>
          </a:bodyPr>
          <a:lstStyle/>
          <a:p>
            <a:r>
              <a:rPr lang="en-US" dirty="0"/>
              <a:t>Other </a:t>
            </a:r>
            <a:r>
              <a:rPr lang="en-US" b="1" i="1" dirty="0">
                <a:solidFill>
                  <a:srgbClr val="0432FF"/>
                </a:solidFill>
              </a:rPr>
              <a:t>While</a:t>
            </a:r>
            <a:r>
              <a:rPr lang="en-US" dirty="0"/>
              <a:t> loop statements</a:t>
            </a:r>
          </a:p>
        </p:txBody>
      </p:sp>
      <p:sp>
        <p:nvSpPr>
          <p:cNvPr id="3" name="TextBox 2">
            <a:extLst>
              <a:ext uri="{FF2B5EF4-FFF2-40B4-BE49-F238E27FC236}">
                <a16:creationId xmlns:a16="http://schemas.microsoft.com/office/drawing/2014/main" id="{9FA28B54-6D7E-5048-B8C7-D15EE7D217A1}"/>
              </a:ext>
            </a:extLst>
          </p:cNvPr>
          <p:cNvSpPr txBox="1"/>
          <p:nvPr/>
        </p:nvSpPr>
        <p:spPr>
          <a:xfrm>
            <a:off x="516924" y="758528"/>
            <a:ext cx="11158152" cy="923330"/>
          </a:xfrm>
          <a:prstGeom prst="rect">
            <a:avLst/>
          </a:prstGeom>
          <a:noFill/>
        </p:spPr>
        <p:txBody>
          <a:bodyPr wrap="square" rtlCol="0">
            <a:spAutoFit/>
          </a:bodyPr>
          <a:lstStyle/>
          <a:p>
            <a:pPr marL="285750" indent="-285750">
              <a:buFont typeface="Zapf Dingbats"/>
              <a:buChar char="✔"/>
            </a:pPr>
            <a:r>
              <a:rPr lang="en-US" dirty="0">
                <a:solidFill>
                  <a:srgbClr val="0432FF"/>
                </a:solidFill>
              </a:rPr>
              <a:t>Break</a:t>
            </a:r>
            <a:r>
              <a:rPr lang="en-US" dirty="0"/>
              <a:t> = causes an immediate exit of the loop and moves on to code outside of the loop (if applicable)</a:t>
            </a:r>
          </a:p>
          <a:p>
            <a:pPr marL="285750" indent="-285750">
              <a:buFont typeface="Zapf Dingbats"/>
              <a:buChar char="✔"/>
            </a:pPr>
            <a:r>
              <a:rPr lang="en-US" dirty="0">
                <a:solidFill>
                  <a:srgbClr val="0432FF"/>
                </a:solidFill>
              </a:rPr>
              <a:t>Continue</a:t>
            </a:r>
            <a:r>
              <a:rPr lang="en-US" dirty="0"/>
              <a:t> = leaves the loop and proceeds to its header statement(top of the loop)</a:t>
            </a:r>
          </a:p>
          <a:p>
            <a:pPr marL="285750" indent="-285750">
              <a:buFont typeface="Zapf Dingbats"/>
              <a:buChar char="✔"/>
            </a:pPr>
            <a:r>
              <a:rPr lang="en-US" dirty="0">
                <a:solidFill>
                  <a:srgbClr val="0432FF"/>
                </a:solidFill>
              </a:rPr>
              <a:t>Pass</a:t>
            </a:r>
            <a:r>
              <a:rPr lang="en-US" dirty="0"/>
              <a:t> = Its just an empty placeholder</a:t>
            </a:r>
          </a:p>
        </p:txBody>
      </p:sp>
      <p:sp>
        <p:nvSpPr>
          <p:cNvPr id="24" name="TextBox 23">
            <a:extLst>
              <a:ext uri="{FF2B5EF4-FFF2-40B4-BE49-F238E27FC236}">
                <a16:creationId xmlns:a16="http://schemas.microsoft.com/office/drawing/2014/main" id="{91BB5B44-C87B-4942-98B1-EDDA692BF67E}"/>
              </a:ext>
            </a:extLst>
          </p:cNvPr>
          <p:cNvSpPr txBox="1"/>
          <p:nvPr/>
        </p:nvSpPr>
        <p:spPr>
          <a:xfrm>
            <a:off x="6553390" y="2067432"/>
            <a:ext cx="1945532" cy="338554"/>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sz="1600" u="sng" dirty="0">
                <a:latin typeface="Bradley Hand" pitchFamily="2" charset="77"/>
              </a:rPr>
              <a:t>Code Output</a:t>
            </a:r>
          </a:p>
        </p:txBody>
      </p:sp>
      <p:sp>
        <p:nvSpPr>
          <p:cNvPr id="27" name="TextBox 26">
            <a:extLst>
              <a:ext uri="{FF2B5EF4-FFF2-40B4-BE49-F238E27FC236}">
                <a16:creationId xmlns:a16="http://schemas.microsoft.com/office/drawing/2014/main" id="{6B9C97B1-3C55-3649-A164-4720C9DBC0B0}"/>
              </a:ext>
            </a:extLst>
          </p:cNvPr>
          <p:cNvSpPr txBox="1"/>
          <p:nvPr/>
        </p:nvSpPr>
        <p:spPr>
          <a:xfrm>
            <a:off x="616272" y="2183308"/>
            <a:ext cx="3400274" cy="338554"/>
          </a:xfrm>
          <a:prstGeom prst="rect">
            <a:avLst/>
          </a:prstGeom>
          <a:noFill/>
        </p:spPr>
        <p:txBody>
          <a:bodyPr wrap="square" rtlCol="0">
            <a:spAutoFit/>
          </a:bodyPr>
          <a:lstStyle/>
          <a:p>
            <a:pPr algn="ctr"/>
            <a:r>
              <a:rPr lang="en-US" sz="1600" u="sng" dirty="0">
                <a:latin typeface="Bradley Hand" pitchFamily="2" charset="77"/>
              </a:rPr>
              <a:t>Code Example-  </a:t>
            </a:r>
            <a:r>
              <a:rPr lang="en-US" sz="1600" b="1" u="sng" dirty="0">
                <a:solidFill>
                  <a:srgbClr val="0432FF"/>
                </a:solidFill>
                <a:latin typeface="Bradley Hand" pitchFamily="2" charset="77"/>
              </a:rPr>
              <a:t>Continue</a:t>
            </a:r>
          </a:p>
        </p:txBody>
      </p:sp>
      <p:pic>
        <p:nvPicPr>
          <p:cNvPr id="28" name="Graphic 27" descr="Line Arrow: Slight curve">
            <a:extLst>
              <a:ext uri="{FF2B5EF4-FFF2-40B4-BE49-F238E27FC236}">
                <a16:creationId xmlns:a16="http://schemas.microsoft.com/office/drawing/2014/main" id="{B4B48D8F-940F-EE41-9772-01BA5EC8C5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0749" y="3429000"/>
            <a:ext cx="802911" cy="802911"/>
          </a:xfrm>
          <a:prstGeom prst="rect">
            <a:avLst/>
          </a:prstGeom>
        </p:spPr>
      </p:pic>
      <p:pic>
        <p:nvPicPr>
          <p:cNvPr id="29" name="Graphic 28" descr="Gears">
            <a:extLst>
              <a:ext uri="{FF2B5EF4-FFF2-40B4-BE49-F238E27FC236}">
                <a16:creationId xmlns:a16="http://schemas.microsoft.com/office/drawing/2014/main" id="{E1292D3C-6CDC-C842-B3EC-7FCEFCECF1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872" y="2383982"/>
            <a:ext cx="473847" cy="473847"/>
          </a:xfrm>
          <a:prstGeom prst="rect">
            <a:avLst/>
          </a:prstGeom>
        </p:spPr>
      </p:pic>
      <p:sp>
        <p:nvSpPr>
          <p:cNvPr id="11" name="TextBox 10">
            <a:extLst>
              <a:ext uri="{FF2B5EF4-FFF2-40B4-BE49-F238E27FC236}">
                <a16:creationId xmlns:a16="http://schemas.microsoft.com/office/drawing/2014/main" id="{71E91E2C-DF33-CE4A-8D53-4A3252304D77}"/>
              </a:ext>
            </a:extLst>
          </p:cNvPr>
          <p:cNvSpPr txBox="1"/>
          <p:nvPr/>
        </p:nvSpPr>
        <p:spPr>
          <a:xfrm>
            <a:off x="5279969" y="4766178"/>
            <a:ext cx="5977037" cy="2031325"/>
          </a:xfrm>
          <a:prstGeom prst="rect">
            <a:avLst/>
          </a:prstGeom>
          <a:noFill/>
        </p:spPr>
        <p:txBody>
          <a:bodyPr wrap="square" rtlCol="0">
            <a:spAutoFit/>
          </a:bodyPr>
          <a:lstStyle/>
          <a:p>
            <a:r>
              <a:rPr lang="en-US" sz="1400" u="sng" dirty="0"/>
              <a:t>Notice the continue statement</a:t>
            </a:r>
          </a:p>
          <a:p>
            <a:endParaRPr lang="en-US" sz="1400" u="sng" dirty="0"/>
          </a:p>
          <a:p>
            <a:r>
              <a:rPr lang="en-US" sz="1400" dirty="0"/>
              <a:t>This acts like a gatekeeper… if the number is divisible by 2 ( </a:t>
            </a:r>
            <a:r>
              <a:rPr lang="en-US" sz="1400" i="1" dirty="0"/>
              <a:t>x % 2</a:t>
            </a:r>
            <a:r>
              <a:rPr lang="en-US" sz="1400" dirty="0"/>
              <a:t>)… it would be even and continue, says ... “get out of here, we don’t want you… we only want odd numbers.”… so it sends it back to the top… where it gets one more number removed ( </a:t>
            </a:r>
            <a:r>
              <a:rPr lang="en-US" sz="1400" i="1" dirty="0"/>
              <a:t>x = x- 1</a:t>
            </a:r>
            <a:r>
              <a:rPr lang="en-US" sz="1400" dirty="0"/>
              <a:t>).</a:t>
            </a:r>
          </a:p>
          <a:p>
            <a:r>
              <a:rPr lang="en-US" sz="1400" dirty="0"/>
              <a:t>Then the if statement evaluates it again and if it is not divisible by 2 (</a:t>
            </a:r>
            <a:r>
              <a:rPr lang="en-US" sz="1400" i="1" dirty="0"/>
              <a:t>so it is odd in other words</a:t>
            </a:r>
            <a:r>
              <a:rPr lang="en-US" sz="1400" dirty="0"/>
              <a:t>)… then it lets it go to be printed and appended to the ”odds” list</a:t>
            </a:r>
          </a:p>
        </p:txBody>
      </p:sp>
      <p:cxnSp>
        <p:nvCxnSpPr>
          <p:cNvPr id="13" name="Straight Arrow Connector 12">
            <a:extLst>
              <a:ext uri="{FF2B5EF4-FFF2-40B4-BE49-F238E27FC236}">
                <a16:creationId xmlns:a16="http://schemas.microsoft.com/office/drawing/2014/main" id="{E87F4EC1-231E-EF4B-B814-6070638A56B6}"/>
              </a:ext>
            </a:extLst>
          </p:cNvPr>
          <p:cNvCxnSpPr>
            <a:cxnSpLocks/>
          </p:cNvCxnSpPr>
          <p:nvPr/>
        </p:nvCxnSpPr>
        <p:spPr>
          <a:xfrm flipH="1">
            <a:off x="1754659" y="4927417"/>
            <a:ext cx="3525310" cy="185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EEA414B3-6F2E-174F-88AB-F2F52EAD9EE6}"/>
              </a:ext>
            </a:extLst>
          </p:cNvPr>
          <p:cNvPicPr>
            <a:picLocks noChangeAspect="1"/>
          </p:cNvPicPr>
          <p:nvPr/>
        </p:nvPicPr>
        <p:blipFill>
          <a:blip r:embed="rId7"/>
          <a:stretch>
            <a:fillRect/>
          </a:stretch>
        </p:blipFill>
        <p:spPr>
          <a:xfrm>
            <a:off x="5585253" y="2810840"/>
            <a:ext cx="4089400" cy="1841500"/>
          </a:xfrm>
          <a:prstGeom prst="rect">
            <a:avLst/>
          </a:prstGeom>
          <a:ln>
            <a:solidFill>
              <a:schemeClr val="tx1"/>
            </a:solidFill>
          </a:ln>
        </p:spPr>
      </p:pic>
      <p:pic>
        <p:nvPicPr>
          <p:cNvPr id="30" name="Graphic 29" descr="Send">
            <a:extLst>
              <a:ext uri="{FF2B5EF4-FFF2-40B4-BE49-F238E27FC236}">
                <a16:creationId xmlns:a16="http://schemas.microsoft.com/office/drawing/2014/main" id="{AC740AB2-A560-224E-A94E-810BC82E0F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44682" y="2502375"/>
            <a:ext cx="462237" cy="462237"/>
          </a:xfrm>
          <a:prstGeom prst="rect">
            <a:avLst/>
          </a:prstGeom>
        </p:spPr>
      </p:pic>
    </p:spTree>
    <p:extLst>
      <p:ext uri="{BB962C8B-B14F-4D97-AF65-F5344CB8AC3E}">
        <p14:creationId xmlns:p14="http://schemas.microsoft.com/office/powerpoint/2010/main" val="157845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DC496A-2EDC-4C47-B09E-375721637CB1}"/>
              </a:ext>
            </a:extLst>
          </p:cNvPr>
          <p:cNvPicPr>
            <a:picLocks noChangeAspect="1"/>
          </p:cNvPicPr>
          <p:nvPr/>
        </p:nvPicPr>
        <p:blipFill>
          <a:blip r:embed="rId2"/>
          <a:stretch>
            <a:fillRect/>
          </a:stretch>
        </p:blipFill>
        <p:spPr>
          <a:xfrm>
            <a:off x="6095999" y="2620905"/>
            <a:ext cx="3683000" cy="3035300"/>
          </a:xfrm>
          <a:prstGeom prst="rect">
            <a:avLst/>
          </a:prstGeom>
          <a:ln>
            <a:solidFill>
              <a:schemeClr val="tx1"/>
            </a:solidFill>
          </a:ln>
        </p:spPr>
      </p:pic>
      <p:pic>
        <p:nvPicPr>
          <p:cNvPr id="4" name="Picture 3">
            <a:extLst>
              <a:ext uri="{FF2B5EF4-FFF2-40B4-BE49-F238E27FC236}">
                <a16:creationId xmlns:a16="http://schemas.microsoft.com/office/drawing/2014/main" id="{C09C1667-87BB-EC4A-BC3C-8B3C143081B1}"/>
              </a:ext>
            </a:extLst>
          </p:cNvPr>
          <p:cNvPicPr>
            <a:picLocks noChangeAspect="1"/>
          </p:cNvPicPr>
          <p:nvPr/>
        </p:nvPicPr>
        <p:blipFill>
          <a:blip r:embed="rId3"/>
          <a:stretch>
            <a:fillRect/>
          </a:stretch>
        </p:blipFill>
        <p:spPr>
          <a:xfrm>
            <a:off x="332795" y="2620905"/>
            <a:ext cx="4686892" cy="2603829"/>
          </a:xfrm>
          <a:prstGeom prst="rect">
            <a:avLst/>
          </a:prstGeom>
          <a:ln>
            <a:solidFill>
              <a:schemeClr val="tx1"/>
            </a:solidFill>
          </a:ln>
        </p:spPr>
      </p:pic>
      <p:sp>
        <p:nvSpPr>
          <p:cNvPr id="2" name="Title 1">
            <a:extLst>
              <a:ext uri="{FF2B5EF4-FFF2-40B4-BE49-F238E27FC236}">
                <a16:creationId xmlns:a16="http://schemas.microsoft.com/office/drawing/2014/main" id="{4B288B9A-668F-7C46-8DB2-9AA4864E1D9A}"/>
              </a:ext>
            </a:extLst>
          </p:cNvPr>
          <p:cNvSpPr>
            <a:spLocks noGrp="1"/>
          </p:cNvSpPr>
          <p:nvPr>
            <p:ph type="title" idx="4294967295"/>
          </p:nvPr>
        </p:nvSpPr>
        <p:spPr>
          <a:xfrm>
            <a:off x="407772" y="5534"/>
            <a:ext cx="10354962" cy="641736"/>
          </a:xfrm>
        </p:spPr>
        <p:txBody>
          <a:bodyPr>
            <a:normAutofit fontScale="90000"/>
          </a:bodyPr>
          <a:lstStyle/>
          <a:p>
            <a:r>
              <a:rPr lang="en-US" dirty="0"/>
              <a:t>When to Use the </a:t>
            </a:r>
            <a:r>
              <a:rPr lang="en-US" b="1" i="1" dirty="0">
                <a:solidFill>
                  <a:srgbClr val="0432FF"/>
                </a:solidFill>
              </a:rPr>
              <a:t>While</a:t>
            </a:r>
            <a:r>
              <a:rPr lang="en-US" dirty="0"/>
              <a:t> loop?</a:t>
            </a:r>
          </a:p>
        </p:txBody>
      </p:sp>
      <p:sp>
        <p:nvSpPr>
          <p:cNvPr id="3" name="TextBox 2">
            <a:extLst>
              <a:ext uri="{FF2B5EF4-FFF2-40B4-BE49-F238E27FC236}">
                <a16:creationId xmlns:a16="http://schemas.microsoft.com/office/drawing/2014/main" id="{9FA28B54-6D7E-5048-B8C7-D15EE7D217A1}"/>
              </a:ext>
            </a:extLst>
          </p:cNvPr>
          <p:cNvSpPr txBox="1"/>
          <p:nvPr/>
        </p:nvSpPr>
        <p:spPr>
          <a:xfrm>
            <a:off x="516924" y="758528"/>
            <a:ext cx="11158152" cy="1200329"/>
          </a:xfrm>
          <a:prstGeom prst="rect">
            <a:avLst/>
          </a:prstGeom>
          <a:noFill/>
        </p:spPr>
        <p:txBody>
          <a:bodyPr wrap="square" rtlCol="0">
            <a:spAutoFit/>
          </a:bodyPr>
          <a:lstStyle/>
          <a:p>
            <a:pPr marL="285750" indent="-285750">
              <a:buFont typeface="Zapf Dingbats"/>
              <a:buChar char="✔"/>
            </a:pPr>
            <a:r>
              <a:rPr lang="en-US" dirty="0"/>
              <a:t>The </a:t>
            </a:r>
            <a:r>
              <a:rPr lang="en-US" dirty="0">
                <a:solidFill>
                  <a:srgbClr val="0432FF"/>
                </a:solidFill>
              </a:rPr>
              <a:t>while loop </a:t>
            </a:r>
            <a:r>
              <a:rPr lang="en-US" dirty="0"/>
              <a:t>runs until a defined condition is met. This is unlike the </a:t>
            </a:r>
            <a:r>
              <a:rPr lang="en-US" dirty="0">
                <a:solidFill>
                  <a:srgbClr val="0432FF"/>
                </a:solidFill>
              </a:rPr>
              <a:t>for loop </a:t>
            </a:r>
            <a:r>
              <a:rPr lang="en-US" dirty="0"/>
              <a:t>that will usually run for a finite number of times (for example in a range of 10 numbers).</a:t>
            </a:r>
          </a:p>
          <a:p>
            <a:pPr marL="285750" indent="-285750">
              <a:buFont typeface="Zapf Dingbats"/>
              <a:buChar char="✔"/>
            </a:pPr>
            <a:r>
              <a:rPr lang="en-US" dirty="0"/>
              <a:t>So the ideal use case of a while loop is when getting input from a user, as we have no idea what they will do or how long it will take them.</a:t>
            </a:r>
          </a:p>
        </p:txBody>
      </p:sp>
      <p:sp>
        <p:nvSpPr>
          <p:cNvPr id="24" name="TextBox 23">
            <a:extLst>
              <a:ext uri="{FF2B5EF4-FFF2-40B4-BE49-F238E27FC236}">
                <a16:creationId xmlns:a16="http://schemas.microsoft.com/office/drawing/2014/main" id="{91BB5B44-C87B-4942-98B1-EDDA692BF67E}"/>
              </a:ext>
            </a:extLst>
          </p:cNvPr>
          <p:cNvSpPr txBox="1"/>
          <p:nvPr/>
        </p:nvSpPr>
        <p:spPr>
          <a:xfrm>
            <a:off x="6553390" y="2067432"/>
            <a:ext cx="1945532" cy="338554"/>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sz="1600" u="sng" dirty="0">
                <a:latin typeface="Bradley Hand" pitchFamily="2" charset="77"/>
              </a:rPr>
              <a:t>Code Output</a:t>
            </a:r>
          </a:p>
        </p:txBody>
      </p:sp>
      <p:sp>
        <p:nvSpPr>
          <p:cNvPr id="27" name="TextBox 26">
            <a:extLst>
              <a:ext uri="{FF2B5EF4-FFF2-40B4-BE49-F238E27FC236}">
                <a16:creationId xmlns:a16="http://schemas.microsoft.com/office/drawing/2014/main" id="{6B9C97B1-3C55-3649-A164-4720C9DBC0B0}"/>
              </a:ext>
            </a:extLst>
          </p:cNvPr>
          <p:cNvSpPr txBox="1"/>
          <p:nvPr/>
        </p:nvSpPr>
        <p:spPr>
          <a:xfrm>
            <a:off x="616272" y="2183308"/>
            <a:ext cx="3400274" cy="338554"/>
          </a:xfrm>
          <a:prstGeom prst="rect">
            <a:avLst/>
          </a:prstGeom>
          <a:noFill/>
        </p:spPr>
        <p:txBody>
          <a:bodyPr wrap="square" rtlCol="0">
            <a:spAutoFit/>
          </a:bodyPr>
          <a:lstStyle/>
          <a:p>
            <a:pPr algn="ctr"/>
            <a:r>
              <a:rPr lang="en-US" sz="1600" u="sng" dirty="0">
                <a:latin typeface="Bradley Hand" pitchFamily="2" charset="77"/>
              </a:rPr>
              <a:t>Code Example- </a:t>
            </a:r>
            <a:r>
              <a:rPr lang="en-US" sz="1600" u="sng" dirty="0">
                <a:solidFill>
                  <a:srgbClr val="0432FF"/>
                </a:solidFill>
                <a:latin typeface="Bradley Hand" pitchFamily="2" charset="77"/>
              </a:rPr>
              <a:t>With User Input</a:t>
            </a:r>
            <a:endParaRPr lang="en-US" sz="1600" b="1" u="sng" dirty="0">
              <a:solidFill>
                <a:srgbClr val="0432FF"/>
              </a:solidFill>
              <a:latin typeface="Bradley Hand" pitchFamily="2" charset="77"/>
            </a:endParaRPr>
          </a:p>
        </p:txBody>
      </p:sp>
      <p:pic>
        <p:nvPicPr>
          <p:cNvPr id="28" name="Graphic 27" descr="Line Arrow: Slight curve">
            <a:extLst>
              <a:ext uri="{FF2B5EF4-FFF2-40B4-BE49-F238E27FC236}">
                <a16:creationId xmlns:a16="http://schemas.microsoft.com/office/drawing/2014/main" id="{B4B48D8F-940F-EE41-9772-01BA5EC8C5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0749" y="3429000"/>
            <a:ext cx="802911" cy="802911"/>
          </a:xfrm>
          <a:prstGeom prst="rect">
            <a:avLst/>
          </a:prstGeom>
        </p:spPr>
      </p:pic>
      <p:pic>
        <p:nvPicPr>
          <p:cNvPr id="29" name="Graphic 28" descr="Gears">
            <a:extLst>
              <a:ext uri="{FF2B5EF4-FFF2-40B4-BE49-F238E27FC236}">
                <a16:creationId xmlns:a16="http://schemas.microsoft.com/office/drawing/2014/main" id="{E1292D3C-6CDC-C842-B3EC-7FCEFCECF1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872" y="2383982"/>
            <a:ext cx="473847" cy="473847"/>
          </a:xfrm>
          <a:prstGeom prst="rect">
            <a:avLst/>
          </a:prstGeom>
        </p:spPr>
      </p:pic>
      <p:pic>
        <p:nvPicPr>
          <p:cNvPr id="30" name="Graphic 29" descr="Send">
            <a:extLst>
              <a:ext uri="{FF2B5EF4-FFF2-40B4-BE49-F238E27FC236}">
                <a16:creationId xmlns:a16="http://schemas.microsoft.com/office/drawing/2014/main" id="{AC740AB2-A560-224E-A94E-810BC82E0F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67442" y="2396494"/>
            <a:ext cx="462237" cy="462237"/>
          </a:xfrm>
          <a:prstGeom prst="rect">
            <a:avLst/>
          </a:prstGeom>
        </p:spPr>
      </p:pic>
      <p:sp>
        <p:nvSpPr>
          <p:cNvPr id="6" name="TextBox 5">
            <a:extLst>
              <a:ext uri="{FF2B5EF4-FFF2-40B4-BE49-F238E27FC236}">
                <a16:creationId xmlns:a16="http://schemas.microsoft.com/office/drawing/2014/main" id="{E4B932CF-78CF-2346-8F9E-6C8C013F5686}"/>
              </a:ext>
            </a:extLst>
          </p:cNvPr>
          <p:cNvSpPr txBox="1"/>
          <p:nvPr/>
        </p:nvSpPr>
        <p:spPr>
          <a:xfrm>
            <a:off x="1167658" y="5893128"/>
            <a:ext cx="9924041" cy="738664"/>
          </a:xfrm>
          <a:prstGeom prst="rect">
            <a:avLst/>
          </a:prstGeom>
          <a:noFill/>
        </p:spPr>
        <p:txBody>
          <a:bodyPr wrap="square" rtlCol="0">
            <a:spAutoFit/>
          </a:bodyPr>
          <a:lstStyle/>
          <a:p>
            <a:r>
              <a:rPr lang="en-US" sz="1400" dirty="0"/>
              <a:t>In this case the code keeps running until the user guesses the magic number, 6. At that point it travels through the else branch of the if statement and hits the </a:t>
            </a:r>
            <a:r>
              <a:rPr lang="en-US" sz="1400" b="1" dirty="0">
                <a:solidFill>
                  <a:srgbClr val="0432FF"/>
                </a:solidFill>
              </a:rPr>
              <a:t>break</a:t>
            </a:r>
            <a:r>
              <a:rPr lang="en-US" sz="1400" dirty="0"/>
              <a:t> and jumps out of the while loop.</a:t>
            </a:r>
          </a:p>
          <a:p>
            <a:r>
              <a:rPr lang="en-US" sz="1400" dirty="0"/>
              <a:t>Without that break, the while header will always evaluate to True and continue on looping</a:t>
            </a:r>
          </a:p>
        </p:txBody>
      </p:sp>
    </p:spTree>
    <p:extLst>
      <p:ext uri="{BB962C8B-B14F-4D97-AF65-F5344CB8AC3E}">
        <p14:creationId xmlns:p14="http://schemas.microsoft.com/office/powerpoint/2010/main" val="259982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112473051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115</TotalTime>
  <Words>694</Words>
  <Application>Microsoft Macintosh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 Color Emoji UI</vt:lpstr>
      <vt:lpstr>.Hiragino Kaku Gothic Interface W3</vt:lpstr>
      <vt:lpstr>Bradley Hand</vt:lpstr>
      <vt:lpstr>Calibri Light</vt:lpstr>
      <vt:lpstr>Rockwell</vt:lpstr>
      <vt:lpstr>Wingdings</vt:lpstr>
      <vt:lpstr>Zapf Dingbats</vt:lpstr>
      <vt:lpstr>Atlas</vt:lpstr>
      <vt:lpstr>Python –  While  Loops</vt:lpstr>
      <vt:lpstr>What are Python While Loops?</vt:lpstr>
      <vt:lpstr>While Loop Format</vt:lpstr>
      <vt:lpstr>While loop example</vt:lpstr>
      <vt:lpstr>Other While loop statements</vt:lpstr>
      <vt:lpstr>When to Use the While loop?</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While  Loops</dc:title>
  <dc:creator>Claudia Acerra</dc:creator>
  <cp:lastModifiedBy>Claudia Acerra</cp:lastModifiedBy>
  <cp:revision>15</cp:revision>
  <dcterms:created xsi:type="dcterms:W3CDTF">2018-12-27T15:41:28Z</dcterms:created>
  <dcterms:modified xsi:type="dcterms:W3CDTF">2018-12-27T17:36:44Z</dcterms:modified>
</cp:coreProperties>
</file>